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Default Extension="wdp" ContentType="image/vnd.ms-photo"/>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handoutMasterIdLst>
    <p:handoutMasterId r:id="rId42"/>
  </p:handoutMasterIdLst>
  <p:sldIdLst>
    <p:sldId id="271" r:id="rId3"/>
    <p:sldId id="276" r:id="rId4"/>
    <p:sldId id="304" r:id="rId5"/>
    <p:sldId id="301" r:id="rId6"/>
    <p:sldId id="277" r:id="rId7"/>
    <p:sldId id="300" r:id="rId8"/>
    <p:sldId id="278" r:id="rId9"/>
    <p:sldId id="279" r:id="rId10"/>
    <p:sldId id="280" r:id="rId11"/>
    <p:sldId id="303" r:id="rId12"/>
    <p:sldId id="305" r:id="rId13"/>
    <p:sldId id="306" r:id="rId14"/>
    <p:sldId id="282" r:id="rId15"/>
    <p:sldId id="315" r:id="rId16"/>
    <p:sldId id="283" r:id="rId17"/>
    <p:sldId id="284" r:id="rId18"/>
    <p:sldId id="316" r:id="rId19"/>
    <p:sldId id="286" r:id="rId20"/>
    <p:sldId id="299" r:id="rId21"/>
    <p:sldId id="317" r:id="rId22"/>
    <p:sldId id="289" r:id="rId23"/>
    <p:sldId id="290" r:id="rId24"/>
    <p:sldId id="293" r:id="rId25"/>
    <p:sldId id="318" r:id="rId26"/>
    <p:sldId id="274" r:id="rId27"/>
    <p:sldId id="321" r:id="rId28"/>
    <p:sldId id="272" r:id="rId29"/>
    <p:sldId id="327" r:id="rId30"/>
    <p:sldId id="307" r:id="rId31"/>
    <p:sldId id="309" r:id="rId32"/>
    <p:sldId id="323" r:id="rId33"/>
    <p:sldId id="324" r:id="rId34"/>
    <p:sldId id="325" r:id="rId35"/>
    <p:sldId id="326" r:id="rId36"/>
    <p:sldId id="257" r:id="rId37"/>
    <p:sldId id="319" r:id="rId38"/>
    <p:sldId id="266" r:id="rId39"/>
    <p:sldId id="328" r:id="rId40"/>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3" autoAdjust="0"/>
    <p:restoredTop sz="95204" autoAdjust="0"/>
  </p:normalViewPr>
  <p:slideViewPr>
    <p:cSldViewPr>
      <p:cViewPr>
        <p:scale>
          <a:sx n="75" d="100"/>
          <a:sy n="75" d="100"/>
        </p:scale>
        <p:origin x="-1200" y="-18"/>
      </p:cViewPr>
      <p:guideLst>
        <p:guide orient="horz" pos="2160"/>
        <p:guide pos="2880"/>
      </p:guideLst>
    </p:cSldViewPr>
  </p:slideViewPr>
  <p:outlineViewPr>
    <p:cViewPr>
      <p:scale>
        <a:sx n="33" d="100"/>
        <a:sy n="33" d="100"/>
      </p:scale>
      <p:origin x="0" y="16008"/>
    </p:cViewPr>
  </p:outlineViewPr>
  <p:notesTextViewPr>
    <p:cViewPr>
      <p:scale>
        <a:sx n="1" d="1"/>
        <a:sy n="1" d="1"/>
      </p:scale>
      <p:origin x="0" y="0"/>
    </p:cViewPr>
  </p:notesTextViewPr>
  <p:sorterViewPr>
    <p:cViewPr>
      <p:scale>
        <a:sx n="200" d="100"/>
        <a:sy n="200" d="100"/>
      </p:scale>
      <p:origin x="0" y="418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870EE-3CCF-424A-A0C9-FFFB151724EC}" type="doc">
      <dgm:prSet loTypeId="urn:microsoft.com/office/officeart/2005/8/layout/radial3" loCatId="relationship" qsTypeId="urn:microsoft.com/office/officeart/2005/8/quickstyle/simple1" qsCatId="simple" csTypeId="urn:microsoft.com/office/officeart/2005/8/colors/colorful5" csCatId="colorful" phldr="1"/>
      <dgm:spPr/>
      <dgm:t>
        <a:bodyPr/>
        <a:lstStyle/>
        <a:p>
          <a:endParaRPr lang="en-ZA"/>
        </a:p>
      </dgm:t>
    </dgm:pt>
    <dgm:pt modelId="{90935E68-D63C-44C0-A7DA-F9C1AEEEC5F4}">
      <dgm:prSet phldrT="[Text]"/>
      <dgm:spPr/>
      <dgm:t>
        <a:bodyPr/>
        <a:lstStyle/>
        <a:p>
          <a:r>
            <a:rPr lang="en-ZA" dirty="0" smtClean="0"/>
            <a:t>Governments Urban Spatial  Agenda</a:t>
          </a:r>
          <a:endParaRPr lang="en-ZA" dirty="0"/>
        </a:p>
      </dgm:t>
    </dgm:pt>
    <dgm:pt modelId="{DBB54A95-F9D4-4FB0-9F51-B539C8077ABA}" type="parTrans" cxnId="{0B5B2495-5CB8-4290-A3A7-889052FB382E}">
      <dgm:prSet/>
      <dgm:spPr/>
      <dgm:t>
        <a:bodyPr/>
        <a:lstStyle/>
        <a:p>
          <a:endParaRPr lang="en-ZA"/>
        </a:p>
      </dgm:t>
    </dgm:pt>
    <dgm:pt modelId="{E5EBEE66-41E7-4674-A87C-E85DCE8F69F6}" type="sibTrans" cxnId="{0B5B2495-5CB8-4290-A3A7-889052FB382E}">
      <dgm:prSet/>
      <dgm:spPr/>
      <dgm:t>
        <a:bodyPr/>
        <a:lstStyle/>
        <a:p>
          <a:endParaRPr lang="en-ZA"/>
        </a:p>
      </dgm:t>
    </dgm:pt>
    <dgm:pt modelId="{F6946768-95DB-4C8E-81EE-D31FD2329034}">
      <dgm:prSet phldrT="[Text]" custT="1"/>
      <dgm:spPr/>
      <dgm:t>
        <a:bodyPr/>
        <a:lstStyle/>
        <a:p>
          <a:pPr rtl="0"/>
          <a:r>
            <a:rPr lang="en-US" sz="1800" dirty="0" smtClean="0"/>
            <a:t>The outcome of</a:t>
          </a:r>
          <a:r>
            <a:rPr lang="en-US" sz="1800" baseline="0" dirty="0" smtClean="0"/>
            <a:t> the </a:t>
          </a:r>
          <a:r>
            <a:rPr lang="en-US" sz="1800" dirty="0" smtClean="0"/>
            <a:t>Urban Network Strategy (NDPG)</a:t>
          </a:r>
          <a:endParaRPr lang="en-ZA" sz="1800" dirty="0"/>
        </a:p>
      </dgm:t>
    </dgm:pt>
    <dgm:pt modelId="{17F1A474-9D06-467E-B8DD-3EB856C12237}" type="parTrans" cxnId="{8C0F4EED-B747-49D4-8CDE-93336AF48B54}">
      <dgm:prSet/>
      <dgm:spPr/>
      <dgm:t>
        <a:bodyPr/>
        <a:lstStyle/>
        <a:p>
          <a:endParaRPr lang="en-ZA"/>
        </a:p>
      </dgm:t>
    </dgm:pt>
    <dgm:pt modelId="{05717257-8100-4CAC-AFBA-AACBFC491D62}" type="sibTrans" cxnId="{8C0F4EED-B747-49D4-8CDE-93336AF48B54}">
      <dgm:prSet/>
      <dgm:spPr/>
      <dgm:t>
        <a:bodyPr/>
        <a:lstStyle/>
        <a:p>
          <a:endParaRPr lang="en-ZA"/>
        </a:p>
      </dgm:t>
    </dgm:pt>
    <dgm:pt modelId="{E34E722F-1AB8-4144-AEA8-E27A030E6223}">
      <dgm:prSet phldrT="[Text]" custT="1"/>
      <dgm:spPr/>
      <dgm:t>
        <a:bodyPr/>
        <a:lstStyle/>
        <a:p>
          <a:r>
            <a:rPr lang="en-ZA" sz="1800" dirty="0" smtClean="0"/>
            <a:t>Integrated urban development framework (IUDF)</a:t>
          </a:r>
          <a:endParaRPr lang="en-ZA" sz="1800" dirty="0"/>
        </a:p>
      </dgm:t>
    </dgm:pt>
    <dgm:pt modelId="{BE6EE1BA-6076-40AF-9012-940AB55E5787}" type="parTrans" cxnId="{B8665F77-D926-4DED-B8D6-AFDD9F6ACC8F}">
      <dgm:prSet/>
      <dgm:spPr/>
      <dgm:t>
        <a:bodyPr/>
        <a:lstStyle/>
        <a:p>
          <a:endParaRPr lang="en-ZA"/>
        </a:p>
      </dgm:t>
    </dgm:pt>
    <dgm:pt modelId="{409DB89B-8D85-42A8-93D2-8F7422B8EEEE}" type="sibTrans" cxnId="{B8665F77-D926-4DED-B8D6-AFDD9F6ACC8F}">
      <dgm:prSet/>
      <dgm:spPr/>
      <dgm:t>
        <a:bodyPr/>
        <a:lstStyle/>
        <a:p>
          <a:endParaRPr lang="en-ZA"/>
        </a:p>
      </dgm:t>
    </dgm:pt>
    <dgm:pt modelId="{451962D0-98CC-44ED-923A-53C15279FFE9}">
      <dgm:prSet phldrT="[Text]" custT="1"/>
      <dgm:spPr/>
      <dgm:t>
        <a:bodyPr/>
        <a:lstStyle/>
        <a:p>
          <a:r>
            <a:rPr lang="en-ZA" sz="2000" dirty="0" smtClean="0"/>
            <a:t>Integrated Human Settlements (Transport</a:t>
          </a:r>
          <a:r>
            <a:rPr lang="en-ZA" sz="2000" dirty="0" smtClean="0"/>
            <a:t>, </a:t>
          </a:r>
          <a:r>
            <a:rPr lang="en-ZA" sz="2000" dirty="0" smtClean="0"/>
            <a:t>Housing and </a:t>
          </a:r>
          <a:r>
            <a:rPr lang="en-ZA" sz="2000" dirty="0" smtClean="0"/>
            <a:t>Infrastructure </a:t>
          </a:r>
          <a:r>
            <a:rPr lang="en-ZA" sz="2000" dirty="0" smtClean="0"/>
            <a:t>Investments)</a:t>
          </a:r>
          <a:endParaRPr lang="en-ZA" sz="2000" dirty="0"/>
        </a:p>
      </dgm:t>
    </dgm:pt>
    <dgm:pt modelId="{5D88F14B-C34B-44CA-BF59-E848FB320CF2}" type="parTrans" cxnId="{9F2FF62B-C5A0-42A1-8EF0-DB0A98BF731F}">
      <dgm:prSet/>
      <dgm:spPr/>
      <dgm:t>
        <a:bodyPr/>
        <a:lstStyle/>
        <a:p>
          <a:endParaRPr lang="en-ZA"/>
        </a:p>
      </dgm:t>
    </dgm:pt>
    <dgm:pt modelId="{AB9B2BF0-B513-4834-8234-27979470F051}" type="sibTrans" cxnId="{9F2FF62B-C5A0-42A1-8EF0-DB0A98BF731F}">
      <dgm:prSet/>
      <dgm:spPr/>
      <dgm:t>
        <a:bodyPr/>
        <a:lstStyle/>
        <a:p>
          <a:endParaRPr lang="en-ZA"/>
        </a:p>
      </dgm:t>
    </dgm:pt>
    <dgm:pt modelId="{8A084E4B-1B48-4543-98EE-16FFA9790590}">
      <dgm:prSet custT="1"/>
      <dgm:spPr/>
      <dgm:t>
        <a:bodyPr/>
        <a:lstStyle/>
        <a:p>
          <a:pPr rtl="0"/>
          <a:r>
            <a:rPr lang="en-US" sz="2400" dirty="0" smtClean="0"/>
            <a:t>Chapter 8 of the NDP on Human Settlements</a:t>
          </a:r>
        </a:p>
      </dgm:t>
    </dgm:pt>
    <dgm:pt modelId="{A69A965C-280C-44CD-BF38-E6EA49577896}" type="parTrans" cxnId="{BDEB66FA-D631-4012-9A36-5507C873506C}">
      <dgm:prSet/>
      <dgm:spPr/>
      <dgm:t>
        <a:bodyPr/>
        <a:lstStyle/>
        <a:p>
          <a:endParaRPr lang="en-ZA"/>
        </a:p>
      </dgm:t>
    </dgm:pt>
    <dgm:pt modelId="{AA8EE0B4-8CD3-441F-A3AC-253865044D2C}" type="sibTrans" cxnId="{BDEB66FA-D631-4012-9A36-5507C873506C}">
      <dgm:prSet/>
      <dgm:spPr/>
      <dgm:t>
        <a:bodyPr/>
        <a:lstStyle/>
        <a:p>
          <a:endParaRPr lang="en-ZA"/>
        </a:p>
      </dgm:t>
    </dgm:pt>
    <dgm:pt modelId="{59F07FC1-59B4-4416-BF42-3978FDC6CAD0}">
      <dgm:prSet phldrT="[Text]" custT="1"/>
      <dgm:spPr/>
      <dgm:t>
        <a:bodyPr/>
        <a:lstStyle/>
        <a:p>
          <a:pPr rtl="0"/>
          <a:r>
            <a:rPr lang="en-US" sz="1800" smtClean="0"/>
            <a:t>Infrastructure Skills Development Grant (ISDG).</a:t>
          </a:r>
          <a:endParaRPr lang="en-ZA" sz="1800" dirty="0"/>
        </a:p>
      </dgm:t>
    </dgm:pt>
    <dgm:pt modelId="{D67C1242-F4E3-4303-B4CB-014D4CF9811A}" type="parTrans" cxnId="{6B8DB84D-80C3-4C93-A1AF-DB078D660091}">
      <dgm:prSet/>
      <dgm:spPr/>
      <dgm:t>
        <a:bodyPr/>
        <a:lstStyle/>
        <a:p>
          <a:endParaRPr lang="en-ZA"/>
        </a:p>
      </dgm:t>
    </dgm:pt>
    <dgm:pt modelId="{25560FE4-3469-4775-BA6C-2B3DD6F054BE}" type="sibTrans" cxnId="{6B8DB84D-80C3-4C93-A1AF-DB078D660091}">
      <dgm:prSet/>
      <dgm:spPr/>
      <dgm:t>
        <a:bodyPr/>
        <a:lstStyle/>
        <a:p>
          <a:endParaRPr lang="en-ZA"/>
        </a:p>
      </dgm:t>
    </dgm:pt>
    <dgm:pt modelId="{77A03EA9-0CEF-489B-BA86-E264F9CF2006}">
      <dgm:prSet custT="1"/>
      <dgm:spPr/>
      <dgm:t>
        <a:bodyPr/>
        <a:lstStyle/>
        <a:p>
          <a:pPr rtl="0"/>
          <a:r>
            <a:rPr lang="en-US" sz="1600" dirty="0" smtClean="0"/>
            <a:t>Outcome 8 of Government’s Performance Outcomes </a:t>
          </a:r>
        </a:p>
      </dgm:t>
    </dgm:pt>
    <dgm:pt modelId="{60FD83DC-DA86-4345-8A03-4249B8E22E25}" type="parTrans" cxnId="{0F95A62D-68A9-47E1-BE6F-A760F730DB3D}">
      <dgm:prSet/>
      <dgm:spPr/>
      <dgm:t>
        <a:bodyPr/>
        <a:lstStyle/>
        <a:p>
          <a:endParaRPr lang="en-ZA"/>
        </a:p>
      </dgm:t>
    </dgm:pt>
    <dgm:pt modelId="{B1D963AF-A946-4D34-96F0-FA55397B1EAC}" type="sibTrans" cxnId="{0F95A62D-68A9-47E1-BE6F-A760F730DB3D}">
      <dgm:prSet/>
      <dgm:spPr/>
      <dgm:t>
        <a:bodyPr/>
        <a:lstStyle/>
        <a:p>
          <a:endParaRPr lang="en-ZA"/>
        </a:p>
      </dgm:t>
    </dgm:pt>
    <dgm:pt modelId="{5ADE5B0B-DB4C-4218-8906-FD7781BE7804}">
      <dgm:prSet phldrT="[Text]" custT="1"/>
      <dgm:spPr/>
      <dgm:t>
        <a:bodyPr/>
        <a:lstStyle/>
        <a:p>
          <a:r>
            <a:rPr lang="en-ZA" sz="1800" b="0" i="0" dirty="0" smtClean="0"/>
            <a:t>Presidential Infrastructure Coordinating Committee (PICC) &amp; 18 strategic integrated projects (SIPS)</a:t>
          </a:r>
          <a:endParaRPr lang="en-ZA" sz="1800" dirty="0"/>
        </a:p>
      </dgm:t>
    </dgm:pt>
    <dgm:pt modelId="{8B10EA64-2071-4CF4-A50B-02D1016A3870}" type="parTrans" cxnId="{40491C13-80E7-4FA6-A1C1-3D9759167356}">
      <dgm:prSet/>
      <dgm:spPr/>
      <dgm:t>
        <a:bodyPr/>
        <a:lstStyle/>
        <a:p>
          <a:endParaRPr lang="en-ZA"/>
        </a:p>
      </dgm:t>
    </dgm:pt>
    <dgm:pt modelId="{852101DC-6DCF-4BFF-8AA5-CDA084463E60}" type="sibTrans" cxnId="{40491C13-80E7-4FA6-A1C1-3D9759167356}">
      <dgm:prSet/>
      <dgm:spPr/>
      <dgm:t>
        <a:bodyPr/>
        <a:lstStyle/>
        <a:p>
          <a:endParaRPr lang="en-ZA"/>
        </a:p>
      </dgm:t>
    </dgm:pt>
    <dgm:pt modelId="{127FD739-C666-4F9C-AFBE-CA183D436CE6}" type="pres">
      <dgm:prSet presAssocID="{75B870EE-3CCF-424A-A0C9-FFFB151724EC}" presName="composite" presStyleCnt="0">
        <dgm:presLayoutVars>
          <dgm:chMax val="1"/>
          <dgm:dir/>
          <dgm:resizeHandles val="exact"/>
        </dgm:presLayoutVars>
      </dgm:prSet>
      <dgm:spPr/>
      <dgm:t>
        <a:bodyPr/>
        <a:lstStyle/>
        <a:p>
          <a:endParaRPr lang="en-ZA"/>
        </a:p>
      </dgm:t>
    </dgm:pt>
    <dgm:pt modelId="{07D9EE1A-0455-4996-A1A2-4135E58F0CE6}" type="pres">
      <dgm:prSet presAssocID="{75B870EE-3CCF-424A-A0C9-FFFB151724EC}" presName="radial" presStyleCnt="0">
        <dgm:presLayoutVars>
          <dgm:animLvl val="ctr"/>
        </dgm:presLayoutVars>
      </dgm:prSet>
      <dgm:spPr/>
    </dgm:pt>
    <dgm:pt modelId="{8B01F813-92A2-47AF-BB7D-8D5ACBD39263}" type="pres">
      <dgm:prSet presAssocID="{90935E68-D63C-44C0-A7DA-F9C1AEEEC5F4}" presName="centerShape" presStyleLbl="vennNode1" presStyleIdx="0" presStyleCnt="8" custLinFactNeighborX="-1983" custLinFactNeighborY="-829"/>
      <dgm:spPr/>
      <dgm:t>
        <a:bodyPr/>
        <a:lstStyle/>
        <a:p>
          <a:endParaRPr lang="en-ZA"/>
        </a:p>
      </dgm:t>
    </dgm:pt>
    <dgm:pt modelId="{864A0C05-4664-4121-AC0C-B68B5FFA727E}" type="pres">
      <dgm:prSet presAssocID="{F6946768-95DB-4C8E-81EE-D31FD2329034}" presName="node" presStyleLbl="vennNode1" presStyleIdx="1" presStyleCnt="8" custScaleX="162994" custScaleY="162994">
        <dgm:presLayoutVars>
          <dgm:bulletEnabled val="1"/>
        </dgm:presLayoutVars>
      </dgm:prSet>
      <dgm:spPr/>
      <dgm:t>
        <a:bodyPr/>
        <a:lstStyle/>
        <a:p>
          <a:endParaRPr lang="en-ZA"/>
        </a:p>
      </dgm:t>
    </dgm:pt>
    <dgm:pt modelId="{92A33A28-D6A7-4626-B1FE-4DCBB7D7FDCB}" type="pres">
      <dgm:prSet presAssocID="{59F07FC1-59B4-4416-BF42-3978FDC6CAD0}" presName="node" presStyleLbl="vennNode1" presStyleIdx="2" presStyleCnt="8" custScaleX="131615" custScaleY="140197" custRadScaleRad="146316" custRadScaleInc="-663">
        <dgm:presLayoutVars>
          <dgm:bulletEnabled val="1"/>
        </dgm:presLayoutVars>
      </dgm:prSet>
      <dgm:spPr/>
      <dgm:t>
        <a:bodyPr/>
        <a:lstStyle/>
        <a:p>
          <a:endParaRPr lang="en-ZA"/>
        </a:p>
      </dgm:t>
    </dgm:pt>
    <dgm:pt modelId="{07D437B2-3F83-4F90-BB0D-3D1791114DFD}" type="pres">
      <dgm:prSet presAssocID="{8A084E4B-1B48-4543-98EE-16FFA9790590}" presName="node" presStyleLbl="vennNode1" presStyleIdx="3" presStyleCnt="8" custScaleX="156804" custScaleY="156804" custRadScaleRad="131020" custRadScaleInc="-21722">
        <dgm:presLayoutVars>
          <dgm:bulletEnabled val="1"/>
        </dgm:presLayoutVars>
      </dgm:prSet>
      <dgm:spPr/>
      <dgm:t>
        <a:bodyPr/>
        <a:lstStyle/>
        <a:p>
          <a:endParaRPr lang="en-ZA"/>
        </a:p>
      </dgm:t>
    </dgm:pt>
    <dgm:pt modelId="{AF7A312B-AA3D-4ABE-8284-12B11948209F}" type="pres">
      <dgm:prSet presAssocID="{77A03EA9-0CEF-489B-BA86-E264F9CF2006}" presName="node" presStyleLbl="vennNode1" presStyleIdx="4" presStyleCnt="8" custScaleX="140570" custScaleY="140570" custRadScaleRad="148605" custRadScaleInc="-46900">
        <dgm:presLayoutVars>
          <dgm:bulletEnabled val="1"/>
        </dgm:presLayoutVars>
      </dgm:prSet>
      <dgm:spPr/>
      <dgm:t>
        <a:bodyPr/>
        <a:lstStyle/>
        <a:p>
          <a:endParaRPr lang="en-ZA"/>
        </a:p>
      </dgm:t>
    </dgm:pt>
    <dgm:pt modelId="{54334B28-C145-483C-9C7A-B17DCD8E1F5D}" type="pres">
      <dgm:prSet presAssocID="{E34E722F-1AB8-4144-AEA8-E27A030E6223}" presName="node" presStyleLbl="vennNode1" presStyleIdx="5" presStyleCnt="8" custScaleX="138896" custScaleY="138896" custRadScaleRad="91991" custRadScaleInc="-55520">
        <dgm:presLayoutVars>
          <dgm:bulletEnabled val="1"/>
        </dgm:presLayoutVars>
      </dgm:prSet>
      <dgm:spPr/>
      <dgm:t>
        <a:bodyPr/>
        <a:lstStyle/>
        <a:p>
          <a:endParaRPr lang="en-ZA"/>
        </a:p>
      </dgm:t>
    </dgm:pt>
    <dgm:pt modelId="{35935AFF-2968-48AC-B4A3-DDA66C8A9A9D}" type="pres">
      <dgm:prSet presAssocID="{5ADE5B0B-DB4C-4218-8906-FD7781BE7804}" presName="node" presStyleLbl="vennNode1" presStyleIdx="6" presStyleCnt="8" custScaleX="166325" custScaleY="166326" custRadScaleRad="136478" custRadScaleInc="-18727">
        <dgm:presLayoutVars>
          <dgm:bulletEnabled val="1"/>
        </dgm:presLayoutVars>
      </dgm:prSet>
      <dgm:spPr/>
      <dgm:t>
        <a:bodyPr/>
        <a:lstStyle/>
        <a:p>
          <a:endParaRPr lang="en-ZA"/>
        </a:p>
      </dgm:t>
    </dgm:pt>
    <dgm:pt modelId="{EA36A958-6A40-4B5B-A115-F85D3A25A04C}" type="pres">
      <dgm:prSet presAssocID="{451962D0-98CC-44ED-923A-53C15279FFE9}" presName="node" presStyleLbl="vennNode1" presStyleIdx="7" presStyleCnt="8" custScaleX="164606" custScaleY="164606" custRadScaleRad="147079" custRadScaleInc="-15742">
        <dgm:presLayoutVars>
          <dgm:bulletEnabled val="1"/>
        </dgm:presLayoutVars>
      </dgm:prSet>
      <dgm:spPr/>
      <dgm:t>
        <a:bodyPr/>
        <a:lstStyle/>
        <a:p>
          <a:endParaRPr lang="en-ZA"/>
        </a:p>
      </dgm:t>
    </dgm:pt>
  </dgm:ptLst>
  <dgm:cxnLst>
    <dgm:cxn modelId="{40491C13-80E7-4FA6-A1C1-3D9759167356}" srcId="{90935E68-D63C-44C0-A7DA-F9C1AEEEC5F4}" destId="{5ADE5B0B-DB4C-4218-8906-FD7781BE7804}" srcOrd="5" destOrd="0" parTransId="{8B10EA64-2071-4CF4-A50B-02D1016A3870}" sibTransId="{852101DC-6DCF-4BFF-8AA5-CDA084463E60}"/>
    <dgm:cxn modelId="{5ADFAE0C-6F53-4AE1-A723-C6684D1CA6FF}" type="presOf" srcId="{59F07FC1-59B4-4416-BF42-3978FDC6CAD0}" destId="{92A33A28-D6A7-4626-B1FE-4DCBB7D7FDCB}" srcOrd="0" destOrd="0" presId="urn:microsoft.com/office/officeart/2005/8/layout/radial3"/>
    <dgm:cxn modelId="{0B5B2495-5CB8-4290-A3A7-889052FB382E}" srcId="{75B870EE-3CCF-424A-A0C9-FFFB151724EC}" destId="{90935E68-D63C-44C0-A7DA-F9C1AEEEC5F4}" srcOrd="0" destOrd="0" parTransId="{DBB54A95-F9D4-4FB0-9F51-B539C8077ABA}" sibTransId="{E5EBEE66-41E7-4674-A87C-E85DCE8F69F6}"/>
    <dgm:cxn modelId="{8C0F4EED-B747-49D4-8CDE-93336AF48B54}" srcId="{90935E68-D63C-44C0-A7DA-F9C1AEEEC5F4}" destId="{F6946768-95DB-4C8E-81EE-D31FD2329034}" srcOrd="0" destOrd="0" parTransId="{17F1A474-9D06-467E-B8DD-3EB856C12237}" sibTransId="{05717257-8100-4CAC-AFBA-AACBFC491D62}"/>
    <dgm:cxn modelId="{DCD7C76C-44EA-45AF-AC82-430916271189}" type="presOf" srcId="{F6946768-95DB-4C8E-81EE-D31FD2329034}" destId="{864A0C05-4664-4121-AC0C-B68B5FFA727E}" srcOrd="0" destOrd="0" presId="urn:microsoft.com/office/officeart/2005/8/layout/radial3"/>
    <dgm:cxn modelId="{9F2FF62B-C5A0-42A1-8EF0-DB0A98BF731F}" srcId="{90935E68-D63C-44C0-A7DA-F9C1AEEEC5F4}" destId="{451962D0-98CC-44ED-923A-53C15279FFE9}" srcOrd="6" destOrd="0" parTransId="{5D88F14B-C34B-44CA-BF59-E848FB320CF2}" sibTransId="{AB9B2BF0-B513-4834-8234-27979470F051}"/>
    <dgm:cxn modelId="{0F95A62D-68A9-47E1-BE6F-A760F730DB3D}" srcId="{90935E68-D63C-44C0-A7DA-F9C1AEEEC5F4}" destId="{77A03EA9-0CEF-489B-BA86-E264F9CF2006}" srcOrd="3" destOrd="0" parTransId="{60FD83DC-DA86-4345-8A03-4249B8E22E25}" sibTransId="{B1D963AF-A946-4D34-96F0-FA55397B1EAC}"/>
    <dgm:cxn modelId="{6B8DB84D-80C3-4C93-A1AF-DB078D660091}" srcId="{90935E68-D63C-44C0-A7DA-F9C1AEEEC5F4}" destId="{59F07FC1-59B4-4416-BF42-3978FDC6CAD0}" srcOrd="1" destOrd="0" parTransId="{D67C1242-F4E3-4303-B4CB-014D4CF9811A}" sibTransId="{25560FE4-3469-4775-BA6C-2B3DD6F054BE}"/>
    <dgm:cxn modelId="{1B685A04-4149-42F4-B92D-D7BB58B0E2B3}" type="presOf" srcId="{75B870EE-3CCF-424A-A0C9-FFFB151724EC}" destId="{127FD739-C666-4F9C-AFBE-CA183D436CE6}" srcOrd="0" destOrd="0" presId="urn:microsoft.com/office/officeart/2005/8/layout/radial3"/>
    <dgm:cxn modelId="{580329C6-8B20-49B0-80C1-26CF4AE2A96E}" type="presOf" srcId="{8A084E4B-1B48-4543-98EE-16FFA9790590}" destId="{07D437B2-3F83-4F90-BB0D-3D1791114DFD}" srcOrd="0" destOrd="0" presId="urn:microsoft.com/office/officeart/2005/8/layout/radial3"/>
    <dgm:cxn modelId="{B8665F77-D926-4DED-B8D6-AFDD9F6ACC8F}" srcId="{90935E68-D63C-44C0-A7DA-F9C1AEEEC5F4}" destId="{E34E722F-1AB8-4144-AEA8-E27A030E6223}" srcOrd="4" destOrd="0" parTransId="{BE6EE1BA-6076-40AF-9012-940AB55E5787}" sibTransId="{409DB89B-8D85-42A8-93D2-8F7422B8EEEE}"/>
    <dgm:cxn modelId="{F1900436-BEED-4AAE-A66F-877979F7D151}" type="presOf" srcId="{90935E68-D63C-44C0-A7DA-F9C1AEEEC5F4}" destId="{8B01F813-92A2-47AF-BB7D-8D5ACBD39263}" srcOrd="0" destOrd="0" presId="urn:microsoft.com/office/officeart/2005/8/layout/radial3"/>
    <dgm:cxn modelId="{C16813CC-0B56-45C9-9C56-CDA9279337B1}" type="presOf" srcId="{5ADE5B0B-DB4C-4218-8906-FD7781BE7804}" destId="{35935AFF-2968-48AC-B4A3-DDA66C8A9A9D}" srcOrd="0" destOrd="0" presId="urn:microsoft.com/office/officeart/2005/8/layout/radial3"/>
    <dgm:cxn modelId="{80FE43D6-CCD1-4830-B38E-96472C8B28E1}" type="presOf" srcId="{451962D0-98CC-44ED-923A-53C15279FFE9}" destId="{EA36A958-6A40-4B5B-A115-F85D3A25A04C}" srcOrd="0" destOrd="0" presId="urn:microsoft.com/office/officeart/2005/8/layout/radial3"/>
    <dgm:cxn modelId="{E2F3005D-DEED-4533-A081-793509E96FCC}" type="presOf" srcId="{77A03EA9-0CEF-489B-BA86-E264F9CF2006}" destId="{AF7A312B-AA3D-4ABE-8284-12B11948209F}" srcOrd="0" destOrd="0" presId="urn:microsoft.com/office/officeart/2005/8/layout/radial3"/>
    <dgm:cxn modelId="{AC1A93B2-BC0F-46D6-89A4-CE31824CB374}" type="presOf" srcId="{E34E722F-1AB8-4144-AEA8-E27A030E6223}" destId="{54334B28-C145-483C-9C7A-B17DCD8E1F5D}" srcOrd="0" destOrd="0" presId="urn:microsoft.com/office/officeart/2005/8/layout/radial3"/>
    <dgm:cxn modelId="{BDEB66FA-D631-4012-9A36-5507C873506C}" srcId="{90935E68-D63C-44C0-A7DA-F9C1AEEEC5F4}" destId="{8A084E4B-1B48-4543-98EE-16FFA9790590}" srcOrd="2" destOrd="0" parTransId="{A69A965C-280C-44CD-BF38-E6EA49577896}" sibTransId="{AA8EE0B4-8CD3-441F-A3AC-253865044D2C}"/>
    <dgm:cxn modelId="{C3E71245-132F-4934-8303-BFEA1CB46F79}" type="presParOf" srcId="{127FD739-C666-4F9C-AFBE-CA183D436CE6}" destId="{07D9EE1A-0455-4996-A1A2-4135E58F0CE6}" srcOrd="0" destOrd="0" presId="urn:microsoft.com/office/officeart/2005/8/layout/radial3"/>
    <dgm:cxn modelId="{17C2C843-5BF4-40F7-852D-61E9D5CF06D1}" type="presParOf" srcId="{07D9EE1A-0455-4996-A1A2-4135E58F0CE6}" destId="{8B01F813-92A2-47AF-BB7D-8D5ACBD39263}" srcOrd="0" destOrd="0" presId="urn:microsoft.com/office/officeart/2005/8/layout/radial3"/>
    <dgm:cxn modelId="{3ED2D22F-7F5A-44C6-A6E2-7385856A1750}" type="presParOf" srcId="{07D9EE1A-0455-4996-A1A2-4135E58F0CE6}" destId="{864A0C05-4664-4121-AC0C-B68B5FFA727E}" srcOrd="1" destOrd="0" presId="urn:microsoft.com/office/officeart/2005/8/layout/radial3"/>
    <dgm:cxn modelId="{67FD43D7-6D6C-412C-B8E5-E98F7F806A95}" type="presParOf" srcId="{07D9EE1A-0455-4996-A1A2-4135E58F0CE6}" destId="{92A33A28-D6A7-4626-B1FE-4DCBB7D7FDCB}" srcOrd="2" destOrd="0" presId="urn:microsoft.com/office/officeart/2005/8/layout/radial3"/>
    <dgm:cxn modelId="{41DBE478-B78D-4EE1-B194-C2BEF6F795A2}" type="presParOf" srcId="{07D9EE1A-0455-4996-A1A2-4135E58F0CE6}" destId="{07D437B2-3F83-4F90-BB0D-3D1791114DFD}" srcOrd="3" destOrd="0" presId="urn:microsoft.com/office/officeart/2005/8/layout/radial3"/>
    <dgm:cxn modelId="{5708C3D7-067F-420F-B500-47393EDCDD5F}" type="presParOf" srcId="{07D9EE1A-0455-4996-A1A2-4135E58F0CE6}" destId="{AF7A312B-AA3D-4ABE-8284-12B11948209F}" srcOrd="4" destOrd="0" presId="urn:microsoft.com/office/officeart/2005/8/layout/radial3"/>
    <dgm:cxn modelId="{895060E1-4909-4843-8FD9-6FE5A56C132E}" type="presParOf" srcId="{07D9EE1A-0455-4996-A1A2-4135E58F0CE6}" destId="{54334B28-C145-483C-9C7A-B17DCD8E1F5D}" srcOrd="5" destOrd="0" presId="urn:microsoft.com/office/officeart/2005/8/layout/radial3"/>
    <dgm:cxn modelId="{DF8DA0D2-F702-4D50-880E-081E4D19F91F}" type="presParOf" srcId="{07D9EE1A-0455-4996-A1A2-4135E58F0CE6}" destId="{35935AFF-2968-48AC-B4A3-DDA66C8A9A9D}" srcOrd="6" destOrd="0" presId="urn:microsoft.com/office/officeart/2005/8/layout/radial3"/>
    <dgm:cxn modelId="{34F32CE6-4F6E-4D9A-9630-4DDB5A2D7A37}" type="presParOf" srcId="{07D9EE1A-0455-4996-A1A2-4135E58F0CE6}" destId="{EA36A958-6A40-4B5B-A115-F85D3A25A04C}" srcOrd="7"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1F813-92A2-47AF-BB7D-8D5ACBD39263}">
      <dsp:nvSpPr>
        <dsp:cNvPr id="0" name=""/>
        <dsp:cNvSpPr/>
      </dsp:nvSpPr>
      <dsp:spPr>
        <a:xfrm>
          <a:off x="3453613" y="1366778"/>
          <a:ext cx="3139826" cy="313982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ZA" sz="2800" kern="1200" dirty="0" smtClean="0"/>
            <a:t>Governments Urban Spatial  Agenda</a:t>
          </a:r>
          <a:endParaRPr lang="en-ZA" sz="2800" kern="1200" dirty="0"/>
        </a:p>
      </dsp:txBody>
      <dsp:txXfrm>
        <a:off x="3913430" y="1826595"/>
        <a:ext cx="2220192" cy="2220192"/>
      </dsp:txXfrm>
    </dsp:sp>
    <dsp:sp modelId="{864A0C05-4664-4121-AC0C-B68B5FFA727E}">
      <dsp:nvSpPr>
        <dsp:cNvPr id="0" name=""/>
        <dsp:cNvSpPr/>
      </dsp:nvSpPr>
      <dsp:spPr>
        <a:xfrm>
          <a:off x="3825235" y="-354722"/>
          <a:ext cx="2558864" cy="2558864"/>
        </a:xfrm>
        <a:prstGeom prst="ellipse">
          <a:avLst/>
        </a:prstGeom>
        <a:solidFill>
          <a:schemeClr val="accent5">
            <a:alpha val="50000"/>
            <a:hueOff val="465289"/>
            <a:satOff val="1599"/>
            <a:lumOff val="-76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The outcome of</a:t>
          </a:r>
          <a:r>
            <a:rPr lang="en-US" sz="1800" kern="1200" baseline="0" dirty="0" smtClean="0"/>
            <a:t> the </a:t>
          </a:r>
          <a:r>
            <a:rPr lang="en-US" sz="1800" kern="1200" dirty="0" smtClean="0"/>
            <a:t>Urban Network Strategy (NDPG)</a:t>
          </a:r>
          <a:endParaRPr lang="en-ZA" sz="1800" kern="1200" dirty="0"/>
        </a:p>
      </dsp:txBody>
      <dsp:txXfrm>
        <a:off x="4199972" y="20015"/>
        <a:ext cx="1809390" cy="1809390"/>
      </dsp:txXfrm>
    </dsp:sp>
    <dsp:sp modelId="{92A33A28-D6A7-4626-B1FE-4DCBB7D7FDCB}">
      <dsp:nvSpPr>
        <dsp:cNvPr id="0" name=""/>
        <dsp:cNvSpPr/>
      </dsp:nvSpPr>
      <dsp:spPr>
        <a:xfrm>
          <a:off x="6400798" y="0"/>
          <a:ext cx="2066241" cy="2200971"/>
        </a:xfrm>
        <a:prstGeom prst="ellipse">
          <a:avLst/>
        </a:prstGeom>
        <a:solidFill>
          <a:schemeClr val="accent5">
            <a:alpha val="50000"/>
            <a:hueOff val="930578"/>
            <a:satOff val="3199"/>
            <a:lumOff val="-153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smtClean="0"/>
            <a:t>Infrastructure Skills Development Grant (ISDG).</a:t>
          </a:r>
          <a:endParaRPr lang="en-ZA" sz="1800" kern="1200" dirty="0"/>
        </a:p>
      </dsp:txBody>
      <dsp:txXfrm>
        <a:off x="6703392" y="322325"/>
        <a:ext cx="1461053" cy="1556321"/>
      </dsp:txXfrm>
    </dsp:sp>
    <dsp:sp modelId="{07D437B2-3F83-4F90-BB0D-3D1791114DFD}">
      <dsp:nvSpPr>
        <dsp:cNvPr id="0" name=""/>
        <dsp:cNvSpPr/>
      </dsp:nvSpPr>
      <dsp:spPr>
        <a:xfrm>
          <a:off x="6553206" y="1818628"/>
          <a:ext cx="2461687" cy="2461687"/>
        </a:xfrm>
        <a:prstGeom prst="ellipse">
          <a:avLst/>
        </a:prstGeom>
        <a:solidFill>
          <a:schemeClr val="accent5">
            <a:alpha val="50000"/>
            <a:hueOff val="1395868"/>
            <a:satOff val="4798"/>
            <a:lumOff val="-230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smtClean="0"/>
            <a:t>Chapter 8 of the NDP on Human Settlements</a:t>
          </a:r>
        </a:p>
      </dsp:txBody>
      <dsp:txXfrm>
        <a:off x="6913712" y="2179134"/>
        <a:ext cx="1740675" cy="1740675"/>
      </dsp:txXfrm>
    </dsp:sp>
    <dsp:sp modelId="{AF7A312B-AA3D-4ABE-8284-12B11948209F}">
      <dsp:nvSpPr>
        <dsp:cNvPr id="0" name=""/>
        <dsp:cNvSpPr/>
      </dsp:nvSpPr>
      <dsp:spPr>
        <a:xfrm>
          <a:off x="6324608" y="3710494"/>
          <a:ext cx="2206827" cy="2206827"/>
        </a:xfrm>
        <a:prstGeom prst="ellipse">
          <a:avLst/>
        </a:prstGeom>
        <a:solidFill>
          <a:schemeClr val="accent5">
            <a:alpha val="50000"/>
            <a:hueOff val="1861157"/>
            <a:satOff val="6398"/>
            <a:lumOff val="-307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kern="1200" dirty="0" smtClean="0"/>
            <a:t>Outcome 8 of Government’s Performance Outcomes </a:t>
          </a:r>
        </a:p>
      </dsp:txBody>
      <dsp:txXfrm>
        <a:off x="6647790" y="4033676"/>
        <a:ext cx="1560463" cy="1560463"/>
      </dsp:txXfrm>
    </dsp:sp>
    <dsp:sp modelId="{54334B28-C145-483C-9C7A-B17DCD8E1F5D}">
      <dsp:nvSpPr>
        <dsp:cNvPr id="0" name=""/>
        <dsp:cNvSpPr/>
      </dsp:nvSpPr>
      <dsp:spPr>
        <a:xfrm>
          <a:off x="4107606" y="3723634"/>
          <a:ext cx="2180547" cy="2180547"/>
        </a:xfrm>
        <a:prstGeom prst="ellipse">
          <a:avLst/>
        </a:prstGeom>
        <a:solidFill>
          <a:schemeClr val="accent5">
            <a:alpha val="50000"/>
            <a:hueOff val="2326446"/>
            <a:satOff val="7997"/>
            <a:lumOff val="-383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kern="1200" dirty="0" smtClean="0"/>
            <a:t>Integrated urban development framework (IUDF)</a:t>
          </a:r>
          <a:endParaRPr lang="en-ZA" sz="1800" kern="1200" dirty="0"/>
        </a:p>
      </dsp:txBody>
      <dsp:txXfrm>
        <a:off x="4426940" y="4042968"/>
        <a:ext cx="1541879" cy="1541879"/>
      </dsp:txXfrm>
    </dsp:sp>
    <dsp:sp modelId="{35935AFF-2968-48AC-B4A3-DDA66C8A9A9D}">
      <dsp:nvSpPr>
        <dsp:cNvPr id="0" name=""/>
        <dsp:cNvSpPr/>
      </dsp:nvSpPr>
      <dsp:spPr>
        <a:xfrm>
          <a:off x="1219204" y="2733025"/>
          <a:ext cx="2611158" cy="2611174"/>
        </a:xfrm>
        <a:prstGeom prst="ellipse">
          <a:avLst/>
        </a:prstGeom>
        <a:solidFill>
          <a:schemeClr val="accent5">
            <a:alpha val="50000"/>
            <a:hueOff val="2791735"/>
            <a:satOff val="9597"/>
            <a:lumOff val="-46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A" sz="1800" b="0" i="0" kern="1200" dirty="0" smtClean="0"/>
            <a:t>Presidential Infrastructure Coordinating Committee (PICC) &amp; 18 strategic integrated projects (SIPS)</a:t>
          </a:r>
          <a:endParaRPr lang="en-ZA" sz="1800" kern="1200" dirty="0"/>
        </a:p>
      </dsp:txBody>
      <dsp:txXfrm>
        <a:off x="1601599" y="3115423"/>
        <a:ext cx="1846368" cy="1846378"/>
      </dsp:txXfrm>
    </dsp:sp>
    <dsp:sp modelId="{EA36A958-6A40-4B5B-A115-F85D3A25A04C}">
      <dsp:nvSpPr>
        <dsp:cNvPr id="0" name=""/>
        <dsp:cNvSpPr/>
      </dsp:nvSpPr>
      <dsp:spPr>
        <a:xfrm>
          <a:off x="1219207" y="152403"/>
          <a:ext cx="2584171" cy="2584171"/>
        </a:xfrm>
        <a:prstGeom prst="ellipse">
          <a:avLst/>
        </a:prstGeom>
        <a:solidFill>
          <a:schemeClr val="accent5">
            <a:alpha val="50000"/>
            <a:hueOff val="3257024"/>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ZA" sz="2000" kern="1200" dirty="0" smtClean="0"/>
            <a:t>Integrated Human Settlements (Transport</a:t>
          </a:r>
          <a:r>
            <a:rPr lang="en-ZA" sz="2000" kern="1200" dirty="0" smtClean="0"/>
            <a:t>, </a:t>
          </a:r>
          <a:r>
            <a:rPr lang="en-ZA" sz="2000" kern="1200" dirty="0" smtClean="0"/>
            <a:t>Housing and </a:t>
          </a:r>
          <a:r>
            <a:rPr lang="en-ZA" sz="2000" kern="1200" dirty="0" smtClean="0"/>
            <a:t>Infrastructure </a:t>
          </a:r>
          <a:r>
            <a:rPr lang="en-ZA" sz="2000" kern="1200" dirty="0" smtClean="0"/>
            <a:t>Investments)</a:t>
          </a:r>
          <a:endParaRPr lang="en-ZA" sz="2000" kern="1200" dirty="0"/>
        </a:p>
      </dsp:txBody>
      <dsp:txXfrm>
        <a:off x="1597650" y="530846"/>
        <a:ext cx="1827285" cy="182728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085FEB01-6392-4CE5-A21E-41D8F05574E6}" type="datetimeFigureOut">
              <a:rPr lang="en-ZA" smtClean="0"/>
              <a:t>2013/11/25</a:t>
            </a:fld>
            <a:endParaRPr lang="en-ZA"/>
          </a:p>
        </p:txBody>
      </p:sp>
      <p:sp>
        <p:nvSpPr>
          <p:cNvPr id="4" name="Footer Placeholder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291CCA4C-7E7A-4C03-96DE-6C06B7F5B5C5}" type="slidenum">
              <a:rPr lang="en-ZA" smtClean="0"/>
              <a:t>‹#›</a:t>
            </a:fld>
            <a:endParaRPr lang="en-ZA"/>
          </a:p>
        </p:txBody>
      </p:sp>
    </p:spTree>
    <p:extLst>
      <p:ext uri="{BB962C8B-B14F-4D97-AF65-F5344CB8AC3E}">
        <p14:creationId xmlns:p14="http://schemas.microsoft.com/office/powerpoint/2010/main" val="1898277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3867853-6C4B-4757-99A0-806C82136CC6}" type="datetimeFigureOut">
              <a:rPr lang="en-US" smtClean="0"/>
              <a:t>11/25/2013</a:t>
            </a:fld>
            <a:endParaRPr lang="en-US"/>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D445BB29-384E-4527-B136-749C33147987}" type="slidenum">
              <a:rPr lang="en-US" smtClean="0"/>
              <a:t>‹#›</a:t>
            </a:fld>
            <a:endParaRPr lang="en-US"/>
          </a:p>
        </p:txBody>
      </p:sp>
    </p:spTree>
    <p:extLst>
      <p:ext uri="{BB962C8B-B14F-4D97-AF65-F5344CB8AC3E}">
        <p14:creationId xmlns:p14="http://schemas.microsoft.com/office/powerpoint/2010/main" val="263170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06648">
              <a:defRPr sz="1200">
                <a:solidFill>
                  <a:schemeClr val="tx1"/>
                </a:solidFill>
                <a:latin typeface="Arial" charset="0"/>
              </a:defRPr>
            </a:lvl1pPr>
            <a:lvl2pPr marL="729057" indent="-280406" defTabSz="906648">
              <a:defRPr sz="1200">
                <a:solidFill>
                  <a:schemeClr val="tx1"/>
                </a:solidFill>
                <a:latin typeface="Arial" charset="0"/>
              </a:defRPr>
            </a:lvl2pPr>
            <a:lvl3pPr marL="1121626" indent="-224325" defTabSz="906648">
              <a:defRPr sz="1200">
                <a:solidFill>
                  <a:schemeClr val="tx1"/>
                </a:solidFill>
                <a:latin typeface="Arial" charset="0"/>
              </a:defRPr>
            </a:lvl3pPr>
            <a:lvl4pPr marL="1570276" indent="-224325" defTabSz="906648">
              <a:defRPr sz="1200">
                <a:solidFill>
                  <a:schemeClr val="tx1"/>
                </a:solidFill>
                <a:latin typeface="Arial" charset="0"/>
              </a:defRPr>
            </a:lvl4pPr>
            <a:lvl5pPr marL="2018927" indent="-224325" defTabSz="906648">
              <a:defRPr sz="1200">
                <a:solidFill>
                  <a:schemeClr val="tx1"/>
                </a:solidFill>
                <a:latin typeface="Arial" charset="0"/>
              </a:defRPr>
            </a:lvl5pPr>
            <a:lvl6pPr marL="2467577" indent="-224325" defTabSz="906648" eaLnBrk="0" fontAlgn="base" hangingPunct="0">
              <a:spcBef>
                <a:spcPct val="0"/>
              </a:spcBef>
              <a:spcAft>
                <a:spcPct val="0"/>
              </a:spcAft>
              <a:defRPr sz="1200">
                <a:solidFill>
                  <a:schemeClr val="tx1"/>
                </a:solidFill>
                <a:latin typeface="Arial" charset="0"/>
              </a:defRPr>
            </a:lvl6pPr>
            <a:lvl7pPr marL="2916227" indent="-224325" defTabSz="906648" eaLnBrk="0" fontAlgn="base" hangingPunct="0">
              <a:spcBef>
                <a:spcPct val="0"/>
              </a:spcBef>
              <a:spcAft>
                <a:spcPct val="0"/>
              </a:spcAft>
              <a:defRPr sz="1200">
                <a:solidFill>
                  <a:schemeClr val="tx1"/>
                </a:solidFill>
                <a:latin typeface="Arial" charset="0"/>
              </a:defRPr>
            </a:lvl7pPr>
            <a:lvl8pPr marL="3364878" indent="-224325" defTabSz="906648" eaLnBrk="0" fontAlgn="base" hangingPunct="0">
              <a:spcBef>
                <a:spcPct val="0"/>
              </a:spcBef>
              <a:spcAft>
                <a:spcPct val="0"/>
              </a:spcAft>
              <a:defRPr sz="1200">
                <a:solidFill>
                  <a:schemeClr val="tx1"/>
                </a:solidFill>
                <a:latin typeface="Arial" charset="0"/>
              </a:defRPr>
            </a:lvl8pPr>
            <a:lvl9pPr marL="3813528" indent="-224325" defTabSz="906648" eaLnBrk="0" fontAlgn="base" hangingPunct="0">
              <a:spcBef>
                <a:spcPct val="0"/>
              </a:spcBef>
              <a:spcAft>
                <a:spcPct val="0"/>
              </a:spcAft>
              <a:defRPr sz="1200">
                <a:solidFill>
                  <a:schemeClr val="tx1"/>
                </a:solidFill>
                <a:latin typeface="Arial" charset="0"/>
              </a:defRPr>
            </a:lvl9pPr>
          </a:lstStyle>
          <a:p>
            <a:fld id="{E0B7C583-442A-4AEC-90A6-E4FB5A71F488}" type="slidenum">
              <a:rPr lang="en-GB" smtClean="0">
                <a:solidFill>
                  <a:prstClr val="black"/>
                </a:solidFill>
                <a:latin typeface="Comic Sans MS" pitchFamily="66" charset="0"/>
                <a:cs typeface="Arial" charset="0"/>
              </a:rPr>
              <a:pPr/>
              <a:t>1</a:t>
            </a:fld>
            <a:endParaRPr lang="en-GB" dirty="0" smtClean="0">
              <a:solidFill>
                <a:prstClr val="black"/>
              </a:solidFill>
              <a:latin typeface="Comic Sans MS" pitchFamily="66" charset="0"/>
              <a:cs typeface="Arial" charset="0"/>
            </a:endParaRPr>
          </a:p>
        </p:txBody>
      </p:sp>
      <p:sp>
        <p:nvSpPr>
          <p:cNvPr id="14339" name="Slide Image Placeholder 1"/>
          <p:cNvSpPr>
            <a:spLocks noGrp="1" noRot="1" noChangeAspect="1" noTextEdit="1"/>
          </p:cNvSpPr>
          <p:nvPr>
            <p:ph type="sldImg"/>
          </p:nvPr>
        </p:nvSpPr>
        <p:spPr>
          <a:xfrm>
            <a:off x="915988" y="744538"/>
            <a:ext cx="4965700" cy="3724275"/>
          </a:xfrm>
          <a:ln/>
        </p:spPr>
      </p:sp>
      <p:sp>
        <p:nvSpPr>
          <p:cNvPr id="14340" name="Notes Placeholder 2"/>
          <p:cNvSpPr>
            <a:spLocks noGrp="1"/>
          </p:cNvSpPr>
          <p:nvPr>
            <p:ph type="body" idx="1"/>
          </p:nvPr>
        </p:nvSpPr>
        <p:spPr>
          <a:xfrm>
            <a:off x="680720" y="4716383"/>
            <a:ext cx="5433062" cy="4470242"/>
          </a:xfrm>
          <a:noFill/>
        </p:spPr>
        <p:txBody>
          <a:bodyPr lIns="89730" tIns="44865" rIns="89730" bIns="44865"/>
          <a:lstStyle/>
          <a:p>
            <a:pPr eaLnBrk="1" hangingPunct="1"/>
            <a:endParaRPr lang="en-ZA" dirty="0" smtClean="0">
              <a:latin typeface="Arial" charset="0"/>
            </a:endParaRPr>
          </a:p>
        </p:txBody>
      </p:sp>
      <p:sp>
        <p:nvSpPr>
          <p:cNvPr id="14341" name="Slide Number Placeholder 3"/>
          <p:cNvSpPr txBox="1">
            <a:spLocks noGrp="1"/>
          </p:cNvSpPr>
          <p:nvPr/>
        </p:nvSpPr>
        <p:spPr bwMode="auto">
          <a:xfrm>
            <a:off x="3849478" y="9432767"/>
            <a:ext cx="2943437" cy="49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algn="r" fontAlgn="base">
              <a:spcBef>
                <a:spcPct val="0"/>
              </a:spcBef>
              <a:spcAft>
                <a:spcPct val="0"/>
              </a:spcAft>
            </a:pPr>
            <a:fld id="{11D3245B-B6F2-45AD-A8EA-45268594B6EA}" type="slidenum">
              <a:rPr lang="en-GB">
                <a:solidFill>
                  <a:prstClr val="black"/>
                </a:solidFill>
                <a:ea typeface="ＭＳ Ｐゴシック" pitchFamily="34" charset="-128"/>
                <a:cs typeface="Arial" charset="0"/>
              </a:rPr>
              <a:pPr algn="r" fontAlgn="base">
                <a:spcBef>
                  <a:spcPct val="0"/>
                </a:spcBef>
                <a:spcAft>
                  <a:spcPct val="0"/>
                </a:spcAft>
              </a:pPr>
              <a:t>1</a:t>
            </a:fld>
            <a:endParaRPr lang="en-GB" dirty="0">
              <a:solidFill>
                <a:prstClr val="black"/>
              </a:solidFill>
              <a:ea typeface="ＭＳ Ｐゴシック" pitchFamily="34" charset="-128"/>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pPr>
                <a:defRPr/>
              </a:pPr>
              <a:t>3</a:t>
            </a:fld>
            <a:endParaRPr lang="en-US" dirty="0"/>
          </a:p>
        </p:txBody>
      </p:sp>
    </p:spTree>
    <p:extLst>
      <p:ext uri="{BB962C8B-B14F-4D97-AF65-F5344CB8AC3E}">
        <p14:creationId xmlns:p14="http://schemas.microsoft.com/office/powerpoint/2010/main" val="274986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84">
              <a:defRPr/>
            </a:pPr>
            <a:r>
              <a:rPr lang="en-ZA" dirty="0" smtClean="0"/>
              <a:t>Undiversified and marginal local economies in townships </a:t>
            </a:r>
          </a:p>
          <a:p>
            <a:endParaRPr lang="en-ZA"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pPr>
                <a:defRPr/>
              </a:pPr>
              <a:t>4</a:t>
            </a:fld>
            <a:endParaRPr lang="en-US" dirty="0"/>
          </a:p>
        </p:txBody>
      </p:sp>
    </p:spTree>
    <p:extLst>
      <p:ext uri="{BB962C8B-B14F-4D97-AF65-F5344CB8AC3E}">
        <p14:creationId xmlns:p14="http://schemas.microsoft.com/office/powerpoint/2010/main" val="11586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pPr>
                <a:defRPr/>
              </a:pPr>
              <a:t>6</a:t>
            </a:fld>
            <a:endParaRPr lang="en-US" dirty="0"/>
          </a:p>
        </p:txBody>
      </p:sp>
    </p:spTree>
    <p:extLst>
      <p:ext uri="{BB962C8B-B14F-4D97-AF65-F5344CB8AC3E}">
        <p14:creationId xmlns:p14="http://schemas.microsoft.com/office/powerpoint/2010/main" val="77140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84">
              <a:defRPr/>
            </a:pPr>
            <a:r>
              <a:rPr lang="en-ZA" smtClean="0"/>
              <a:t>Undiversified and marginal local economies in townships </a:t>
            </a:r>
          </a:p>
          <a:p>
            <a:endParaRPr lang="en-ZA"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1586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84">
              <a:defRPr/>
            </a:pPr>
            <a:r>
              <a:rPr lang="en-ZA" smtClean="0"/>
              <a:t>Undiversified and marginal local economies in townships </a:t>
            </a:r>
          </a:p>
          <a:p>
            <a:endParaRPr lang="en-ZA"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1586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84">
              <a:defRPr/>
            </a:pPr>
            <a:r>
              <a:rPr lang="en-ZA" smtClean="0"/>
              <a:t>Undiversified and marginal local economies in townships </a:t>
            </a:r>
          </a:p>
          <a:p>
            <a:endParaRPr lang="en-ZA"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15863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784">
              <a:defRPr/>
            </a:pPr>
            <a:r>
              <a:rPr lang="en-ZA" smtClean="0"/>
              <a:t>Undiversified and marginal local economies in townships </a:t>
            </a:r>
          </a:p>
          <a:p>
            <a:endParaRPr lang="en-ZA"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1586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812D464D-EBEC-4C74-B422-3C73562596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39657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62D4EB8-AA74-46D7-8A8D-05F90AFA4339}"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14702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CBBDA4D-575B-47F3-B817-2FD5CB8504D4}"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6171106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p:spPr>
        <p:txBody>
          <a:bodyPr/>
          <a:lstStyle>
            <a:lvl1pPr>
              <a:defRPr sz="1400" b="0">
                <a:solidFill>
                  <a:schemeClr val="tx1"/>
                </a:solidFill>
                <a:latin typeface="+mn-lt"/>
              </a:defRPr>
            </a:lvl1pPr>
          </a:lstStyle>
          <a:p>
            <a:pPr>
              <a:defRPr/>
            </a:pPr>
            <a:fld id="{812D464D-EBEC-4C74-B422-3C73562596B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3455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ACD1C54-B11C-4DAF-87B1-67A680A626DB}"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967404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7EF1E61B-AE2E-46B5-B156-6F9D6B987DDF}"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256165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CC9D2C9-A090-4E78-994B-EE8B2F83608D}"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120106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EE031A19-CA9D-400A-A1B2-883F263E63FB}"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530667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B60BCA8-1CC4-4326-B626-78CEA3FD041B}"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17090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B496249B-682D-4BC8-9865-0DC07C618F7E}"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40272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A68ACAA-5BB4-4C86-9E21-4ACCDEF1D41A}"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70854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9ACD1C54-B11C-4DAF-87B1-67A680A626DB}"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9785591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8DDB608-2973-4CF8-86AE-5D4BC73C0999}"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604091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F62D4EB8-AA74-46D7-8A8D-05F90AFA4339}"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450070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76200"/>
            <a:ext cx="21907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419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CBBDA4D-575B-47F3-B817-2FD5CB8504D4}"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55173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7EF1E61B-AE2E-46B5-B156-6F9D6B987DDF}"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15460864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95400"/>
            <a:ext cx="4305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ACC9D2C9-A090-4E78-994B-EE8B2F83608D}"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70763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EE031A19-CA9D-400A-A1B2-883F263E63FB}"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64341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AB60BCA8-1CC4-4326-B626-78CEA3FD041B}"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33462584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B496249B-682D-4BC8-9865-0DC07C618F7E}" type="slidenum">
              <a:rPr lang="en-US">
                <a:solidFill>
                  <a:srgbClr val="808080"/>
                </a:solidFill>
              </a:rPr>
              <a:pPr>
                <a:defRPr/>
              </a:pPr>
              <a:t>‹#›</a:t>
            </a:fld>
            <a:endParaRPr lang="en-US" sz="1400" b="0" dirty="0">
              <a:solidFill>
                <a:srgbClr val="000000"/>
              </a:solidFill>
              <a:latin typeface="Arial"/>
            </a:endParaRPr>
          </a:p>
        </p:txBody>
      </p:sp>
      <p:pic>
        <p:nvPicPr>
          <p:cNvPr id="5" name="Picture 8" descr="Powerpoint Presentation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0297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6A68ACAA-5BB4-4C86-9E21-4ACCDEF1D41A}"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269660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8DDB608-2973-4CF8-86AE-5D4BC73C0999}" type="slidenum">
              <a:rPr lang="en-US">
                <a:solidFill>
                  <a:srgbClr val="808080"/>
                </a:solidFill>
              </a:rPr>
              <a:pPr>
                <a:defRPr/>
              </a:pPr>
              <a:t>‹#›</a:t>
            </a:fld>
            <a:endParaRPr lang="en-US" sz="1400" b="0" dirty="0">
              <a:solidFill>
                <a:srgbClr val="000000"/>
              </a:solidFill>
              <a:latin typeface="Arial"/>
            </a:endParaRPr>
          </a:p>
        </p:txBody>
      </p:sp>
    </p:spTree>
    <p:extLst>
      <p:ext uri="{BB962C8B-B14F-4D97-AF65-F5344CB8AC3E}">
        <p14:creationId xmlns:p14="http://schemas.microsoft.com/office/powerpoint/2010/main" val="86715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Powerpoint Presentation T Banne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cs typeface="+mn-cs"/>
              </a:defRPr>
            </a:lvl1pPr>
          </a:lstStyle>
          <a:p>
            <a:pPr fontAlgn="base">
              <a:spcBef>
                <a:spcPct val="0"/>
              </a:spcBef>
              <a:spcAft>
                <a:spcPct val="0"/>
              </a:spcAft>
              <a:defRPr/>
            </a:pPr>
            <a:endParaRPr lang="en-US" dirty="0">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fontAlgn="base">
              <a:spcBef>
                <a:spcPct val="0"/>
              </a:spcBef>
              <a:spcAft>
                <a:spcPct val="0"/>
              </a:spcAft>
              <a:defRPr/>
            </a:pPr>
            <a:endParaRPr lang="en-US" dirty="0">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cs typeface="+mn-cs"/>
              </a:defRPr>
            </a:lvl1pPr>
          </a:lstStyle>
          <a:p>
            <a:pPr fontAlgn="base">
              <a:spcBef>
                <a:spcPct val="0"/>
              </a:spcBef>
              <a:spcAft>
                <a:spcPct val="0"/>
              </a:spcAft>
              <a:defRPr/>
            </a:pPr>
            <a:fld id="{FF6944E2-F03D-4E89-B85A-7C64D3C0AD7D}" type="slidenum">
              <a:rPr lang="en-US">
                <a:solidFill>
                  <a:srgbClr val="808080"/>
                </a:solidFill>
              </a:rPr>
              <a:pPr fontAlgn="base">
                <a:spcBef>
                  <a:spcPct val="0"/>
                </a:spcBef>
                <a:spcAft>
                  <a:spcPct val="0"/>
                </a:spcAft>
                <a:defRPr/>
              </a:pPr>
              <a:t>‹#›</a:t>
            </a:fld>
            <a:endParaRPr lang="en-US" sz="1400" dirty="0">
              <a:solidFill>
                <a:srgbClr val="808080"/>
              </a:solidFill>
            </a:endParaRPr>
          </a:p>
        </p:txBody>
      </p:sp>
    </p:spTree>
    <p:extLst>
      <p:ext uri="{BB962C8B-B14F-4D97-AF65-F5344CB8AC3E}">
        <p14:creationId xmlns:p14="http://schemas.microsoft.com/office/powerpoint/2010/main" val="1520167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5961063"/>
            <a:ext cx="9144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Powerpoint Presentation T Banne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5875" y="0"/>
            <a:ext cx="91773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52400" y="76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152400" y="1295400"/>
            <a:ext cx="8763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cs typeface="+mn-cs"/>
              </a:defRPr>
            </a:lvl1pPr>
          </a:lstStyle>
          <a:p>
            <a:pPr fontAlgn="base">
              <a:spcBef>
                <a:spcPct val="0"/>
              </a:spcBef>
              <a:spcAft>
                <a:spcPct val="0"/>
              </a:spcAft>
              <a:defRPr/>
            </a:pPr>
            <a:endParaRPr lang="en-US" dirty="0">
              <a:solidFill>
                <a:srgbClr val="000000"/>
              </a:solidFill>
            </a:endParaRPr>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fontAlgn="base">
              <a:spcBef>
                <a:spcPct val="0"/>
              </a:spcBef>
              <a:spcAft>
                <a:spcPct val="0"/>
              </a:spcAft>
              <a:defRPr/>
            </a:pPr>
            <a:endParaRPr lang="en-US" dirty="0">
              <a:solidFill>
                <a:srgbClr val="000000"/>
              </a:solidFill>
            </a:endParaRPr>
          </a:p>
        </p:txBody>
      </p:sp>
      <p:sp>
        <p:nvSpPr>
          <p:cNvPr id="5126" name="Rectangle 6"/>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cs typeface="+mn-cs"/>
              </a:defRPr>
            </a:lvl1pPr>
          </a:lstStyle>
          <a:p>
            <a:pPr fontAlgn="base">
              <a:spcBef>
                <a:spcPct val="0"/>
              </a:spcBef>
              <a:spcAft>
                <a:spcPct val="0"/>
              </a:spcAft>
              <a:defRPr/>
            </a:pPr>
            <a:fld id="{FF6944E2-F03D-4E89-B85A-7C64D3C0AD7D}" type="slidenum">
              <a:rPr lang="en-US">
                <a:solidFill>
                  <a:srgbClr val="808080"/>
                </a:solidFill>
              </a:rPr>
              <a:pPr fontAlgn="base">
                <a:spcBef>
                  <a:spcPct val="0"/>
                </a:spcBef>
                <a:spcAft>
                  <a:spcPct val="0"/>
                </a:spcAft>
                <a:defRPr/>
              </a:pPr>
              <a:t>‹#›</a:t>
            </a:fld>
            <a:endParaRPr lang="en-US" sz="1400" dirty="0">
              <a:solidFill>
                <a:srgbClr val="808080"/>
              </a:solidFill>
            </a:endParaRPr>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58371" y="6093296"/>
            <a:ext cx="1150133" cy="720080"/>
          </a:xfrm>
          <a:prstGeom prst="rect">
            <a:avLst/>
          </a:prstGeom>
        </p:spPr>
      </p:pic>
    </p:spTree>
    <p:extLst>
      <p:ext uri="{BB962C8B-B14F-4D97-AF65-F5344CB8AC3E}">
        <p14:creationId xmlns:p14="http://schemas.microsoft.com/office/powerpoint/2010/main" val="3962105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1124744"/>
            <a:ext cx="9156701"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85916"/>
            <a:ext cx="8950786" cy="1261884"/>
          </a:xfrm>
          <a:prstGeom prst="rect">
            <a:avLst/>
          </a:prstGeom>
          <a:noFill/>
        </p:spPr>
        <p:txBody>
          <a:bodyPr wrap="square" rtlCol="0">
            <a:spAutoFit/>
          </a:bodyPr>
          <a:lstStyle/>
          <a:p>
            <a:pPr algn="r" fontAlgn="base">
              <a:spcBef>
                <a:spcPct val="0"/>
              </a:spcBef>
              <a:spcAft>
                <a:spcPct val="0"/>
              </a:spcAft>
            </a:pPr>
            <a:r>
              <a:rPr lang="en-ZA" sz="2800" cap="all" dirty="0" smtClean="0">
                <a:solidFill>
                  <a:srgbClr val="FFFFFF"/>
                </a:solidFill>
                <a:latin typeface="Calibri" pitchFamily="34" charset="0"/>
                <a:ea typeface="ＭＳ Ｐゴシック" pitchFamily="34" charset="-128"/>
                <a:cs typeface="Calibri" pitchFamily="34" charset="0"/>
              </a:rPr>
              <a:t>National Treasury</a:t>
            </a:r>
          </a:p>
          <a:p>
            <a:pPr algn="r" fontAlgn="base">
              <a:spcBef>
                <a:spcPct val="0"/>
              </a:spcBef>
              <a:spcAft>
                <a:spcPct val="0"/>
              </a:spcAft>
            </a:pPr>
            <a:r>
              <a:rPr lang="en-ZA" sz="2400" cap="all" dirty="0">
                <a:solidFill>
                  <a:srgbClr val="FFFFFF"/>
                </a:solidFill>
                <a:ea typeface="ＭＳ Ｐゴシック" pitchFamily="34" charset="-128"/>
              </a:rPr>
              <a:t>Neighbourhood Development </a:t>
            </a:r>
            <a:r>
              <a:rPr lang="en-ZA" sz="2400" cap="all" dirty="0" smtClean="0">
                <a:solidFill>
                  <a:srgbClr val="FFFFFF"/>
                </a:solidFill>
                <a:ea typeface="ＭＳ Ｐゴシック" pitchFamily="34" charset="-128"/>
              </a:rPr>
              <a:t>PROGRAMME</a:t>
            </a:r>
            <a:endParaRPr lang="en-ZA" sz="2400" cap="all" dirty="0">
              <a:solidFill>
                <a:srgbClr val="FFFFFF"/>
              </a:solidFill>
              <a:ea typeface="ＭＳ Ｐゴシック" pitchFamily="34" charset="-128"/>
            </a:endParaRPr>
          </a:p>
          <a:p>
            <a:pPr algn="r" fontAlgn="base">
              <a:spcBef>
                <a:spcPct val="0"/>
              </a:spcBef>
              <a:spcAft>
                <a:spcPct val="0"/>
              </a:spcAft>
            </a:pPr>
            <a:endParaRPr lang="en-ZA" sz="2400" cap="all" dirty="0">
              <a:solidFill>
                <a:srgbClr val="FFFFFF"/>
              </a:solidFill>
              <a:latin typeface="Calibri" pitchFamily="34" charset="0"/>
              <a:ea typeface="ＭＳ Ｐゴシック" pitchFamily="34" charset="-128"/>
              <a:cs typeface="Calibri"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8651" y="4191000"/>
            <a:ext cx="3773484" cy="2362201"/>
          </a:xfrm>
          <a:prstGeom prst="rect">
            <a:avLst/>
          </a:prstGeom>
        </p:spPr>
      </p:pic>
      <p:sp>
        <p:nvSpPr>
          <p:cNvPr id="8" name="Title 1"/>
          <p:cNvSpPr txBox="1">
            <a:spLocks/>
          </p:cNvSpPr>
          <p:nvPr/>
        </p:nvSpPr>
        <p:spPr>
          <a:xfrm>
            <a:off x="370937" y="1558702"/>
            <a:ext cx="8208912" cy="2403698"/>
          </a:xfrm>
          <a:prstGeom prst="rect">
            <a:avLst/>
          </a:prstGeom>
          <a:noFill/>
          <a:effectLst/>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ZA" sz="4000" b="1" dirty="0" smtClean="0">
                <a:solidFill>
                  <a:srgbClr val="C20515"/>
                </a:solidFill>
                <a:effectLst>
                  <a:outerShdw blurRad="38100" dist="38100" dir="2700000" algn="tl">
                    <a:srgbClr val="000000">
                      <a:alpha val="43137"/>
                    </a:srgbClr>
                  </a:outerShdw>
                </a:effectLst>
                <a:latin typeface="Franklin Gothic Medium"/>
                <a:cs typeface="Franklin Gothic Medium"/>
              </a:rPr>
              <a:t>A Sustainable Settlement Collective: Creating the Built Environment Professionals Needed to Realise the </a:t>
            </a:r>
          </a:p>
          <a:p>
            <a:pPr>
              <a:lnSpc>
                <a:spcPct val="120000"/>
              </a:lnSpc>
            </a:pPr>
            <a:r>
              <a:rPr lang="en-ZA" sz="4000" b="1" dirty="0" smtClean="0">
                <a:solidFill>
                  <a:srgbClr val="C20515"/>
                </a:solidFill>
                <a:effectLst>
                  <a:outerShdw blurRad="38100" dist="38100" dir="2700000" algn="tl">
                    <a:srgbClr val="000000">
                      <a:alpha val="43137"/>
                    </a:srgbClr>
                  </a:outerShdw>
                </a:effectLst>
                <a:latin typeface="Franklin Gothic Medium"/>
                <a:cs typeface="Franklin Gothic Medium"/>
              </a:rPr>
              <a:t>2030 NDP Vision     </a:t>
            </a:r>
            <a:endParaRPr lang="en-ZA" sz="4000" b="1" dirty="0">
              <a:solidFill>
                <a:srgbClr val="C20515"/>
              </a:solidFill>
              <a:effectLst>
                <a:outerShdw blurRad="38100" dist="38100" dir="2700000" algn="tl">
                  <a:srgbClr val="000000">
                    <a:alpha val="43137"/>
                  </a:srgbClr>
                </a:outerShdw>
              </a:effectLst>
              <a:latin typeface="Franklin Gothic Medium"/>
              <a:cs typeface="Franklin Gothic Medium"/>
            </a:endParaRPr>
          </a:p>
        </p:txBody>
      </p:sp>
    </p:spTree>
    <p:extLst>
      <p:ext uri="{BB962C8B-B14F-4D97-AF65-F5344CB8AC3E}">
        <p14:creationId xmlns:p14="http://schemas.microsoft.com/office/powerpoint/2010/main" val="2119415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 y="53975"/>
            <a:ext cx="7772400" cy="674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Oval 4"/>
          <p:cNvSpPr/>
          <p:nvPr/>
        </p:nvSpPr>
        <p:spPr bwMode="auto">
          <a:xfrm rot="20352455">
            <a:off x="2308324" y="3935026"/>
            <a:ext cx="3188293" cy="589818"/>
          </a:xfrm>
          <a:custGeom>
            <a:avLst/>
            <a:gdLst>
              <a:gd name="connsiteX0" fmla="*/ 0 w 3620253"/>
              <a:gd name="connsiteY0" fmla="*/ 333375 h 666750"/>
              <a:gd name="connsiteX1" fmla="*/ 1810127 w 3620253"/>
              <a:gd name="connsiteY1" fmla="*/ 0 h 666750"/>
              <a:gd name="connsiteX2" fmla="*/ 3620254 w 3620253"/>
              <a:gd name="connsiteY2" fmla="*/ 333375 h 666750"/>
              <a:gd name="connsiteX3" fmla="*/ 1810127 w 3620253"/>
              <a:gd name="connsiteY3" fmla="*/ 666750 h 666750"/>
              <a:gd name="connsiteX4" fmla="*/ 0 w 3620253"/>
              <a:gd name="connsiteY4" fmla="*/ 333375 h 666750"/>
              <a:gd name="connsiteX0" fmla="*/ 0 w 3690864"/>
              <a:gd name="connsiteY0" fmla="*/ 354718 h 688093"/>
              <a:gd name="connsiteX1" fmla="*/ 1810127 w 3690864"/>
              <a:gd name="connsiteY1" fmla="*/ 21343 h 688093"/>
              <a:gd name="connsiteX2" fmla="*/ 3181677 w 3690864"/>
              <a:gd name="connsiteY2" fmla="*/ 68659 h 688093"/>
              <a:gd name="connsiteX3" fmla="*/ 3620254 w 3690864"/>
              <a:gd name="connsiteY3" fmla="*/ 354718 h 688093"/>
              <a:gd name="connsiteX4" fmla="*/ 1810127 w 3690864"/>
              <a:gd name="connsiteY4" fmla="*/ 688093 h 688093"/>
              <a:gd name="connsiteX5" fmla="*/ 0 w 3690864"/>
              <a:gd name="connsiteY5" fmla="*/ 354718 h 688093"/>
              <a:gd name="connsiteX0" fmla="*/ 0 w 3454724"/>
              <a:gd name="connsiteY0" fmla="*/ 354718 h 691688"/>
              <a:gd name="connsiteX1" fmla="*/ 1810127 w 3454724"/>
              <a:gd name="connsiteY1" fmla="*/ 21343 h 691688"/>
              <a:gd name="connsiteX2" fmla="*/ 3181677 w 3454724"/>
              <a:gd name="connsiteY2" fmla="*/ 68659 h 691688"/>
              <a:gd name="connsiteX3" fmla="*/ 3318180 w 3454724"/>
              <a:gd name="connsiteY3" fmla="*/ 506277 h 691688"/>
              <a:gd name="connsiteX4" fmla="*/ 1810127 w 3454724"/>
              <a:gd name="connsiteY4" fmla="*/ 688093 h 691688"/>
              <a:gd name="connsiteX5" fmla="*/ 0 w 3454724"/>
              <a:gd name="connsiteY5" fmla="*/ 354718 h 691688"/>
              <a:gd name="connsiteX0" fmla="*/ 15 w 3454739"/>
              <a:gd name="connsiteY0" fmla="*/ 354718 h 534614"/>
              <a:gd name="connsiteX1" fmla="*/ 1810142 w 3454739"/>
              <a:gd name="connsiteY1" fmla="*/ 21343 h 534614"/>
              <a:gd name="connsiteX2" fmla="*/ 3181692 w 3454739"/>
              <a:gd name="connsiteY2" fmla="*/ 68659 h 534614"/>
              <a:gd name="connsiteX3" fmla="*/ 3318195 w 3454739"/>
              <a:gd name="connsiteY3" fmla="*/ 506277 h 534614"/>
              <a:gd name="connsiteX4" fmla="*/ 1841033 w 3454739"/>
              <a:gd name="connsiteY4" fmla="*/ 406393 h 534614"/>
              <a:gd name="connsiteX5" fmla="*/ 15 w 3454739"/>
              <a:gd name="connsiteY5" fmla="*/ 354718 h 534614"/>
              <a:gd name="connsiteX0" fmla="*/ 15 w 3454739"/>
              <a:gd name="connsiteY0" fmla="*/ 354718 h 549128"/>
              <a:gd name="connsiteX1" fmla="*/ 1810142 w 3454739"/>
              <a:gd name="connsiteY1" fmla="*/ 21343 h 549128"/>
              <a:gd name="connsiteX2" fmla="*/ 3181692 w 3454739"/>
              <a:gd name="connsiteY2" fmla="*/ 68659 h 549128"/>
              <a:gd name="connsiteX3" fmla="*/ 3318195 w 3454739"/>
              <a:gd name="connsiteY3" fmla="*/ 506277 h 549128"/>
              <a:gd name="connsiteX4" fmla="*/ 1841033 w 3454739"/>
              <a:gd name="connsiteY4" fmla="*/ 406393 h 549128"/>
              <a:gd name="connsiteX5" fmla="*/ 15 w 3454739"/>
              <a:gd name="connsiteY5" fmla="*/ 354718 h 549128"/>
              <a:gd name="connsiteX0" fmla="*/ 70 w 3454794"/>
              <a:gd name="connsiteY0" fmla="*/ 336165 h 529606"/>
              <a:gd name="connsiteX1" fmla="*/ 1908787 w 3454794"/>
              <a:gd name="connsiteY1" fmla="*/ 29358 h 529606"/>
              <a:gd name="connsiteX2" fmla="*/ 3181747 w 3454794"/>
              <a:gd name="connsiteY2" fmla="*/ 50106 h 529606"/>
              <a:gd name="connsiteX3" fmla="*/ 3318250 w 3454794"/>
              <a:gd name="connsiteY3" fmla="*/ 487724 h 529606"/>
              <a:gd name="connsiteX4" fmla="*/ 1841088 w 3454794"/>
              <a:gd name="connsiteY4" fmla="*/ 387840 h 529606"/>
              <a:gd name="connsiteX5" fmla="*/ 70 w 3454794"/>
              <a:gd name="connsiteY5" fmla="*/ 336165 h 529606"/>
              <a:gd name="connsiteX0" fmla="*/ 70 w 3454794"/>
              <a:gd name="connsiteY0" fmla="*/ 386558 h 579999"/>
              <a:gd name="connsiteX1" fmla="*/ 1908787 w 3454794"/>
              <a:gd name="connsiteY1" fmla="*/ 79751 h 579999"/>
              <a:gd name="connsiteX2" fmla="*/ 3181747 w 3454794"/>
              <a:gd name="connsiteY2" fmla="*/ 100499 h 579999"/>
              <a:gd name="connsiteX3" fmla="*/ 3318250 w 3454794"/>
              <a:gd name="connsiteY3" fmla="*/ 538117 h 579999"/>
              <a:gd name="connsiteX4" fmla="*/ 1841088 w 3454794"/>
              <a:gd name="connsiteY4" fmla="*/ 438233 h 579999"/>
              <a:gd name="connsiteX5" fmla="*/ 70 w 3454794"/>
              <a:gd name="connsiteY5" fmla="*/ 386558 h 579999"/>
              <a:gd name="connsiteX0" fmla="*/ 14435 w 3469159"/>
              <a:gd name="connsiteY0" fmla="*/ 326108 h 513898"/>
              <a:gd name="connsiteX1" fmla="*/ 1045555 w 3469159"/>
              <a:gd name="connsiteY1" fmla="*/ 179820 h 513898"/>
              <a:gd name="connsiteX2" fmla="*/ 1923152 w 3469159"/>
              <a:gd name="connsiteY2" fmla="*/ 19301 h 513898"/>
              <a:gd name="connsiteX3" fmla="*/ 3196112 w 3469159"/>
              <a:gd name="connsiteY3" fmla="*/ 40049 h 513898"/>
              <a:gd name="connsiteX4" fmla="*/ 3332615 w 3469159"/>
              <a:gd name="connsiteY4" fmla="*/ 477667 h 513898"/>
              <a:gd name="connsiteX5" fmla="*/ 1855453 w 3469159"/>
              <a:gd name="connsiteY5" fmla="*/ 377783 h 513898"/>
              <a:gd name="connsiteX6" fmla="*/ 14435 w 3469159"/>
              <a:gd name="connsiteY6" fmla="*/ 326108 h 513898"/>
              <a:gd name="connsiteX0" fmla="*/ 38804 w 3493528"/>
              <a:gd name="connsiteY0" fmla="*/ 326108 h 510327"/>
              <a:gd name="connsiteX1" fmla="*/ 1069924 w 3493528"/>
              <a:gd name="connsiteY1" fmla="*/ 179820 h 510327"/>
              <a:gd name="connsiteX2" fmla="*/ 1947521 w 3493528"/>
              <a:gd name="connsiteY2" fmla="*/ 19301 h 510327"/>
              <a:gd name="connsiteX3" fmla="*/ 3220481 w 3493528"/>
              <a:gd name="connsiteY3" fmla="*/ 40049 h 510327"/>
              <a:gd name="connsiteX4" fmla="*/ 3356984 w 3493528"/>
              <a:gd name="connsiteY4" fmla="*/ 477667 h 510327"/>
              <a:gd name="connsiteX5" fmla="*/ 1879822 w 3493528"/>
              <a:gd name="connsiteY5" fmla="*/ 377783 h 510327"/>
              <a:gd name="connsiteX6" fmla="*/ 379451 w 3493528"/>
              <a:gd name="connsiteY6" fmla="*/ 509934 h 510327"/>
              <a:gd name="connsiteX7" fmla="*/ 38804 w 3493528"/>
              <a:gd name="connsiteY7" fmla="*/ 326108 h 510327"/>
              <a:gd name="connsiteX0" fmla="*/ 164 w 3454888"/>
              <a:gd name="connsiteY0" fmla="*/ 326108 h 510327"/>
              <a:gd name="connsiteX1" fmla="*/ 307016 w 3454888"/>
              <a:gd name="connsiteY1" fmla="*/ 198238 h 510327"/>
              <a:gd name="connsiteX2" fmla="*/ 1031284 w 3454888"/>
              <a:gd name="connsiteY2" fmla="*/ 179820 h 510327"/>
              <a:gd name="connsiteX3" fmla="*/ 1908881 w 3454888"/>
              <a:gd name="connsiteY3" fmla="*/ 19301 h 510327"/>
              <a:gd name="connsiteX4" fmla="*/ 3181841 w 3454888"/>
              <a:gd name="connsiteY4" fmla="*/ 40049 h 510327"/>
              <a:gd name="connsiteX5" fmla="*/ 3318344 w 3454888"/>
              <a:gd name="connsiteY5" fmla="*/ 477667 h 510327"/>
              <a:gd name="connsiteX6" fmla="*/ 1841182 w 3454888"/>
              <a:gd name="connsiteY6" fmla="*/ 377783 h 510327"/>
              <a:gd name="connsiteX7" fmla="*/ 340811 w 3454888"/>
              <a:gd name="connsiteY7" fmla="*/ 509934 h 510327"/>
              <a:gd name="connsiteX8" fmla="*/ 164 w 3454888"/>
              <a:gd name="connsiteY8" fmla="*/ 326108 h 510327"/>
              <a:gd name="connsiteX0" fmla="*/ 58858 w 3285443"/>
              <a:gd name="connsiteY0" fmla="*/ 369264 h 510327"/>
              <a:gd name="connsiteX1" fmla="*/ 137571 w 3285443"/>
              <a:gd name="connsiteY1" fmla="*/ 198238 h 510327"/>
              <a:gd name="connsiteX2" fmla="*/ 861839 w 3285443"/>
              <a:gd name="connsiteY2" fmla="*/ 179820 h 510327"/>
              <a:gd name="connsiteX3" fmla="*/ 1739436 w 3285443"/>
              <a:gd name="connsiteY3" fmla="*/ 19301 h 510327"/>
              <a:gd name="connsiteX4" fmla="*/ 3012396 w 3285443"/>
              <a:gd name="connsiteY4" fmla="*/ 40049 h 510327"/>
              <a:gd name="connsiteX5" fmla="*/ 3148899 w 3285443"/>
              <a:gd name="connsiteY5" fmla="*/ 477667 h 510327"/>
              <a:gd name="connsiteX6" fmla="*/ 1671737 w 3285443"/>
              <a:gd name="connsiteY6" fmla="*/ 377783 h 510327"/>
              <a:gd name="connsiteX7" fmla="*/ 171366 w 3285443"/>
              <a:gd name="connsiteY7" fmla="*/ 509934 h 510327"/>
              <a:gd name="connsiteX8" fmla="*/ 58858 w 3285443"/>
              <a:gd name="connsiteY8" fmla="*/ 369264 h 510327"/>
              <a:gd name="connsiteX0" fmla="*/ 32087 w 3258672"/>
              <a:gd name="connsiteY0" fmla="*/ 369264 h 516746"/>
              <a:gd name="connsiteX1" fmla="*/ 110800 w 3258672"/>
              <a:gd name="connsiteY1" fmla="*/ 198238 h 516746"/>
              <a:gd name="connsiteX2" fmla="*/ 835068 w 3258672"/>
              <a:gd name="connsiteY2" fmla="*/ 179820 h 516746"/>
              <a:gd name="connsiteX3" fmla="*/ 1712665 w 3258672"/>
              <a:gd name="connsiteY3" fmla="*/ 19301 h 516746"/>
              <a:gd name="connsiteX4" fmla="*/ 2985625 w 3258672"/>
              <a:gd name="connsiteY4" fmla="*/ 40049 h 516746"/>
              <a:gd name="connsiteX5" fmla="*/ 3122128 w 3258672"/>
              <a:gd name="connsiteY5" fmla="*/ 477667 h 516746"/>
              <a:gd name="connsiteX6" fmla="*/ 1644966 w 3258672"/>
              <a:gd name="connsiteY6" fmla="*/ 377783 h 516746"/>
              <a:gd name="connsiteX7" fmla="*/ 144595 w 3258672"/>
              <a:gd name="connsiteY7" fmla="*/ 509934 h 516746"/>
              <a:gd name="connsiteX8" fmla="*/ 60252 w 3258672"/>
              <a:gd name="connsiteY8" fmla="*/ 488776 h 516746"/>
              <a:gd name="connsiteX9" fmla="*/ 32087 w 3258672"/>
              <a:gd name="connsiteY9" fmla="*/ 369264 h 516746"/>
              <a:gd name="connsiteX0" fmla="*/ 22214 w 3248799"/>
              <a:gd name="connsiteY0" fmla="*/ 369264 h 520248"/>
              <a:gd name="connsiteX1" fmla="*/ 100927 w 3248799"/>
              <a:gd name="connsiteY1" fmla="*/ 198238 h 520248"/>
              <a:gd name="connsiteX2" fmla="*/ 825195 w 3248799"/>
              <a:gd name="connsiteY2" fmla="*/ 179820 h 520248"/>
              <a:gd name="connsiteX3" fmla="*/ 1702792 w 3248799"/>
              <a:gd name="connsiteY3" fmla="*/ 19301 h 520248"/>
              <a:gd name="connsiteX4" fmla="*/ 2975752 w 3248799"/>
              <a:gd name="connsiteY4" fmla="*/ 40049 h 520248"/>
              <a:gd name="connsiteX5" fmla="*/ 3112255 w 3248799"/>
              <a:gd name="connsiteY5" fmla="*/ 477667 h 520248"/>
              <a:gd name="connsiteX6" fmla="*/ 1635093 w 3248799"/>
              <a:gd name="connsiteY6" fmla="*/ 377783 h 520248"/>
              <a:gd name="connsiteX7" fmla="*/ 134722 w 3248799"/>
              <a:gd name="connsiteY7" fmla="*/ 509934 h 520248"/>
              <a:gd name="connsiteX8" fmla="*/ 122613 w 3248799"/>
              <a:gd name="connsiteY8" fmla="*/ 507772 h 520248"/>
              <a:gd name="connsiteX9" fmla="*/ 50379 w 3248799"/>
              <a:gd name="connsiteY9" fmla="*/ 488776 h 520248"/>
              <a:gd name="connsiteX10" fmla="*/ 22214 w 3248799"/>
              <a:gd name="connsiteY10" fmla="*/ 369264 h 520248"/>
              <a:gd name="connsiteX0" fmla="*/ 25118 w 3251703"/>
              <a:gd name="connsiteY0" fmla="*/ 369264 h 516076"/>
              <a:gd name="connsiteX1" fmla="*/ 103831 w 3251703"/>
              <a:gd name="connsiteY1" fmla="*/ 198238 h 516076"/>
              <a:gd name="connsiteX2" fmla="*/ 828099 w 3251703"/>
              <a:gd name="connsiteY2" fmla="*/ 179820 h 516076"/>
              <a:gd name="connsiteX3" fmla="*/ 1705696 w 3251703"/>
              <a:gd name="connsiteY3" fmla="*/ 19301 h 516076"/>
              <a:gd name="connsiteX4" fmla="*/ 2978656 w 3251703"/>
              <a:gd name="connsiteY4" fmla="*/ 40049 h 516076"/>
              <a:gd name="connsiteX5" fmla="*/ 3115159 w 3251703"/>
              <a:gd name="connsiteY5" fmla="*/ 477667 h 516076"/>
              <a:gd name="connsiteX6" fmla="*/ 1637997 w 3251703"/>
              <a:gd name="connsiteY6" fmla="*/ 377783 h 516076"/>
              <a:gd name="connsiteX7" fmla="*/ 137626 w 3251703"/>
              <a:gd name="connsiteY7" fmla="*/ 509934 h 516076"/>
              <a:gd name="connsiteX8" fmla="*/ 76730 w 3251703"/>
              <a:gd name="connsiteY8" fmla="*/ 480814 h 516076"/>
              <a:gd name="connsiteX9" fmla="*/ 125517 w 3251703"/>
              <a:gd name="connsiteY9" fmla="*/ 507772 h 516076"/>
              <a:gd name="connsiteX10" fmla="*/ 53283 w 3251703"/>
              <a:gd name="connsiteY10" fmla="*/ 488776 h 516076"/>
              <a:gd name="connsiteX11" fmla="*/ 25118 w 3251703"/>
              <a:gd name="connsiteY11" fmla="*/ 369264 h 516076"/>
              <a:gd name="connsiteX0" fmla="*/ 22214 w 3248799"/>
              <a:gd name="connsiteY0" fmla="*/ 369264 h 518717"/>
              <a:gd name="connsiteX1" fmla="*/ 100927 w 3248799"/>
              <a:gd name="connsiteY1" fmla="*/ 198238 h 518717"/>
              <a:gd name="connsiteX2" fmla="*/ 825195 w 3248799"/>
              <a:gd name="connsiteY2" fmla="*/ 179820 h 518717"/>
              <a:gd name="connsiteX3" fmla="*/ 1702792 w 3248799"/>
              <a:gd name="connsiteY3" fmla="*/ 19301 h 518717"/>
              <a:gd name="connsiteX4" fmla="*/ 2975752 w 3248799"/>
              <a:gd name="connsiteY4" fmla="*/ 40049 h 518717"/>
              <a:gd name="connsiteX5" fmla="*/ 3112255 w 3248799"/>
              <a:gd name="connsiteY5" fmla="*/ 477667 h 518717"/>
              <a:gd name="connsiteX6" fmla="*/ 1635093 w 3248799"/>
              <a:gd name="connsiteY6" fmla="*/ 377783 h 518717"/>
              <a:gd name="connsiteX7" fmla="*/ 134722 w 3248799"/>
              <a:gd name="connsiteY7" fmla="*/ 509934 h 518717"/>
              <a:gd name="connsiteX8" fmla="*/ 92202 w 3248799"/>
              <a:gd name="connsiteY8" fmla="*/ 499034 h 518717"/>
              <a:gd name="connsiteX9" fmla="*/ 73826 w 3248799"/>
              <a:gd name="connsiteY9" fmla="*/ 480814 h 518717"/>
              <a:gd name="connsiteX10" fmla="*/ 122613 w 3248799"/>
              <a:gd name="connsiteY10" fmla="*/ 507772 h 518717"/>
              <a:gd name="connsiteX11" fmla="*/ 50379 w 3248799"/>
              <a:gd name="connsiteY11" fmla="*/ 488776 h 518717"/>
              <a:gd name="connsiteX12" fmla="*/ 22214 w 3248799"/>
              <a:gd name="connsiteY12" fmla="*/ 369264 h 518717"/>
              <a:gd name="connsiteX0" fmla="*/ 31158 w 3257743"/>
              <a:gd name="connsiteY0" fmla="*/ 369264 h 513768"/>
              <a:gd name="connsiteX1" fmla="*/ 109871 w 3257743"/>
              <a:gd name="connsiteY1" fmla="*/ 198238 h 513768"/>
              <a:gd name="connsiteX2" fmla="*/ 834139 w 3257743"/>
              <a:gd name="connsiteY2" fmla="*/ 179820 h 513768"/>
              <a:gd name="connsiteX3" fmla="*/ 1711736 w 3257743"/>
              <a:gd name="connsiteY3" fmla="*/ 19301 h 513768"/>
              <a:gd name="connsiteX4" fmla="*/ 2984696 w 3257743"/>
              <a:gd name="connsiteY4" fmla="*/ 40049 h 513768"/>
              <a:gd name="connsiteX5" fmla="*/ 3121199 w 3257743"/>
              <a:gd name="connsiteY5" fmla="*/ 477667 h 513768"/>
              <a:gd name="connsiteX6" fmla="*/ 1644037 w 3257743"/>
              <a:gd name="connsiteY6" fmla="*/ 377783 h 513768"/>
              <a:gd name="connsiteX7" fmla="*/ 143666 w 3257743"/>
              <a:gd name="connsiteY7" fmla="*/ 509934 h 513768"/>
              <a:gd name="connsiteX8" fmla="*/ 62029 w 3257743"/>
              <a:gd name="connsiteY8" fmla="*/ 439212 h 513768"/>
              <a:gd name="connsiteX9" fmla="*/ 101146 w 3257743"/>
              <a:gd name="connsiteY9" fmla="*/ 499034 h 513768"/>
              <a:gd name="connsiteX10" fmla="*/ 82770 w 3257743"/>
              <a:gd name="connsiteY10" fmla="*/ 480814 h 513768"/>
              <a:gd name="connsiteX11" fmla="*/ 131557 w 3257743"/>
              <a:gd name="connsiteY11" fmla="*/ 507772 h 513768"/>
              <a:gd name="connsiteX12" fmla="*/ 59323 w 3257743"/>
              <a:gd name="connsiteY12" fmla="*/ 488776 h 513768"/>
              <a:gd name="connsiteX13" fmla="*/ 31158 w 3257743"/>
              <a:gd name="connsiteY13" fmla="*/ 369264 h 513768"/>
              <a:gd name="connsiteX0" fmla="*/ 4512 w 3269837"/>
              <a:gd name="connsiteY0" fmla="*/ 441683 h 513768"/>
              <a:gd name="connsiteX1" fmla="*/ 121965 w 3269837"/>
              <a:gd name="connsiteY1" fmla="*/ 198238 h 513768"/>
              <a:gd name="connsiteX2" fmla="*/ 846233 w 3269837"/>
              <a:gd name="connsiteY2" fmla="*/ 179820 h 513768"/>
              <a:gd name="connsiteX3" fmla="*/ 1723830 w 3269837"/>
              <a:gd name="connsiteY3" fmla="*/ 19301 h 513768"/>
              <a:gd name="connsiteX4" fmla="*/ 2996790 w 3269837"/>
              <a:gd name="connsiteY4" fmla="*/ 40049 h 513768"/>
              <a:gd name="connsiteX5" fmla="*/ 3133293 w 3269837"/>
              <a:gd name="connsiteY5" fmla="*/ 477667 h 513768"/>
              <a:gd name="connsiteX6" fmla="*/ 1656131 w 3269837"/>
              <a:gd name="connsiteY6" fmla="*/ 377783 h 513768"/>
              <a:gd name="connsiteX7" fmla="*/ 155760 w 3269837"/>
              <a:gd name="connsiteY7" fmla="*/ 509934 h 513768"/>
              <a:gd name="connsiteX8" fmla="*/ 74123 w 3269837"/>
              <a:gd name="connsiteY8" fmla="*/ 439212 h 513768"/>
              <a:gd name="connsiteX9" fmla="*/ 113240 w 3269837"/>
              <a:gd name="connsiteY9" fmla="*/ 499034 h 513768"/>
              <a:gd name="connsiteX10" fmla="*/ 94864 w 3269837"/>
              <a:gd name="connsiteY10" fmla="*/ 480814 h 513768"/>
              <a:gd name="connsiteX11" fmla="*/ 143651 w 3269837"/>
              <a:gd name="connsiteY11" fmla="*/ 507772 h 513768"/>
              <a:gd name="connsiteX12" fmla="*/ 71417 w 3269837"/>
              <a:gd name="connsiteY12" fmla="*/ 488776 h 513768"/>
              <a:gd name="connsiteX13" fmla="*/ 4512 w 3269837"/>
              <a:gd name="connsiteY13" fmla="*/ 441683 h 513768"/>
              <a:gd name="connsiteX0" fmla="*/ 4512 w 3269837"/>
              <a:gd name="connsiteY0" fmla="*/ 441683 h 512148"/>
              <a:gd name="connsiteX1" fmla="*/ 121965 w 3269837"/>
              <a:gd name="connsiteY1" fmla="*/ 198238 h 512148"/>
              <a:gd name="connsiteX2" fmla="*/ 846233 w 3269837"/>
              <a:gd name="connsiteY2" fmla="*/ 179820 h 512148"/>
              <a:gd name="connsiteX3" fmla="*/ 1723830 w 3269837"/>
              <a:gd name="connsiteY3" fmla="*/ 19301 h 512148"/>
              <a:gd name="connsiteX4" fmla="*/ 2996790 w 3269837"/>
              <a:gd name="connsiteY4" fmla="*/ 40049 h 512148"/>
              <a:gd name="connsiteX5" fmla="*/ 3133293 w 3269837"/>
              <a:gd name="connsiteY5" fmla="*/ 477667 h 512148"/>
              <a:gd name="connsiteX6" fmla="*/ 1656131 w 3269837"/>
              <a:gd name="connsiteY6" fmla="*/ 377783 h 512148"/>
              <a:gd name="connsiteX7" fmla="*/ 155760 w 3269837"/>
              <a:gd name="connsiteY7" fmla="*/ 509934 h 512148"/>
              <a:gd name="connsiteX8" fmla="*/ 64916 w 3269837"/>
              <a:gd name="connsiteY8" fmla="*/ 359830 h 512148"/>
              <a:gd name="connsiteX9" fmla="*/ 113240 w 3269837"/>
              <a:gd name="connsiteY9" fmla="*/ 499034 h 512148"/>
              <a:gd name="connsiteX10" fmla="*/ 94864 w 3269837"/>
              <a:gd name="connsiteY10" fmla="*/ 480814 h 512148"/>
              <a:gd name="connsiteX11" fmla="*/ 143651 w 3269837"/>
              <a:gd name="connsiteY11" fmla="*/ 507772 h 512148"/>
              <a:gd name="connsiteX12" fmla="*/ 71417 w 3269837"/>
              <a:gd name="connsiteY12" fmla="*/ 488776 h 512148"/>
              <a:gd name="connsiteX13" fmla="*/ 4512 w 3269837"/>
              <a:gd name="connsiteY13" fmla="*/ 441683 h 512148"/>
              <a:gd name="connsiteX0" fmla="*/ 4512 w 3269837"/>
              <a:gd name="connsiteY0" fmla="*/ 441683 h 519633"/>
              <a:gd name="connsiteX1" fmla="*/ 121965 w 3269837"/>
              <a:gd name="connsiteY1" fmla="*/ 198238 h 519633"/>
              <a:gd name="connsiteX2" fmla="*/ 846233 w 3269837"/>
              <a:gd name="connsiteY2" fmla="*/ 179820 h 519633"/>
              <a:gd name="connsiteX3" fmla="*/ 1723830 w 3269837"/>
              <a:gd name="connsiteY3" fmla="*/ 19301 h 519633"/>
              <a:gd name="connsiteX4" fmla="*/ 2996790 w 3269837"/>
              <a:gd name="connsiteY4" fmla="*/ 40049 h 519633"/>
              <a:gd name="connsiteX5" fmla="*/ 3133293 w 3269837"/>
              <a:gd name="connsiteY5" fmla="*/ 477667 h 519633"/>
              <a:gd name="connsiteX6" fmla="*/ 1656131 w 3269837"/>
              <a:gd name="connsiteY6" fmla="*/ 377783 h 519633"/>
              <a:gd name="connsiteX7" fmla="*/ 155760 w 3269837"/>
              <a:gd name="connsiteY7" fmla="*/ 509934 h 519633"/>
              <a:gd name="connsiteX8" fmla="*/ 262679 w 3269837"/>
              <a:gd name="connsiteY8" fmla="*/ 505190 h 519633"/>
              <a:gd name="connsiteX9" fmla="*/ 113240 w 3269837"/>
              <a:gd name="connsiteY9" fmla="*/ 499034 h 519633"/>
              <a:gd name="connsiteX10" fmla="*/ 94864 w 3269837"/>
              <a:gd name="connsiteY10" fmla="*/ 480814 h 519633"/>
              <a:gd name="connsiteX11" fmla="*/ 143651 w 3269837"/>
              <a:gd name="connsiteY11" fmla="*/ 507772 h 519633"/>
              <a:gd name="connsiteX12" fmla="*/ 71417 w 3269837"/>
              <a:gd name="connsiteY12" fmla="*/ 488776 h 519633"/>
              <a:gd name="connsiteX13" fmla="*/ 4512 w 3269837"/>
              <a:gd name="connsiteY13" fmla="*/ 441683 h 519633"/>
              <a:gd name="connsiteX0" fmla="*/ 4512 w 3269837"/>
              <a:gd name="connsiteY0" fmla="*/ 441683 h 514220"/>
              <a:gd name="connsiteX1" fmla="*/ 121965 w 3269837"/>
              <a:gd name="connsiteY1" fmla="*/ 198238 h 514220"/>
              <a:gd name="connsiteX2" fmla="*/ 846233 w 3269837"/>
              <a:gd name="connsiteY2" fmla="*/ 179820 h 514220"/>
              <a:gd name="connsiteX3" fmla="*/ 1723830 w 3269837"/>
              <a:gd name="connsiteY3" fmla="*/ 19301 h 514220"/>
              <a:gd name="connsiteX4" fmla="*/ 2996790 w 3269837"/>
              <a:gd name="connsiteY4" fmla="*/ 40049 h 514220"/>
              <a:gd name="connsiteX5" fmla="*/ 3133293 w 3269837"/>
              <a:gd name="connsiteY5" fmla="*/ 477667 h 514220"/>
              <a:gd name="connsiteX6" fmla="*/ 1656131 w 3269837"/>
              <a:gd name="connsiteY6" fmla="*/ 377783 h 514220"/>
              <a:gd name="connsiteX7" fmla="*/ 883262 w 3269837"/>
              <a:gd name="connsiteY7" fmla="*/ 505547 h 514220"/>
              <a:gd name="connsiteX8" fmla="*/ 155760 w 3269837"/>
              <a:gd name="connsiteY8" fmla="*/ 509934 h 514220"/>
              <a:gd name="connsiteX9" fmla="*/ 262679 w 3269837"/>
              <a:gd name="connsiteY9" fmla="*/ 505190 h 514220"/>
              <a:gd name="connsiteX10" fmla="*/ 113240 w 3269837"/>
              <a:gd name="connsiteY10" fmla="*/ 499034 h 514220"/>
              <a:gd name="connsiteX11" fmla="*/ 94864 w 3269837"/>
              <a:gd name="connsiteY11" fmla="*/ 480814 h 514220"/>
              <a:gd name="connsiteX12" fmla="*/ 143651 w 3269837"/>
              <a:gd name="connsiteY12" fmla="*/ 507772 h 514220"/>
              <a:gd name="connsiteX13" fmla="*/ 71417 w 3269837"/>
              <a:gd name="connsiteY13" fmla="*/ 488776 h 514220"/>
              <a:gd name="connsiteX14" fmla="*/ 4512 w 3269837"/>
              <a:gd name="connsiteY14" fmla="*/ 441683 h 514220"/>
              <a:gd name="connsiteX0" fmla="*/ 5149 w 3270474"/>
              <a:gd name="connsiteY0" fmla="*/ 441683 h 514220"/>
              <a:gd name="connsiteX1" fmla="*/ 121099 w 3270474"/>
              <a:gd name="connsiteY1" fmla="*/ 114790 h 514220"/>
              <a:gd name="connsiteX2" fmla="*/ 846870 w 3270474"/>
              <a:gd name="connsiteY2" fmla="*/ 179820 h 514220"/>
              <a:gd name="connsiteX3" fmla="*/ 1724467 w 3270474"/>
              <a:gd name="connsiteY3" fmla="*/ 19301 h 514220"/>
              <a:gd name="connsiteX4" fmla="*/ 2997427 w 3270474"/>
              <a:gd name="connsiteY4" fmla="*/ 40049 h 514220"/>
              <a:gd name="connsiteX5" fmla="*/ 3133930 w 3270474"/>
              <a:gd name="connsiteY5" fmla="*/ 477667 h 514220"/>
              <a:gd name="connsiteX6" fmla="*/ 1656768 w 3270474"/>
              <a:gd name="connsiteY6" fmla="*/ 377783 h 514220"/>
              <a:gd name="connsiteX7" fmla="*/ 883899 w 3270474"/>
              <a:gd name="connsiteY7" fmla="*/ 505547 h 514220"/>
              <a:gd name="connsiteX8" fmla="*/ 156397 w 3270474"/>
              <a:gd name="connsiteY8" fmla="*/ 509934 h 514220"/>
              <a:gd name="connsiteX9" fmla="*/ 263316 w 3270474"/>
              <a:gd name="connsiteY9" fmla="*/ 505190 h 514220"/>
              <a:gd name="connsiteX10" fmla="*/ 113877 w 3270474"/>
              <a:gd name="connsiteY10" fmla="*/ 499034 h 514220"/>
              <a:gd name="connsiteX11" fmla="*/ 95501 w 3270474"/>
              <a:gd name="connsiteY11" fmla="*/ 480814 h 514220"/>
              <a:gd name="connsiteX12" fmla="*/ 144288 w 3270474"/>
              <a:gd name="connsiteY12" fmla="*/ 507772 h 514220"/>
              <a:gd name="connsiteX13" fmla="*/ 72054 w 3270474"/>
              <a:gd name="connsiteY13" fmla="*/ 488776 h 514220"/>
              <a:gd name="connsiteX14" fmla="*/ 5149 w 3270474"/>
              <a:gd name="connsiteY14" fmla="*/ 441683 h 514220"/>
              <a:gd name="connsiteX0" fmla="*/ 5149 w 3258866"/>
              <a:gd name="connsiteY0" fmla="*/ 511519 h 584056"/>
              <a:gd name="connsiteX1" fmla="*/ 121099 w 3258866"/>
              <a:gd name="connsiteY1" fmla="*/ 184626 h 584056"/>
              <a:gd name="connsiteX2" fmla="*/ 846870 w 3258866"/>
              <a:gd name="connsiteY2" fmla="*/ 249656 h 584056"/>
              <a:gd name="connsiteX3" fmla="*/ 1569862 w 3258866"/>
              <a:gd name="connsiteY3" fmla="*/ 6884 h 584056"/>
              <a:gd name="connsiteX4" fmla="*/ 2997427 w 3258866"/>
              <a:gd name="connsiteY4" fmla="*/ 109885 h 584056"/>
              <a:gd name="connsiteX5" fmla="*/ 3133930 w 3258866"/>
              <a:gd name="connsiteY5" fmla="*/ 547503 h 584056"/>
              <a:gd name="connsiteX6" fmla="*/ 1656768 w 3258866"/>
              <a:gd name="connsiteY6" fmla="*/ 447619 h 584056"/>
              <a:gd name="connsiteX7" fmla="*/ 883899 w 3258866"/>
              <a:gd name="connsiteY7" fmla="*/ 575383 h 584056"/>
              <a:gd name="connsiteX8" fmla="*/ 156397 w 3258866"/>
              <a:gd name="connsiteY8" fmla="*/ 579770 h 584056"/>
              <a:gd name="connsiteX9" fmla="*/ 263316 w 3258866"/>
              <a:gd name="connsiteY9" fmla="*/ 575026 h 584056"/>
              <a:gd name="connsiteX10" fmla="*/ 113877 w 3258866"/>
              <a:gd name="connsiteY10" fmla="*/ 568870 h 584056"/>
              <a:gd name="connsiteX11" fmla="*/ 95501 w 3258866"/>
              <a:gd name="connsiteY11" fmla="*/ 550650 h 584056"/>
              <a:gd name="connsiteX12" fmla="*/ 144288 w 3258866"/>
              <a:gd name="connsiteY12" fmla="*/ 577608 h 584056"/>
              <a:gd name="connsiteX13" fmla="*/ 72054 w 3258866"/>
              <a:gd name="connsiteY13" fmla="*/ 558612 h 584056"/>
              <a:gd name="connsiteX14" fmla="*/ 5149 w 3258866"/>
              <a:gd name="connsiteY14" fmla="*/ 511519 h 584056"/>
              <a:gd name="connsiteX0" fmla="*/ 5149 w 3261683"/>
              <a:gd name="connsiteY0" fmla="*/ 511519 h 589818"/>
              <a:gd name="connsiteX1" fmla="*/ 121099 w 3261683"/>
              <a:gd name="connsiteY1" fmla="*/ 184626 h 589818"/>
              <a:gd name="connsiteX2" fmla="*/ 846870 w 3261683"/>
              <a:gd name="connsiteY2" fmla="*/ 249656 h 589818"/>
              <a:gd name="connsiteX3" fmla="*/ 1569862 w 3261683"/>
              <a:gd name="connsiteY3" fmla="*/ 6884 h 589818"/>
              <a:gd name="connsiteX4" fmla="*/ 2997427 w 3261683"/>
              <a:gd name="connsiteY4" fmla="*/ 109885 h 589818"/>
              <a:gd name="connsiteX5" fmla="*/ 3133930 w 3261683"/>
              <a:gd name="connsiteY5" fmla="*/ 547503 h 589818"/>
              <a:gd name="connsiteX6" fmla="*/ 1602354 w 3261683"/>
              <a:gd name="connsiteY6" fmla="*/ 369399 h 589818"/>
              <a:gd name="connsiteX7" fmla="*/ 883899 w 3261683"/>
              <a:gd name="connsiteY7" fmla="*/ 575383 h 589818"/>
              <a:gd name="connsiteX8" fmla="*/ 156397 w 3261683"/>
              <a:gd name="connsiteY8" fmla="*/ 579770 h 589818"/>
              <a:gd name="connsiteX9" fmla="*/ 263316 w 3261683"/>
              <a:gd name="connsiteY9" fmla="*/ 575026 h 589818"/>
              <a:gd name="connsiteX10" fmla="*/ 113877 w 3261683"/>
              <a:gd name="connsiteY10" fmla="*/ 568870 h 589818"/>
              <a:gd name="connsiteX11" fmla="*/ 95501 w 3261683"/>
              <a:gd name="connsiteY11" fmla="*/ 550650 h 589818"/>
              <a:gd name="connsiteX12" fmla="*/ 144288 w 3261683"/>
              <a:gd name="connsiteY12" fmla="*/ 577608 h 589818"/>
              <a:gd name="connsiteX13" fmla="*/ 72054 w 3261683"/>
              <a:gd name="connsiteY13" fmla="*/ 558612 h 589818"/>
              <a:gd name="connsiteX14" fmla="*/ 5149 w 3261683"/>
              <a:gd name="connsiteY14" fmla="*/ 511519 h 58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61683" h="589818">
                <a:moveTo>
                  <a:pt x="5149" y="511519"/>
                </a:moveTo>
                <a:cubicBezTo>
                  <a:pt x="13323" y="449188"/>
                  <a:pt x="-50754" y="209007"/>
                  <a:pt x="121099" y="184626"/>
                </a:cubicBezTo>
                <a:cubicBezTo>
                  <a:pt x="292952" y="160245"/>
                  <a:pt x="605410" y="279280"/>
                  <a:pt x="846870" y="249656"/>
                </a:cubicBezTo>
                <a:cubicBezTo>
                  <a:pt x="1088330" y="220032"/>
                  <a:pt x="1211436" y="30179"/>
                  <a:pt x="1569862" y="6884"/>
                </a:cubicBezTo>
                <a:cubicBezTo>
                  <a:pt x="1928288" y="-16411"/>
                  <a:pt x="2736749" y="19782"/>
                  <a:pt x="2997427" y="109885"/>
                </a:cubicBezTo>
                <a:cubicBezTo>
                  <a:pt x="3258105" y="199988"/>
                  <a:pt x="3366442" y="504251"/>
                  <a:pt x="3133930" y="547503"/>
                </a:cubicBezTo>
                <a:cubicBezTo>
                  <a:pt x="2901418" y="590755"/>
                  <a:pt x="1977359" y="364752"/>
                  <a:pt x="1602354" y="369399"/>
                </a:cubicBezTo>
                <a:cubicBezTo>
                  <a:pt x="1227349" y="374046"/>
                  <a:pt x="1124892" y="540321"/>
                  <a:pt x="883899" y="575383"/>
                </a:cubicBezTo>
                <a:cubicBezTo>
                  <a:pt x="642906" y="610445"/>
                  <a:pt x="261080" y="569253"/>
                  <a:pt x="156397" y="579770"/>
                </a:cubicBezTo>
                <a:cubicBezTo>
                  <a:pt x="51714" y="590287"/>
                  <a:pt x="270402" y="576843"/>
                  <a:pt x="263316" y="575026"/>
                </a:cubicBezTo>
                <a:cubicBezTo>
                  <a:pt x="256230" y="573209"/>
                  <a:pt x="103497" y="575234"/>
                  <a:pt x="113877" y="568870"/>
                </a:cubicBezTo>
                <a:cubicBezTo>
                  <a:pt x="124257" y="562506"/>
                  <a:pt x="75761" y="552055"/>
                  <a:pt x="95501" y="550650"/>
                </a:cubicBezTo>
                <a:cubicBezTo>
                  <a:pt x="115241" y="549245"/>
                  <a:pt x="138225" y="582801"/>
                  <a:pt x="144288" y="577608"/>
                </a:cubicBezTo>
                <a:cubicBezTo>
                  <a:pt x="150351" y="572415"/>
                  <a:pt x="66845" y="582734"/>
                  <a:pt x="72054" y="558612"/>
                </a:cubicBezTo>
                <a:cubicBezTo>
                  <a:pt x="53303" y="535167"/>
                  <a:pt x="-3025" y="573850"/>
                  <a:pt x="5149" y="511519"/>
                </a:cubicBezTo>
                <a:close/>
              </a:path>
            </a:pathLst>
          </a:custGeom>
          <a:pattFill prst="openDmnd">
            <a:fgClr>
              <a:srgbClr val="BC4C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61" name="Oval 4"/>
          <p:cNvSpPr/>
          <p:nvPr/>
        </p:nvSpPr>
        <p:spPr bwMode="auto">
          <a:xfrm rot="15076253">
            <a:off x="3629454" y="2496957"/>
            <a:ext cx="2545015" cy="611987"/>
          </a:xfrm>
          <a:custGeom>
            <a:avLst/>
            <a:gdLst>
              <a:gd name="connsiteX0" fmla="*/ 0 w 3620253"/>
              <a:gd name="connsiteY0" fmla="*/ 333375 h 666750"/>
              <a:gd name="connsiteX1" fmla="*/ 1810127 w 3620253"/>
              <a:gd name="connsiteY1" fmla="*/ 0 h 666750"/>
              <a:gd name="connsiteX2" fmla="*/ 3620254 w 3620253"/>
              <a:gd name="connsiteY2" fmla="*/ 333375 h 666750"/>
              <a:gd name="connsiteX3" fmla="*/ 1810127 w 3620253"/>
              <a:gd name="connsiteY3" fmla="*/ 666750 h 666750"/>
              <a:gd name="connsiteX4" fmla="*/ 0 w 3620253"/>
              <a:gd name="connsiteY4" fmla="*/ 333375 h 666750"/>
              <a:gd name="connsiteX0" fmla="*/ 0 w 3690864"/>
              <a:gd name="connsiteY0" fmla="*/ 354718 h 688093"/>
              <a:gd name="connsiteX1" fmla="*/ 1810127 w 3690864"/>
              <a:gd name="connsiteY1" fmla="*/ 21343 h 688093"/>
              <a:gd name="connsiteX2" fmla="*/ 3181677 w 3690864"/>
              <a:gd name="connsiteY2" fmla="*/ 68659 h 688093"/>
              <a:gd name="connsiteX3" fmla="*/ 3620254 w 3690864"/>
              <a:gd name="connsiteY3" fmla="*/ 354718 h 688093"/>
              <a:gd name="connsiteX4" fmla="*/ 1810127 w 3690864"/>
              <a:gd name="connsiteY4" fmla="*/ 688093 h 688093"/>
              <a:gd name="connsiteX5" fmla="*/ 0 w 3690864"/>
              <a:gd name="connsiteY5" fmla="*/ 354718 h 688093"/>
              <a:gd name="connsiteX0" fmla="*/ 0 w 3454724"/>
              <a:gd name="connsiteY0" fmla="*/ 354718 h 691688"/>
              <a:gd name="connsiteX1" fmla="*/ 1810127 w 3454724"/>
              <a:gd name="connsiteY1" fmla="*/ 21343 h 691688"/>
              <a:gd name="connsiteX2" fmla="*/ 3181677 w 3454724"/>
              <a:gd name="connsiteY2" fmla="*/ 68659 h 691688"/>
              <a:gd name="connsiteX3" fmla="*/ 3318180 w 3454724"/>
              <a:gd name="connsiteY3" fmla="*/ 506277 h 691688"/>
              <a:gd name="connsiteX4" fmla="*/ 1810127 w 3454724"/>
              <a:gd name="connsiteY4" fmla="*/ 688093 h 691688"/>
              <a:gd name="connsiteX5" fmla="*/ 0 w 3454724"/>
              <a:gd name="connsiteY5" fmla="*/ 354718 h 691688"/>
              <a:gd name="connsiteX0" fmla="*/ 15 w 3454739"/>
              <a:gd name="connsiteY0" fmla="*/ 354718 h 534614"/>
              <a:gd name="connsiteX1" fmla="*/ 1810142 w 3454739"/>
              <a:gd name="connsiteY1" fmla="*/ 21343 h 534614"/>
              <a:gd name="connsiteX2" fmla="*/ 3181692 w 3454739"/>
              <a:gd name="connsiteY2" fmla="*/ 68659 h 534614"/>
              <a:gd name="connsiteX3" fmla="*/ 3318195 w 3454739"/>
              <a:gd name="connsiteY3" fmla="*/ 506277 h 534614"/>
              <a:gd name="connsiteX4" fmla="*/ 1841033 w 3454739"/>
              <a:gd name="connsiteY4" fmla="*/ 406393 h 534614"/>
              <a:gd name="connsiteX5" fmla="*/ 15 w 3454739"/>
              <a:gd name="connsiteY5" fmla="*/ 354718 h 534614"/>
              <a:gd name="connsiteX0" fmla="*/ 15 w 3454739"/>
              <a:gd name="connsiteY0" fmla="*/ 354718 h 549128"/>
              <a:gd name="connsiteX1" fmla="*/ 1810142 w 3454739"/>
              <a:gd name="connsiteY1" fmla="*/ 21343 h 549128"/>
              <a:gd name="connsiteX2" fmla="*/ 3181692 w 3454739"/>
              <a:gd name="connsiteY2" fmla="*/ 68659 h 549128"/>
              <a:gd name="connsiteX3" fmla="*/ 3318195 w 3454739"/>
              <a:gd name="connsiteY3" fmla="*/ 506277 h 549128"/>
              <a:gd name="connsiteX4" fmla="*/ 1841033 w 3454739"/>
              <a:gd name="connsiteY4" fmla="*/ 406393 h 549128"/>
              <a:gd name="connsiteX5" fmla="*/ 15 w 3454739"/>
              <a:gd name="connsiteY5" fmla="*/ 354718 h 549128"/>
              <a:gd name="connsiteX0" fmla="*/ 70 w 3454794"/>
              <a:gd name="connsiteY0" fmla="*/ 336165 h 529606"/>
              <a:gd name="connsiteX1" fmla="*/ 1908787 w 3454794"/>
              <a:gd name="connsiteY1" fmla="*/ 29358 h 529606"/>
              <a:gd name="connsiteX2" fmla="*/ 3181747 w 3454794"/>
              <a:gd name="connsiteY2" fmla="*/ 50106 h 529606"/>
              <a:gd name="connsiteX3" fmla="*/ 3318250 w 3454794"/>
              <a:gd name="connsiteY3" fmla="*/ 487724 h 529606"/>
              <a:gd name="connsiteX4" fmla="*/ 1841088 w 3454794"/>
              <a:gd name="connsiteY4" fmla="*/ 387840 h 529606"/>
              <a:gd name="connsiteX5" fmla="*/ 70 w 3454794"/>
              <a:gd name="connsiteY5" fmla="*/ 336165 h 529606"/>
              <a:gd name="connsiteX0" fmla="*/ 70 w 3454794"/>
              <a:gd name="connsiteY0" fmla="*/ 386558 h 579999"/>
              <a:gd name="connsiteX1" fmla="*/ 1908787 w 3454794"/>
              <a:gd name="connsiteY1" fmla="*/ 79751 h 579999"/>
              <a:gd name="connsiteX2" fmla="*/ 3181747 w 3454794"/>
              <a:gd name="connsiteY2" fmla="*/ 100499 h 579999"/>
              <a:gd name="connsiteX3" fmla="*/ 3318250 w 3454794"/>
              <a:gd name="connsiteY3" fmla="*/ 538117 h 579999"/>
              <a:gd name="connsiteX4" fmla="*/ 1841088 w 3454794"/>
              <a:gd name="connsiteY4" fmla="*/ 438233 h 579999"/>
              <a:gd name="connsiteX5" fmla="*/ 70 w 3454794"/>
              <a:gd name="connsiteY5" fmla="*/ 386558 h 579999"/>
              <a:gd name="connsiteX0" fmla="*/ 14435 w 3469159"/>
              <a:gd name="connsiteY0" fmla="*/ 326108 h 513898"/>
              <a:gd name="connsiteX1" fmla="*/ 1045555 w 3469159"/>
              <a:gd name="connsiteY1" fmla="*/ 179820 h 513898"/>
              <a:gd name="connsiteX2" fmla="*/ 1923152 w 3469159"/>
              <a:gd name="connsiteY2" fmla="*/ 19301 h 513898"/>
              <a:gd name="connsiteX3" fmla="*/ 3196112 w 3469159"/>
              <a:gd name="connsiteY3" fmla="*/ 40049 h 513898"/>
              <a:gd name="connsiteX4" fmla="*/ 3332615 w 3469159"/>
              <a:gd name="connsiteY4" fmla="*/ 477667 h 513898"/>
              <a:gd name="connsiteX5" fmla="*/ 1855453 w 3469159"/>
              <a:gd name="connsiteY5" fmla="*/ 377783 h 513898"/>
              <a:gd name="connsiteX6" fmla="*/ 14435 w 3469159"/>
              <a:gd name="connsiteY6" fmla="*/ 326108 h 513898"/>
              <a:gd name="connsiteX0" fmla="*/ 38804 w 3493528"/>
              <a:gd name="connsiteY0" fmla="*/ 326108 h 510327"/>
              <a:gd name="connsiteX1" fmla="*/ 1069924 w 3493528"/>
              <a:gd name="connsiteY1" fmla="*/ 179820 h 510327"/>
              <a:gd name="connsiteX2" fmla="*/ 1947521 w 3493528"/>
              <a:gd name="connsiteY2" fmla="*/ 19301 h 510327"/>
              <a:gd name="connsiteX3" fmla="*/ 3220481 w 3493528"/>
              <a:gd name="connsiteY3" fmla="*/ 40049 h 510327"/>
              <a:gd name="connsiteX4" fmla="*/ 3356984 w 3493528"/>
              <a:gd name="connsiteY4" fmla="*/ 477667 h 510327"/>
              <a:gd name="connsiteX5" fmla="*/ 1879822 w 3493528"/>
              <a:gd name="connsiteY5" fmla="*/ 377783 h 510327"/>
              <a:gd name="connsiteX6" fmla="*/ 379451 w 3493528"/>
              <a:gd name="connsiteY6" fmla="*/ 509934 h 510327"/>
              <a:gd name="connsiteX7" fmla="*/ 38804 w 3493528"/>
              <a:gd name="connsiteY7" fmla="*/ 326108 h 510327"/>
              <a:gd name="connsiteX0" fmla="*/ 164 w 3454888"/>
              <a:gd name="connsiteY0" fmla="*/ 326108 h 510327"/>
              <a:gd name="connsiteX1" fmla="*/ 307016 w 3454888"/>
              <a:gd name="connsiteY1" fmla="*/ 198238 h 510327"/>
              <a:gd name="connsiteX2" fmla="*/ 1031284 w 3454888"/>
              <a:gd name="connsiteY2" fmla="*/ 179820 h 510327"/>
              <a:gd name="connsiteX3" fmla="*/ 1908881 w 3454888"/>
              <a:gd name="connsiteY3" fmla="*/ 19301 h 510327"/>
              <a:gd name="connsiteX4" fmla="*/ 3181841 w 3454888"/>
              <a:gd name="connsiteY4" fmla="*/ 40049 h 510327"/>
              <a:gd name="connsiteX5" fmla="*/ 3318344 w 3454888"/>
              <a:gd name="connsiteY5" fmla="*/ 477667 h 510327"/>
              <a:gd name="connsiteX6" fmla="*/ 1841182 w 3454888"/>
              <a:gd name="connsiteY6" fmla="*/ 377783 h 510327"/>
              <a:gd name="connsiteX7" fmla="*/ 340811 w 3454888"/>
              <a:gd name="connsiteY7" fmla="*/ 509934 h 510327"/>
              <a:gd name="connsiteX8" fmla="*/ 164 w 3454888"/>
              <a:gd name="connsiteY8" fmla="*/ 326108 h 510327"/>
              <a:gd name="connsiteX0" fmla="*/ 58858 w 3285443"/>
              <a:gd name="connsiteY0" fmla="*/ 369264 h 510327"/>
              <a:gd name="connsiteX1" fmla="*/ 137571 w 3285443"/>
              <a:gd name="connsiteY1" fmla="*/ 198238 h 510327"/>
              <a:gd name="connsiteX2" fmla="*/ 861839 w 3285443"/>
              <a:gd name="connsiteY2" fmla="*/ 179820 h 510327"/>
              <a:gd name="connsiteX3" fmla="*/ 1739436 w 3285443"/>
              <a:gd name="connsiteY3" fmla="*/ 19301 h 510327"/>
              <a:gd name="connsiteX4" fmla="*/ 3012396 w 3285443"/>
              <a:gd name="connsiteY4" fmla="*/ 40049 h 510327"/>
              <a:gd name="connsiteX5" fmla="*/ 3148899 w 3285443"/>
              <a:gd name="connsiteY5" fmla="*/ 477667 h 510327"/>
              <a:gd name="connsiteX6" fmla="*/ 1671737 w 3285443"/>
              <a:gd name="connsiteY6" fmla="*/ 377783 h 510327"/>
              <a:gd name="connsiteX7" fmla="*/ 171366 w 3285443"/>
              <a:gd name="connsiteY7" fmla="*/ 509934 h 510327"/>
              <a:gd name="connsiteX8" fmla="*/ 58858 w 3285443"/>
              <a:gd name="connsiteY8" fmla="*/ 369264 h 510327"/>
              <a:gd name="connsiteX0" fmla="*/ 32087 w 3258672"/>
              <a:gd name="connsiteY0" fmla="*/ 369264 h 516746"/>
              <a:gd name="connsiteX1" fmla="*/ 110800 w 3258672"/>
              <a:gd name="connsiteY1" fmla="*/ 198238 h 516746"/>
              <a:gd name="connsiteX2" fmla="*/ 835068 w 3258672"/>
              <a:gd name="connsiteY2" fmla="*/ 179820 h 516746"/>
              <a:gd name="connsiteX3" fmla="*/ 1712665 w 3258672"/>
              <a:gd name="connsiteY3" fmla="*/ 19301 h 516746"/>
              <a:gd name="connsiteX4" fmla="*/ 2985625 w 3258672"/>
              <a:gd name="connsiteY4" fmla="*/ 40049 h 516746"/>
              <a:gd name="connsiteX5" fmla="*/ 3122128 w 3258672"/>
              <a:gd name="connsiteY5" fmla="*/ 477667 h 516746"/>
              <a:gd name="connsiteX6" fmla="*/ 1644966 w 3258672"/>
              <a:gd name="connsiteY6" fmla="*/ 377783 h 516746"/>
              <a:gd name="connsiteX7" fmla="*/ 144595 w 3258672"/>
              <a:gd name="connsiteY7" fmla="*/ 509934 h 516746"/>
              <a:gd name="connsiteX8" fmla="*/ 60252 w 3258672"/>
              <a:gd name="connsiteY8" fmla="*/ 488776 h 516746"/>
              <a:gd name="connsiteX9" fmla="*/ 32087 w 3258672"/>
              <a:gd name="connsiteY9" fmla="*/ 369264 h 516746"/>
              <a:gd name="connsiteX0" fmla="*/ 22214 w 3248799"/>
              <a:gd name="connsiteY0" fmla="*/ 369264 h 520248"/>
              <a:gd name="connsiteX1" fmla="*/ 100927 w 3248799"/>
              <a:gd name="connsiteY1" fmla="*/ 198238 h 520248"/>
              <a:gd name="connsiteX2" fmla="*/ 825195 w 3248799"/>
              <a:gd name="connsiteY2" fmla="*/ 179820 h 520248"/>
              <a:gd name="connsiteX3" fmla="*/ 1702792 w 3248799"/>
              <a:gd name="connsiteY3" fmla="*/ 19301 h 520248"/>
              <a:gd name="connsiteX4" fmla="*/ 2975752 w 3248799"/>
              <a:gd name="connsiteY4" fmla="*/ 40049 h 520248"/>
              <a:gd name="connsiteX5" fmla="*/ 3112255 w 3248799"/>
              <a:gd name="connsiteY5" fmla="*/ 477667 h 520248"/>
              <a:gd name="connsiteX6" fmla="*/ 1635093 w 3248799"/>
              <a:gd name="connsiteY6" fmla="*/ 377783 h 520248"/>
              <a:gd name="connsiteX7" fmla="*/ 134722 w 3248799"/>
              <a:gd name="connsiteY7" fmla="*/ 509934 h 520248"/>
              <a:gd name="connsiteX8" fmla="*/ 122613 w 3248799"/>
              <a:gd name="connsiteY8" fmla="*/ 507772 h 520248"/>
              <a:gd name="connsiteX9" fmla="*/ 50379 w 3248799"/>
              <a:gd name="connsiteY9" fmla="*/ 488776 h 520248"/>
              <a:gd name="connsiteX10" fmla="*/ 22214 w 3248799"/>
              <a:gd name="connsiteY10" fmla="*/ 369264 h 520248"/>
              <a:gd name="connsiteX0" fmla="*/ 25118 w 3251703"/>
              <a:gd name="connsiteY0" fmla="*/ 369264 h 516076"/>
              <a:gd name="connsiteX1" fmla="*/ 103831 w 3251703"/>
              <a:gd name="connsiteY1" fmla="*/ 198238 h 516076"/>
              <a:gd name="connsiteX2" fmla="*/ 828099 w 3251703"/>
              <a:gd name="connsiteY2" fmla="*/ 179820 h 516076"/>
              <a:gd name="connsiteX3" fmla="*/ 1705696 w 3251703"/>
              <a:gd name="connsiteY3" fmla="*/ 19301 h 516076"/>
              <a:gd name="connsiteX4" fmla="*/ 2978656 w 3251703"/>
              <a:gd name="connsiteY4" fmla="*/ 40049 h 516076"/>
              <a:gd name="connsiteX5" fmla="*/ 3115159 w 3251703"/>
              <a:gd name="connsiteY5" fmla="*/ 477667 h 516076"/>
              <a:gd name="connsiteX6" fmla="*/ 1637997 w 3251703"/>
              <a:gd name="connsiteY6" fmla="*/ 377783 h 516076"/>
              <a:gd name="connsiteX7" fmla="*/ 137626 w 3251703"/>
              <a:gd name="connsiteY7" fmla="*/ 509934 h 516076"/>
              <a:gd name="connsiteX8" fmla="*/ 76730 w 3251703"/>
              <a:gd name="connsiteY8" fmla="*/ 480814 h 516076"/>
              <a:gd name="connsiteX9" fmla="*/ 125517 w 3251703"/>
              <a:gd name="connsiteY9" fmla="*/ 507772 h 516076"/>
              <a:gd name="connsiteX10" fmla="*/ 53283 w 3251703"/>
              <a:gd name="connsiteY10" fmla="*/ 488776 h 516076"/>
              <a:gd name="connsiteX11" fmla="*/ 25118 w 3251703"/>
              <a:gd name="connsiteY11" fmla="*/ 369264 h 516076"/>
              <a:gd name="connsiteX0" fmla="*/ 22214 w 3248799"/>
              <a:gd name="connsiteY0" fmla="*/ 369264 h 518717"/>
              <a:gd name="connsiteX1" fmla="*/ 100927 w 3248799"/>
              <a:gd name="connsiteY1" fmla="*/ 198238 h 518717"/>
              <a:gd name="connsiteX2" fmla="*/ 825195 w 3248799"/>
              <a:gd name="connsiteY2" fmla="*/ 179820 h 518717"/>
              <a:gd name="connsiteX3" fmla="*/ 1702792 w 3248799"/>
              <a:gd name="connsiteY3" fmla="*/ 19301 h 518717"/>
              <a:gd name="connsiteX4" fmla="*/ 2975752 w 3248799"/>
              <a:gd name="connsiteY4" fmla="*/ 40049 h 518717"/>
              <a:gd name="connsiteX5" fmla="*/ 3112255 w 3248799"/>
              <a:gd name="connsiteY5" fmla="*/ 477667 h 518717"/>
              <a:gd name="connsiteX6" fmla="*/ 1635093 w 3248799"/>
              <a:gd name="connsiteY6" fmla="*/ 377783 h 518717"/>
              <a:gd name="connsiteX7" fmla="*/ 134722 w 3248799"/>
              <a:gd name="connsiteY7" fmla="*/ 509934 h 518717"/>
              <a:gd name="connsiteX8" fmla="*/ 92202 w 3248799"/>
              <a:gd name="connsiteY8" fmla="*/ 499034 h 518717"/>
              <a:gd name="connsiteX9" fmla="*/ 73826 w 3248799"/>
              <a:gd name="connsiteY9" fmla="*/ 480814 h 518717"/>
              <a:gd name="connsiteX10" fmla="*/ 122613 w 3248799"/>
              <a:gd name="connsiteY10" fmla="*/ 507772 h 518717"/>
              <a:gd name="connsiteX11" fmla="*/ 50379 w 3248799"/>
              <a:gd name="connsiteY11" fmla="*/ 488776 h 518717"/>
              <a:gd name="connsiteX12" fmla="*/ 22214 w 3248799"/>
              <a:gd name="connsiteY12" fmla="*/ 369264 h 518717"/>
              <a:gd name="connsiteX0" fmla="*/ 31158 w 3257743"/>
              <a:gd name="connsiteY0" fmla="*/ 369264 h 513768"/>
              <a:gd name="connsiteX1" fmla="*/ 109871 w 3257743"/>
              <a:gd name="connsiteY1" fmla="*/ 198238 h 513768"/>
              <a:gd name="connsiteX2" fmla="*/ 834139 w 3257743"/>
              <a:gd name="connsiteY2" fmla="*/ 179820 h 513768"/>
              <a:gd name="connsiteX3" fmla="*/ 1711736 w 3257743"/>
              <a:gd name="connsiteY3" fmla="*/ 19301 h 513768"/>
              <a:gd name="connsiteX4" fmla="*/ 2984696 w 3257743"/>
              <a:gd name="connsiteY4" fmla="*/ 40049 h 513768"/>
              <a:gd name="connsiteX5" fmla="*/ 3121199 w 3257743"/>
              <a:gd name="connsiteY5" fmla="*/ 477667 h 513768"/>
              <a:gd name="connsiteX6" fmla="*/ 1644037 w 3257743"/>
              <a:gd name="connsiteY6" fmla="*/ 377783 h 513768"/>
              <a:gd name="connsiteX7" fmla="*/ 143666 w 3257743"/>
              <a:gd name="connsiteY7" fmla="*/ 509934 h 513768"/>
              <a:gd name="connsiteX8" fmla="*/ 62029 w 3257743"/>
              <a:gd name="connsiteY8" fmla="*/ 439212 h 513768"/>
              <a:gd name="connsiteX9" fmla="*/ 101146 w 3257743"/>
              <a:gd name="connsiteY9" fmla="*/ 499034 h 513768"/>
              <a:gd name="connsiteX10" fmla="*/ 82770 w 3257743"/>
              <a:gd name="connsiteY10" fmla="*/ 480814 h 513768"/>
              <a:gd name="connsiteX11" fmla="*/ 131557 w 3257743"/>
              <a:gd name="connsiteY11" fmla="*/ 507772 h 513768"/>
              <a:gd name="connsiteX12" fmla="*/ 59323 w 3257743"/>
              <a:gd name="connsiteY12" fmla="*/ 488776 h 513768"/>
              <a:gd name="connsiteX13" fmla="*/ 31158 w 3257743"/>
              <a:gd name="connsiteY13" fmla="*/ 369264 h 513768"/>
              <a:gd name="connsiteX0" fmla="*/ 4512 w 3269837"/>
              <a:gd name="connsiteY0" fmla="*/ 441683 h 513768"/>
              <a:gd name="connsiteX1" fmla="*/ 121965 w 3269837"/>
              <a:gd name="connsiteY1" fmla="*/ 198238 h 513768"/>
              <a:gd name="connsiteX2" fmla="*/ 846233 w 3269837"/>
              <a:gd name="connsiteY2" fmla="*/ 179820 h 513768"/>
              <a:gd name="connsiteX3" fmla="*/ 1723830 w 3269837"/>
              <a:gd name="connsiteY3" fmla="*/ 19301 h 513768"/>
              <a:gd name="connsiteX4" fmla="*/ 2996790 w 3269837"/>
              <a:gd name="connsiteY4" fmla="*/ 40049 h 513768"/>
              <a:gd name="connsiteX5" fmla="*/ 3133293 w 3269837"/>
              <a:gd name="connsiteY5" fmla="*/ 477667 h 513768"/>
              <a:gd name="connsiteX6" fmla="*/ 1656131 w 3269837"/>
              <a:gd name="connsiteY6" fmla="*/ 377783 h 513768"/>
              <a:gd name="connsiteX7" fmla="*/ 155760 w 3269837"/>
              <a:gd name="connsiteY7" fmla="*/ 509934 h 513768"/>
              <a:gd name="connsiteX8" fmla="*/ 74123 w 3269837"/>
              <a:gd name="connsiteY8" fmla="*/ 439212 h 513768"/>
              <a:gd name="connsiteX9" fmla="*/ 113240 w 3269837"/>
              <a:gd name="connsiteY9" fmla="*/ 499034 h 513768"/>
              <a:gd name="connsiteX10" fmla="*/ 94864 w 3269837"/>
              <a:gd name="connsiteY10" fmla="*/ 480814 h 513768"/>
              <a:gd name="connsiteX11" fmla="*/ 143651 w 3269837"/>
              <a:gd name="connsiteY11" fmla="*/ 507772 h 513768"/>
              <a:gd name="connsiteX12" fmla="*/ 71417 w 3269837"/>
              <a:gd name="connsiteY12" fmla="*/ 488776 h 513768"/>
              <a:gd name="connsiteX13" fmla="*/ 4512 w 3269837"/>
              <a:gd name="connsiteY13" fmla="*/ 441683 h 513768"/>
              <a:gd name="connsiteX0" fmla="*/ 4512 w 3269837"/>
              <a:gd name="connsiteY0" fmla="*/ 441683 h 512148"/>
              <a:gd name="connsiteX1" fmla="*/ 121965 w 3269837"/>
              <a:gd name="connsiteY1" fmla="*/ 198238 h 512148"/>
              <a:gd name="connsiteX2" fmla="*/ 846233 w 3269837"/>
              <a:gd name="connsiteY2" fmla="*/ 179820 h 512148"/>
              <a:gd name="connsiteX3" fmla="*/ 1723830 w 3269837"/>
              <a:gd name="connsiteY3" fmla="*/ 19301 h 512148"/>
              <a:gd name="connsiteX4" fmla="*/ 2996790 w 3269837"/>
              <a:gd name="connsiteY4" fmla="*/ 40049 h 512148"/>
              <a:gd name="connsiteX5" fmla="*/ 3133293 w 3269837"/>
              <a:gd name="connsiteY5" fmla="*/ 477667 h 512148"/>
              <a:gd name="connsiteX6" fmla="*/ 1656131 w 3269837"/>
              <a:gd name="connsiteY6" fmla="*/ 377783 h 512148"/>
              <a:gd name="connsiteX7" fmla="*/ 155760 w 3269837"/>
              <a:gd name="connsiteY7" fmla="*/ 509934 h 512148"/>
              <a:gd name="connsiteX8" fmla="*/ 64916 w 3269837"/>
              <a:gd name="connsiteY8" fmla="*/ 359830 h 512148"/>
              <a:gd name="connsiteX9" fmla="*/ 113240 w 3269837"/>
              <a:gd name="connsiteY9" fmla="*/ 499034 h 512148"/>
              <a:gd name="connsiteX10" fmla="*/ 94864 w 3269837"/>
              <a:gd name="connsiteY10" fmla="*/ 480814 h 512148"/>
              <a:gd name="connsiteX11" fmla="*/ 143651 w 3269837"/>
              <a:gd name="connsiteY11" fmla="*/ 507772 h 512148"/>
              <a:gd name="connsiteX12" fmla="*/ 71417 w 3269837"/>
              <a:gd name="connsiteY12" fmla="*/ 488776 h 512148"/>
              <a:gd name="connsiteX13" fmla="*/ 4512 w 3269837"/>
              <a:gd name="connsiteY13" fmla="*/ 441683 h 512148"/>
              <a:gd name="connsiteX0" fmla="*/ 4512 w 3269837"/>
              <a:gd name="connsiteY0" fmla="*/ 441683 h 519633"/>
              <a:gd name="connsiteX1" fmla="*/ 121965 w 3269837"/>
              <a:gd name="connsiteY1" fmla="*/ 198238 h 519633"/>
              <a:gd name="connsiteX2" fmla="*/ 846233 w 3269837"/>
              <a:gd name="connsiteY2" fmla="*/ 179820 h 519633"/>
              <a:gd name="connsiteX3" fmla="*/ 1723830 w 3269837"/>
              <a:gd name="connsiteY3" fmla="*/ 19301 h 519633"/>
              <a:gd name="connsiteX4" fmla="*/ 2996790 w 3269837"/>
              <a:gd name="connsiteY4" fmla="*/ 40049 h 519633"/>
              <a:gd name="connsiteX5" fmla="*/ 3133293 w 3269837"/>
              <a:gd name="connsiteY5" fmla="*/ 477667 h 519633"/>
              <a:gd name="connsiteX6" fmla="*/ 1656131 w 3269837"/>
              <a:gd name="connsiteY6" fmla="*/ 377783 h 519633"/>
              <a:gd name="connsiteX7" fmla="*/ 155760 w 3269837"/>
              <a:gd name="connsiteY7" fmla="*/ 509934 h 519633"/>
              <a:gd name="connsiteX8" fmla="*/ 262679 w 3269837"/>
              <a:gd name="connsiteY8" fmla="*/ 505190 h 519633"/>
              <a:gd name="connsiteX9" fmla="*/ 113240 w 3269837"/>
              <a:gd name="connsiteY9" fmla="*/ 499034 h 519633"/>
              <a:gd name="connsiteX10" fmla="*/ 94864 w 3269837"/>
              <a:gd name="connsiteY10" fmla="*/ 480814 h 519633"/>
              <a:gd name="connsiteX11" fmla="*/ 143651 w 3269837"/>
              <a:gd name="connsiteY11" fmla="*/ 507772 h 519633"/>
              <a:gd name="connsiteX12" fmla="*/ 71417 w 3269837"/>
              <a:gd name="connsiteY12" fmla="*/ 488776 h 519633"/>
              <a:gd name="connsiteX13" fmla="*/ 4512 w 3269837"/>
              <a:gd name="connsiteY13" fmla="*/ 441683 h 519633"/>
              <a:gd name="connsiteX0" fmla="*/ 4512 w 3269837"/>
              <a:gd name="connsiteY0" fmla="*/ 441683 h 514220"/>
              <a:gd name="connsiteX1" fmla="*/ 121965 w 3269837"/>
              <a:gd name="connsiteY1" fmla="*/ 198238 h 514220"/>
              <a:gd name="connsiteX2" fmla="*/ 846233 w 3269837"/>
              <a:gd name="connsiteY2" fmla="*/ 179820 h 514220"/>
              <a:gd name="connsiteX3" fmla="*/ 1723830 w 3269837"/>
              <a:gd name="connsiteY3" fmla="*/ 19301 h 514220"/>
              <a:gd name="connsiteX4" fmla="*/ 2996790 w 3269837"/>
              <a:gd name="connsiteY4" fmla="*/ 40049 h 514220"/>
              <a:gd name="connsiteX5" fmla="*/ 3133293 w 3269837"/>
              <a:gd name="connsiteY5" fmla="*/ 477667 h 514220"/>
              <a:gd name="connsiteX6" fmla="*/ 1656131 w 3269837"/>
              <a:gd name="connsiteY6" fmla="*/ 377783 h 514220"/>
              <a:gd name="connsiteX7" fmla="*/ 883262 w 3269837"/>
              <a:gd name="connsiteY7" fmla="*/ 505547 h 514220"/>
              <a:gd name="connsiteX8" fmla="*/ 155760 w 3269837"/>
              <a:gd name="connsiteY8" fmla="*/ 509934 h 514220"/>
              <a:gd name="connsiteX9" fmla="*/ 262679 w 3269837"/>
              <a:gd name="connsiteY9" fmla="*/ 505190 h 514220"/>
              <a:gd name="connsiteX10" fmla="*/ 113240 w 3269837"/>
              <a:gd name="connsiteY10" fmla="*/ 499034 h 514220"/>
              <a:gd name="connsiteX11" fmla="*/ 94864 w 3269837"/>
              <a:gd name="connsiteY11" fmla="*/ 480814 h 514220"/>
              <a:gd name="connsiteX12" fmla="*/ 143651 w 3269837"/>
              <a:gd name="connsiteY12" fmla="*/ 507772 h 514220"/>
              <a:gd name="connsiteX13" fmla="*/ 71417 w 3269837"/>
              <a:gd name="connsiteY13" fmla="*/ 488776 h 514220"/>
              <a:gd name="connsiteX14" fmla="*/ 4512 w 3269837"/>
              <a:gd name="connsiteY14" fmla="*/ 441683 h 514220"/>
              <a:gd name="connsiteX0" fmla="*/ 4512 w 3271318"/>
              <a:gd name="connsiteY0" fmla="*/ 441683 h 513914"/>
              <a:gd name="connsiteX1" fmla="*/ 121965 w 3271318"/>
              <a:gd name="connsiteY1" fmla="*/ 198238 h 513914"/>
              <a:gd name="connsiteX2" fmla="*/ 846233 w 3271318"/>
              <a:gd name="connsiteY2" fmla="*/ 179820 h 513914"/>
              <a:gd name="connsiteX3" fmla="*/ 1723830 w 3271318"/>
              <a:gd name="connsiteY3" fmla="*/ 19301 h 513914"/>
              <a:gd name="connsiteX4" fmla="*/ 2996790 w 3271318"/>
              <a:gd name="connsiteY4" fmla="*/ 40049 h 513914"/>
              <a:gd name="connsiteX5" fmla="*/ 3133293 w 3271318"/>
              <a:gd name="connsiteY5" fmla="*/ 477667 h 513914"/>
              <a:gd name="connsiteX6" fmla="*/ 1619624 w 3271318"/>
              <a:gd name="connsiteY6" fmla="*/ 485791 h 513914"/>
              <a:gd name="connsiteX7" fmla="*/ 883262 w 3271318"/>
              <a:gd name="connsiteY7" fmla="*/ 505547 h 513914"/>
              <a:gd name="connsiteX8" fmla="*/ 155760 w 3271318"/>
              <a:gd name="connsiteY8" fmla="*/ 509934 h 513914"/>
              <a:gd name="connsiteX9" fmla="*/ 262679 w 3271318"/>
              <a:gd name="connsiteY9" fmla="*/ 505190 h 513914"/>
              <a:gd name="connsiteX10" fmla="*/ 113240 w 3271318"/>
              <a:gd name="connsiteY10" fmla="*/ 499034 h 513914"/>
              <a:gd name="connsiteX11" fmla="*/ 94864 w 3271318"/>
              <a:gd name="connsiteY11" fmla="*/ 480814 h 513914"/>
              <a:gd name="connsiteX12" fmla="*/ 143651 w 3271318"/>
              <a:gd name="connsiteY12" fmla="*/ 507772 h 513914"/>
              <a:gd name="connsiteX13" fmla="*/ 71417 w 3271318"/>
              <a:gd name="connsiteY13" fmla="*/ 488776 h 513914"/>
              <a:gd name="connsiteX14" fmla="*/ 4512 w 3271318"/>
              <a:gd name="connsiteY14" fmla="*/ 441683 h 513914"/>
              <a:gd name="connsiteX0" fmla="*/ 4512 w 3254079"/>
              <a:gd name="connsiteY0" fmla="*/ 414349 h 486580"/>
              <a:gd name="connsiteX1" fmla="*/ 121965 w 3254079"/>
              <a:gd name="connsiteY1" fmla="*/ 170904 h 486580"/>
              <a:gd name="connsiteX2" fmla="*/ 846233 w 3254079"/>
              <a:gd name="connsiteY2" fmla="*/ 152486 h 486580"/>
              <a:gd name="connsiteX3" fmla="*/ 1697942 w 3254079"/>
              <a:gd name="connsiteY3" fmla="*/ 120613 h 486580"/>
              <a:gd name="connsiteX4" fmla="*/ 2996790 w 3254079"/>
              <a:gd name="connsiteY4" fmla="*/ 12715 h 486580"/>
              <a:gd name="connsiteX5" fmla="*/ 3133293 w 3254079"/>
              <a:gd name="connsiteY5" fmla="*/ 450333 h 486580"/>
              <a:gd name="connsiteX6" fmla="*/ 1619624 w 3254079"/>
              <a:gd name="connsiteY6" fmla="*/ 458457 h 486580"/>
              <a:gd name="connsiteX7" fmla="*/ 883262 w 3254079"/>
              <a:gd name="connsiteY7" fmla="*/ 478213 h 486580"/>
              <a:gd name="connsiteX8" fmla="*/ 155760 w 3254079"/>
              <a:gd name="connsiteY8" fmla="*/ 482600 h 486580"/>
              <a:gd name="connsiteX9" fmla="*/ 262679 w 3254079"/>
              <a:gd name="connsiteY9" fmla="*/ 477856 h 486580"/>
              <a:gd name="connsiteX10" fmla="*/ 113240 w 3254079"/>
              <a:gd name="connsiteY10" fmla="*/ 471700 h 486580"/>
              <a:gd name="connsiteX11" fmla="*/ 94864 w 3254079"/>
              <a:gd name="connsiteY11" fmla="*/ 453480 h 486580"/>
              <a:gd name="connsiteX12" fmla="*/ 143651 w 3254079"/>
              <a:gd name="connsiteY12" fmla="*/ 480438 h 486580"/>
              <a:gd name="connsiteX13" fmla="*/ 71417 w 3254079"/>
              <a:gd name="connsiteY13" fmla="*/ 461442 h 486580"/>
              <a:gd name="connsiteX14" fmla="*/ 4512 w 3254079"/>
              <a:gd name="connsiteY14" fmla="*/ 414349 h 486580"/>
              <a:gd name="connsiteX0" fmla="*/ 4512 w 3253681"/>
              <a:gd name="connsiteY0" fmla="*/ 413371 h 485602"/>
              <a:gd name="connsiteX1" fmla="*/ 121965 w 3253681"/>
              <a:gd name="connsiteY1" fmla="*/ 169926 h 485602"/>
              <a:gd name="connsiteX2" fmla="*/ 846233 w 3253681"/>
              <a:gd name="connsiteY2" fmla="*/ 151508 h 485602"/>
              <a:gd name="connsiteX3" fmla="*/ 1697942 w 3253681"/>
              <a:gd name="connsiteY3" fmla="*/ 119635 h 485602"/>
              <a:gd name="connsiteX4" fmla="*/ 2996790 w 3253681"/>
              <a:gd name="connsiteY4" fmla="*/ 11737 h 485602"/>
              <a:gd name="connsiteX5" fmla="*/ 3132751 w 3253681"/>
              <a:gd name="connsiteY5" fmla="*/ 432030 h 485602"/>
              <a:gd name="connsiteX6" fmla="*/ 1619624 w 3253681"/>
              <a:gd name="connsiteY6" fmla="*/ 457479 h 485602"/>
              <a:gd name="connsiteX7" fmla="*/ 883262 w 3253681"/>
              <a:gd name="connsiteY7" fmla="*/ 477235 h 485602"/>
              <a:gd name="connsiteX8" fmla="*/ 155760 w 3253681"/>
              <a:gd name="connsiteY8" fmla="*/ 481622 h 485602"/>
              <a:gd name="connsiteX9" fmla="*/ 262679 w 3253681"/>
              <a:gd name="connsiteY9" fmla="*/ 476878 h 485602"/>
              <a:gd name="connsiteX10" fmla="*/ 113240 w 3253681"/>
              <a:gd name="connsiteY10" fmla="*/ 470722 h 485602"/>
              <a:gd name="connsiteX11" fmla="*/ 94864 w 3253681"/>
              <a:gd name="connsiteY11" fmla="*/ 452502 h 485602"/>
              <a:gd name="connsiteX12" fmla="*/ 143651 w 3253681"/>
              <a:gd name="connsiteY12" fmla="*/ 479460 h 485602"/>
              <a:gd name="connsiteX13" fmla="*/ 71417 w 3253681"/>
              <a:gd name="connsiteY13" fmla="*/ 460464 h 485602"/>
              <a:gd name="connsiteX14" fmla="*/ 4512 w 3253681"/>
              <a:gd name="connsiteY14" fmla="*/ 413371 h 485602"/>
              <a:gd name="connsiteX0" fmla="*/ 33042 w 3282210"/>
              <a:gd name="connsiteY0" fmla="*/ 415329 h 487560"/>
              <a:gd name="connsiteX1" fmla="*/ 97869 w 3282210"/>
              <a:gd name="connsiteY1" fmla="*/ 2587 h 487560"/>
              <a:gd name="connsiteX2" fmla="*/ 874763 w 3282210"/>
              <a:gd name="connsiteY2" fmla="*/ 153466 h 487560"/>
              <a:gd name="connsiteX3" fmla="*/ 1726472 w 3282210"/>
              <a:gd name="connsiteY3" fmla="*/ 121593 h 487560"/>
              <a:gd name="connsiteX4" fmla="*/ 3025320 w 3282210"/>
              <a:gd name="connsiteY4" fmla="*/ 13695 h 487560"/>
              <a:gd name="connsiteX5" fmla="*/ 3161281 w 3282210"/>
              <a:gd name="connsiteY5" fmla="*/ 433988 h 487560"/>
              <a:gd name="connsiteX6" fmla="*/ 1648154 w 3282210"/>
              <a:gd name="connsiteY6" fmla="*/ 459437 h 487560"/>
              <a:gd name="connsiteX7" fmla="*/ 911792 w 3282210"/>
              <a:gd name="connsiteY7" fmla="*/ 479193 h 487560"/>
              <a:gd name="connsiteX8" fmla="*/ 184290 w 3282210"/>
              <a:gd name="connsiteY8" fmla="*/ 483580 h 487560"/>
              <a:gd name="connsiteX9" fmla="*/ 291209 w 3282210"/>
              <a:gd name="connsiteY9" fmla="*/ 478836 h 487560"/>
              <a:gd name="connsiteX10" fmla="*/ 141770 w 3282210"/>
              <a:gd name="connsiteY10" fmla="*/ 472680 h 487560"/>
              <a:gd name="connsiteX11" fmla="*/ 123394 w 3282210"/>
              <a:gd name="connsiteY11" fmla="*/ 454460 h 487560"/>
              <a:gd name="connsiteX12" fmla="*/ 172181 w 3282210"/>
              <a:gd name="connsiteY12" fmla="*/ 481418 h 487560"/>
              <a:gd name="connsiteX13" fmla="*/ 99947 w 3282210"/>
              <a:gd name="connsiteY13" fmla="*/ 462422 h 487560"/>
              <a:gd name="connsiteX14" fmla="*/ 33042 w 3282210"/>
              <a:gd name="connsiteY14" fmla="*/ 415329 h 487560"/>
              <a:gd name="connsiteX0" fmla="*/ 33042 w 3282210"/>
              <a:gd name="connsiteY0" fmla="*/ 415329 h 581948"/>
              <a:gd name="connsiteX1" fmla="*/ 97869 w 3282210"/>
              <a:gd name="connsiteY1" fmla="*/ 2587 h 581948"/>
              <a:gd name="connsiteX2" fmla="*/ 874763 w 3282210"/>
              <a:gd name="connsiteY2" fmla="*/ 153466 h 581948"/>
              <a:gd name="connsiteX3" fmla="*/ 1726472 w 3282210"/>
              <a:gd name="connsiteY3" fmla="*/ 121593 h 581948"/>
              <a:gd name="connsiteX4" fmla="*/ 3025320 w 3282210"/>
              <a:gd name="connsiteY4" fmla="*/ 13695 h 581948"/>
              <a:gd name="connsiteX5" fmla="*/ 3161281 w 3282210"/>
              <a:gd name="connsiteY5" fmla="*/ 433988 h 581948"/>
              <a:gd name="connsiteX6" fmla="*/ 1648154 w 3282210"/>
              <a:gd name="connsiteY6" fmla="*/ 459437 h 581948"/>
              <a:gd name="connsiteX7" fmla="*/ 835233 w 3282210"/>
              <a:gd name="connsiteY7" fmla="*/ 581810 h 581948"/>
              <a:gd name="connsiteX8" fmla="*/ 184290 w 3282210"/>
              <a:gd name="connsiteY8" fmla="*/ 483580 h 581948"/>
              <a:gd name="connsiteX9" fmla="*/ 291209 w 3282210"/>
              <a:gd name="connsiteY9" fmla="*/ 478836 h 581948"/>
              <a:gd name="connsiteX10" fmla="*/ 141770 w 3282210"/>
              <a:gd name="connsiteY10" fmla="*/ 472680 h 581948"/>
              <a:gd name="connsiteX11" fmla="*/ 123394 w 3282210"/>
              <a:gd name="connsiteY11" fmla="*/ 454460 h 581948"/>
              <a:gd name="connsiteX12" fmla="*/ 172181 w 3282210"/>
              <a:gd name="connsiteY12" fmla="*/ 481418 h 581948"/>
              <a:gd name="connsiteX13" fmla="*/ 99947 w 3282210"/>
              <a:gd name="connsiteY13" fmla="*/ 462422 h 581948"/>
              <a:gd name="connsiteX14" fmla="*/ 33042 w 3282210"/>
              <a:gd name="connsiteY14" fmla="*/ 415329 h 581948"/>
              <a:gd name="connsiteX0" fmla="*/ 33042 w 3283673"/>
              <a:gd name="connsiteY0" fmla="*/ 415329 h 611816"/>
              <a:gd name="connsiteX1" fmla="*/ 97869 w 3283673"/>
              <a:gd name="connsiteY1" fmla="*/ 2587 h 611816"/>
              <a:gd name="connsiteX2" fmla="*/ 874763 w 3283673"/>
              <a:gd name="connsiteY2" fmla="*/ 153466 h 611816"/>
              <a:gd name="connsiteX3" fmla="*/ 1726472 w 3283673"/>
              <a:gd name="connsiteY3" fmla="*/ 121593 h 611816"/>
              <a:gd name="connsiteX4" fmla="*/ 3025320 w 3283673"/>
              <a:gd name="connsiteY4" fmla="*/ 13695 h 611816"/>
              <a:gd name="connsiteX5" fmla="*/ 3161281 w 3283673"/>
              <a:gd name="connsiteY5" fmla="*/ 433988 h 611816"/>
              <a:gd name="connsiteX6" fmla="*/ 1628243 w 3283673"/>
              <a:gd name="connsiteY6" fmla="*/ 601488 h 611816"/>
              <a:gd name="connsiteX7" fmla="*/ 835233 w 3283673"/>
              <a:gd name="connsiteY7" fmla="*/ 581810 h 611816"/>
              <a:gd name="connsiteX8" fmla="*/ 184290 w 3283673"/>
              <a:gd name="connsiteY8" fmla="*/ 483580 h 611816"/>
              <a:gd name="connsiteX9" fmla="*/ 291209 w 3283673"/>
              <a:gd name="connsiteY9" fmla="*/ 478836 h 611816"/>
              <a:gd name="connsiteX10" fmla="*/ 141770 w 3283673"/>
              <a:gd name="connsiteY10" fmla="*/ 472680 h 611816"/>
              <a:gd name="connsiteX11" fmla="*/ 123394 w 3283673"/>
              <a:gd name="connsiteY11" fmla="*/ 454460 h 611816"/>
              <a:gd name="connsiteX12" fmla="*/ 172181 w 3283673"/>
              <a:gd name="connsiteY12" fmla="*/ 481418 h 611816"/>
              <a:gd name="connsiteX13" fmla="*/ 99947 w 3283673"/>
              <a:gd name="connsiteY13" fmla="*/ 462422 h 611816"/>
              <a:gd name="connsiteX14" fmla="*/ 33042 w 3283673"/>
              <a:gd name="connsiteY14" fmla="*/ 415329 h 611816"/>
              <a:gd name="connsiteX0" fmla="*/ 33042 w 3283556"/>
              <a:gd name="connsiteY0" fmla="*/ 415500 h 611987"/>
              <a:gd name="connsiteX1" fmla="*/ 97869 w 3283556"/>
              <a:gd name="connsiteY1" fmla="*/ 2758 h 611987"/>
              <a:gd name="connsiteX2" fmla="*/ 874763 w 3283556"/>
              <a:gd name="connsiteY2" fmla="*/ 153637 h 611987"/>
              <a:gd name="connsiteX3" fmla="*/ 1729195 w 3283556"/>
              <a:gd name="connsiteY3" fmla="*/ 187939 h 611987"/>
              <a:gd name="connsiteX4" fmla="*/ 3025320 w 3283556"/>
              <a:gd name="connsiteY4" fmla="*/ 13866 h 611987"/>
              <a:gd name="connsiteX5" fmla="*/ 3161281 w 3283556"/>
              <a:gd name="connsiteY5" fmla="*/ 434159 h 611987"/>
              <a:gd name="connsiteX6" fmla="*/ 1628243 w 3283556"/>
              <a:gd name="connsiteY6" fmla="*/ 601659 h 611987"/>
              <a:gd name="connsiteX7" fmla="*/ 835233 w 3283556"/>
              <a:gd name="connsiteY7" fmla="*/ 581981 h 611987"/>
              <a:gd name="connsiteX8" fmla="*/ 184290 w 3283556"/>
              <a:gd name="connsiteY8" fmla="*/ 483751 h 611987"/>
              <a:gd name="connsiteX9" fmla="*/ 291209 w 3283556"/>
              <a:gd name="connsiteY9" fmla="*/ 479007 h 611987"/>
              <a:gd name="connsiteX10" fmla="*/ 141770 w 3283556"/>
              <a:gd name="connsiteY10" fmla="*/ 472851 h 611987"/>
              <a:gd name="connsiteX11" fmla="*/ 123394 w 3283556"/>
              <a:gd name="connsiteY11" fmla="*/ 454631 h 611987"/>
              <a:gd name="connsiteX12" fmla="*/ 172181 w 3283556"/>
              <a:gd name="connsiteY12" fmla="*/ 481589 h 611987"/>
              <a:gd name="connsiteX13" fmla="*/ 99947 w 3283556"/>
              <a:gd name="connsiteY13" fmla="*/ 462593 h 611987"/>
              <a:gd name="connsiteX14" fmla="*/ 33042 w 3283556"/>
              <a:gd name="connsiteY14" fmla="*/ 415500 h 611987"/>
              <a:gd name="connsiteX0" fmla="*/ 33042 w 3283556"/>
              <a:gd name="connsiteY0" fmla="*/ 415500 h 611987"/>
              <a:gd name="connsiteX1" fmla="*/ 97869 w 3283556"/>
              <a:gd name="connsiteY1" fmla="*/ 2758 h 611987"/>
              <a:gd name="connsiteX2" fmla="*/ 874763 w 3283556"/>
              <a:gd name="connsiteY2" fmla="*/ 153637 h 611987"/>
              <a:gd name="connsiteX3" fmla="*/ 1729195 w 3283556"/>
              <a:gd name="connsiteY3" fmla="*/ 187939 h 611987"/>
              <a:gd name="connsiteX4" fmla="*/ 3025320 w 3283556"/>
              <a:gd name="connsiteY4" fmla="*/ 13866 h 611987"/>
              <a:gd name="connsiteX5" fmla="*/ 3161281 w 3283556"/>
              <a:gd name="connsiteY5" fmla="*/ 434159 h 611987"/>
              <a:gd name="connsiteX6" fmla="*/ 1628243 w 3283556"/>
              <a:gd name="connsiteY6" fmla="*/ 601659 h 611987"/>
              <a:gd name="connsiteX7" fmla="*/ 835233 w 3283556"/>
              <a:gd name="connsiteY7" fmla="*/ 581981 h 611987"/>
              <a:gd name="connsiteX8" fmla="*/ 184290 w 3283556"/>
              <a:gd name="connsiteY8" fmla="*/ 483751 h 611987"/>
              <a:gd name="connsiteX9" fmla="*/ 291209 w 3283556"/>
              <a:gd name="connsiteY9" fmla="*/ 479007 h 611987"/>
              <a:gd name="connsiteX10" fmla="*/ 141770 w 3283556"/>
              <a:gd name="connsiteY10" fmla="*/ 472851 h 611987"/>
              <a:gd name="connsiteX11" fmla="*/ 123394 w 3283556"/>
              <a:gd name="connsiteY11" fmla="*/ 454631 h 611987"/>
              <a:gd name="connsiteX12" fmla="*/ 172181 w 3283556"/>
              <a:gd name="connsiteY12" fmla="*/ 481589 h 611987"/>
              <a:gd name="connsiteX13" fmla="*/ 99947 w 3283556"/>
              <a:gd name="connsiteY13" fmla="*/ 462593 h 611987"/>
              <a:gd name="connsiteX14" fmla="*/ 33042 w 3283556"/>
              <a:gd name="connsiteY14" fmla="*/ 415500 h 61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83556" h="611987">
                <a:moveTo>
                  <a:pt x="33042" y="415500"/>
                </a:moveTo>
                <a:cubicBezTo>
                  <a:pt x="32696" y="338861"/>
                  <a:pt x="-73984" y="27139"/>
                  <a:pt x="97869" y="2758"/>
                </a:cubicBezTo>
                <a:cubicBezTo>
                  <a:pt x="269722" y="-21623"/>
                  <a:pt x="602875" y="122774"/>
                  <a:pt x="874763" y="153637"/>
                </a:cubicBezTo>
                <a:cubicBezTo>
                  <a:pt x="1146651" y="184500"/>
                  <a:pt x="1417949" y="248179"/>
                  <a:pt x="1729195" y="187939"/>
                </a:cubicBezTo>
                <a:cubicBezTo>
                  <a:pt x="2040441" y="127699"/>
                  <a:pt x="2786639" y="-27171"/>
                  <a:pt x="3025320" y="13866"/>
                </a:cubicBezTo>
                <a:cubicBezTo>
                  <a:pt x="3264001" y="54903"/>
                  <a:pt x="3394127" y="336194"/>
                  <a:pt x="3161281" y="434159"/>
                </a:cubicBezTo>
                <a:cubicBezTo>
                  <a:pt x="2928435" y="532124"/>
                  <a:pt x="2015918" y="577022"/>
                  <a:pt x="1628243" y="601659"/>
                </a:cubicBezTo>
                <a:cubicBezTo>
                  <a:pt x="1240568" y="626296"/>
                  <a:pt x="1075892" y="601632"/>
                  <a:pt x="835233" y="581981"/>
                </a:cubicBezTo>
                <a:cubicBezTo>
                  <a:pt x="594574" y="562330"/>
                  <a:pt x="274961" y="500913"/>
                  <a:pt x="184290" y="483751"/>
                </a:cubicBezTo>
                <a:cubicBezTo>
                  <a:pt x="93619" y="466589"/>
                  <a:pt x="298295" y="480824"/>
                  <a:pt x="291209" y="479007"/>
                </a:cubicBezTo>
                <a:cubicBezTo>
                  <a:pt x="284123" y="477190"/>
                  <a:pt x="131390" y="479215"/>
                  <a:pt x="141770" y="472851"/>
                </a:cubicBezTo>
                <a:cubicBezTo>
                  <a:pt x="152150" y="466487"/>
                  <a:pt x="103654" y="456036"/>
                  <a:pt x="123394" y="454631"/>
                </a:cubicBezTo>
                <a:cubicBezTo>
                  <a:pt x="143134" y="453226"/>
                  <a:pt x="166118" y="486782"/>
                  <a:pt x="172181" y="481589"/>
                </a:cubicBezTo>
                <a:cubicBezTo>
                  <a:pt x="178244" y="476396"/>
                  <a:pt x="94738" y="486715"/>
                  <a:pt x="99947" y="462593"/>
                </a:cubicBezTo>
                <a:cubicBezTo>
                  <a:pt x="81196" y="439148"/>
                  <a:pt x="33388" y="492139"/>
                  <a:pt x="33042" y="415500"/>
                </a:cubicBezTo>
                <a:close/>
              </a:path>
            </a:pathLst>
          </a:custGeom>
          <a:pattFill prst="openDmnd">
            <a:fgClr>
              <a:srgbClr val="BC4C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ZA" dirty="0">
              <a:latin typeface="Arial" charset="0"/>
              <a:ea typeface="ＭＳ Ｐゴシック" pitchFamily="1" charset="-128"/>
            </a:endParaRPr>
          </a:p>
        </p:txBody>
      </p:sp>
      <p:sp>
        <p:nvSpPr>
          <p:cNvPr id="162" name="Oval 4"/>
          <p:cNvSpPr/>
          <p:nvPr/>
        </p:nvSpPr>
        <p:spPr bwMode="auto">
          <a:xfrm rot="13728697">
            <a:off x="4568021" y="4437263"/>
            <a:ext cx="2789651" cy="610827"/>
          </a:xfrm>
          <a:custGeom>
            <a:avLst/>
            <a:gdLst>
              <a:gd name="connsiteX0" fmla="*/ 0 w 3620253"/>
              <a:gd name="connsiteY0" fmla="*/ 333375 h 666750"/>
              <a:gd name="connsiteX1" fmla="*/ 1810127 w 3620253"/>
              <a:gd name="connsiteY1" fmla="*/ 0 h 666750"/>
              <a:gd name="connsiteX2" fmla="*/ 3620254 w 3620253"/>
              <a:gd name="connsiteY2" fmla="*/ 333375 h 666750"/>
              <a:gd name="connsiteX3" fmla="*/ 1810127 w 3620253"/>
              <a:gd name="connsiteY3" fmla="*/ 666750 h 666750"/>
              <a:gd name="connsiteX4" fmla="*/ 0 w 3620253"/>
              <a:gd name="connsiteY4" fmla="*/ 333375 h 666750"/>
              <a:gd name="connsiteX0" fmla="*/ 0 w 3690864"/>
              <a:gd name="connsiteY0" fmla="*/ 354718 h 688093"/>
              <a:gd name="connsiteX1" fmla="*/ 1810127 w 3690864"/>
              <a:gd name="connsiteY1" fmla="*/ 21343 h 688093"/>
              <a:gd name="connsiteX2" fmla="*/ 3181677 w 3690864"/>
              <a:gd name="connsiteY2" fmla="*/ 68659 h 688093"/>
              <a:gd name="connsiteX3" fmla="*/ 3620254 w 3690864"/>
              <a:gd name="connsiteY3" fmla="*/ 354718 h 688093"/>
              <a:gd name="connsiteX4" fmla="*/ 1810127 w 3690864"/>
              <a:gd name="connsiteY4" fmla="*/ 688093 h 688093"/>
              <a:gd name="connsiteX5" fmla="*/ 0 w 3690864"/>
              <a:gd name="connsiteY5" fmla="*/ 354718 h 688093"/>
              <a:gd name="connsiteX0" fmla="*/ 0 w 3454724"/>
              <a:gd name="connsiteY0" fmla="*/ 354718 h 691688"/>
              <a:gd name="connsiteX1" fmla="*/ 1810127 w 3454724"/>
              <a:gd name="connsiteY1" fmla="*/ 21343 h 691688"/>
              <a:gd name="connsiteX2" fmla="*/ 3181677 w 3454724"/>
              <a:gd name="connsiteY2" fmla="*/ 68659 h 691688"/>
              <a:gd name="connsiteX3" fmla="*/ 3318180 w 3454724"/>
              <a:gd name="connsiteY3" fmla="*/ 506277 h 691688"/>
              <a:gd name="connsiteX4" fmla="*/ 1810127 w 3454724"/>
              <a:gd name="connsiteY4" fmla="*/ 688093 h 691688"/>
              <a:gd name="connsiteX5" fmla="*/ 0 w 3454724"/>
              <a:gd name="connsiteY5" fmla="*/ 354718 h 691688"/>
              <a:gd name="connsiteX0" fmla="*/ 15 w 3454739"/>
              <a:gd name="connsiteY0" fmla="*/ 354718 h 534614"/>
              <a:gd name="connsiteX1" fmla="*/ 1810142 w 3454739"/>
              <a:gd name="connsiteY1" fmla="*/ 21343 h 534614"/>
              <a:gd name="connsiteX2" fmla="*/ 3181692 w 3454739"/>
              <a:gd name="connsiteY2" fmla="*/ 68659 h 534614"/>
              <a:gd name="connsiteX3" fmla="*/ 3318195 w 3454739"/>
              <a:gd name="connsiteY3" fmla="*/ 506277 h 534614"/>
              <a:gd name="connsiteX4" fmla="*/ 1841033 w 3454739"/>
              <a:gd name="connsiteY4" fmla="*/ 406393 h 534614"/>
              <a:gd name="connsiteX5" fmla="*/ 15 w 3454739"/>
              <a:gd name="connsiteY5" fmla="*/ 354718 h 534614"/>
              <a:gd name="connsiteX0" fmla="*/ 15 w 3454739"/>
              <a:gd name="connsiteY0" fmla="*/ 354718 h 549128"/>
              <a:gd name="connsiteX1" fmla="*/ 1810142 w 3454739"/>
              <a:gd name="connsiteY1" fmla="*/ 21343 h 549128"/>
              <a:gd name="connsiteX2" fmla="*/ 3181692 w 3454739"/>
              <a:gd name="connsiteY2" fmla="*/ 68659 h 549128"/>
              <a:gd name="connsiteX3" fmla="*/ 3318195 w 3454739"/>
              <a:gd name="connsiteY3" fmla="*/ 506277 h 549128"/>
              <a:gd name="connsiteX4" fmla="*/ 1841033 w 3454739"/>
              <a:gd name="connsiteY4" fmla="*/ 406393 h 549128"/>
              <a:gd name="connsiteX5" fmla="*/ 15 w 3454739"/>
              <a:gd name="connsiteY5" fmla="*/ 354718 h 549128"/>
              <a:gd name="connsiteX0" fmla="*/ 70 w 3454794"/>
              <a:gd name="connsiteY0" fmla="*/ 336165 h 529606"/>
              <a:gd name="connsiteX1" fmla="*/ 1908787 w 3454794"/>
              <a:gd name="connsiteY1" fmla="*/ 29358 h 529606"/>
              <a:gd name="connsiteX2" fmla="*/ 3181747 w 3454794"/>
              <a:gd name="connsiteY2" fmla="*/ 50106 h 529606"/>
              <a:gd name="connsiteX3" fmla="*/ 3318250 w 3454794"/>
              <a:gd name="connsiteY3" fmla="*/ 487724 h 529606"/>
              <a:gd name="connsiteX4" fmla="*/ 1841088 w 3454794"/>
              <a:gd name="connsiteY4" fmla="*/ 387840 h 529606"/>
              <a:gd name="connsiteX5" fmla="*/ 70 w 3454794"/>
              <a:gd name="connsiteY5" fmla="*/ 336165 h 529606"/>
              <a:gd name="connsiteX0" fmla="*/ 70 w 3454794"/>
              <a:gd name="connsiteY0" fmla="*/ 386558 h 579999"/>
              <a:gd name="connsiteX1" fmla="*/ 1908787 w 3454794"/>
              <a:gd name="connsiteY1" fmla="*/ 79751 h 579999"/>
              <a:gd name="connsiteX2" fmla="*/ 3181747 w 3454794"/>
              <a:gd name="connsiteY2" fmla="*/ 100499 h 579999"/>
              <a:gd name="connsiteX3" fmla="*/ 3318250 w 3454794"/>
              <a:gd name="connsiteY3" fmla="*/ 538117 h 579999"/>
              <a:gd name="connsiteX4" fmla="*/ 1841088 w 3454794"/>
              <a:gd name="connsiteY4" fmla="*/ 438233 h 579999"/>
              <a:gd name="connsiteX5" fmla="*/ 70 w 3454794"/>
              <a:gd name="connsiteY5" fmla="*/ 386558 h 579999"/>
              <a:gd name="connsiteX0" fmla="*/ 14435 w 3469159"/>
              <a:gd name="connsiteY0" fmla="*/ 326108 h 513898"/>
              <a:gd name="connsiteX1" fmla="*/ 1045555 w 3469159"/>
              <a:gd name="connsiteY1" fmla="*/ 179820 h 513898"/>
              <a:gd name="connsiteX2" fmla="*/ 1923152 w 3469159"/>
              <a:gd name="connsiteY2" fmla="*/ 19301 h 513898"/>
              <a:gd name="connsiteX3" fmla="*/ 3196112 w 3469159"/>
              <a:gd name="connsiteY3" fmla="*/ 40049 h 513898"/>
              <a:gd name="connsiteX4" fmla="*/ 3332615 w 3469159"/>
              <a:gd name="connsiteY4" fmla="*/ 477667 h 513898"/>
              <a:gd name="connsiteX5" fmla="*/ 1855453 w 3469159"/>
              <a:gd name="connsiteY5" fmla="*/ 377783 h 513898"/>
              <a:gd name="connsiteX6" fmla="*/ 14435 w 3469159"/>
              <a:gd name="connsiteY6" fmla="*/ 326108 h 513898"/>
              <a:gd name="connsiteX0" fmla="*/ 38804 w 3493528"/>
              <a:gd name="connsiteY0" fmla="*/ 326108 h 510327"/>
              <a:gd name="connsiteX1" fmla="*/ 1069924 w 3493528"/>
              <a:gd name="connsiteY1" fmla="*/ 179820 h 510327"/>
              <a:gd name="connsiteX2" fmla="*/ 1947521 w 3493528"/>
              <a:gd name="connsiteY2" fmla="*/ 19301 h 510327"/>
              <a:gd name="connsiteX3" fmla="*/ 3220481 w 3493528"/>
              <a:gd name="connsiteY3" fmla="*/ 40049 h 510327"/>
              <a:gd name="connsiteX4" fmla="*/ 3356984 w 3493528"/>
              <a:gd name="connsiteY4" fmla="*/ 477667 h 510327"/>
              <a:gd name="connsiteX5" fmla="*/ 1879822 w 3493528"/>
              <a:gd name="connsiteY5" fmla="*/ 377783 h 510327"/>
              <a:gd name="connsiteX6" fmla="*/ 379451 w 3493528"/>
              <a:gd name="connsiteY6" fmla="*/ 509934 h 510327"/>
              <a:gd name="connsiteX7" fmla="*/ 38804 w 3493528"/>
              <a:gd name="connsiteY7" fmla="*/ 326108 h 510327"/>
              <a:gd name="connsiteX0" fmla="*/ 164 w 3454888"/>
              <a:gd name="connsiteY0" fmla="*/ 326108 h 510327"/>
              <a:gd name="connsiteX1" fmla="*/ 307016 w 3454888"/>
              <a:gd name="connsiteY1" fmla="*/ 198238 h 510327"/>
              <a:gd name="connsiteX2" fmla="*/ 1031284 w 3454888"/>
              <a:gd name="connsiteY2" fmla="*/ 179820 h 510327"/>
              <a:gd name="connsiteX3" fmla="*/ 1908881 w 3454888"/>
              <a:gd name="connsiteY3" fmla="*/ 19301 h 510327"/>
              <a:gd name="connsiteX4" fmla="*/ 3181841 w 3454888"/>
              <a:gd name="connsiteY4" fmla="*/ 40049 h 510327"/>
              <a:gd name="connsiteX5" fmla="*/ 3318344 w 3454888"/>
              <a:gd name="connsiteY5" fmla="*/ 477667 h 510327"/>
              <a:gd name="connsiteX6" fmla="*/ 1841182 w 3454888"/>
              <a:gd name="connsiteY6" fmla="*/ 377783 h 510327"/>
              <a:gd name="connsiteX7" fmla="*/ 340811 w 3454888"/>
              <a:gd name="connsiteY7" fmla="*/ 509934 h 510327"/>
              <a:gd name="connsiteX8" fmla="*/ 164 w 3454888"/>
              <a:gd name="connsiteY8" fmla="*/ 326108 h 510327"/>
              <a:gd name="connsiteX0" fmla="*/ 58858 w 3285443"/>
              <a:gd name="connsiteY0" fmla="*/ 369264 h 510327"/>
              <a:gd name="connsiteX1" fmla="*/ 137571 w 3285443"/>
              <a:gd name="connsiteY1" fmla="*/ 198238 h 510327"/>
              <a:gd name="connsiteX2" fmla="*/ 861839 w 3285443"/>
              <a:gd name="connsiteY2" fmla="*/ 179820 h 510327"/>
              <a:gd name="connsiteX3" fmla="*/ 1739436 w 3285443"/>
              <a:gd name="connsiteY3" fmla="*/ 19301 h 510327"/>
              <a:gd name="connsiteX4" fmla="*/ 3012396 w 3285443"/>
              <a:gd name="connsiteY4" fmla="*/ 40049 h 510327"/>
              <a:gd name="connsiteX5" fmla="*/ 3148899 w 3285443"/>
              <a:gd name="connsiteY5" fmla="*/ 477667 h 510327"/>
              <a:gd name="connsiteX6" fmla="*/ 1671737 w 3285443"/>
              <a:gd name="connsiteY6" fmla="*/ 377783 h 510327"/>
              <a:gd name="connsiteX7" fmla="*/ 171366 w 3285443"/>
              <a:gd name="connsiteY7" fmla="*/ 509934 h 510327"/>
              <a:gd name="connsiteX8" fmla="*/ 58858 w 3285443"/>
              <a:gd name="connsiteY8" fmla="*/ 369264 h 510327"/>
              <a:gd name="connsiteX0" fmla="*/ 32087 w 3258672"/>
              <a:gd name="connsiteY0" fmla="*/ 369264 h 516746"/>
              <a:gd name="connsiteX1" fmla="*/ 110800 w 3258672"/>
              <a:gd name="connsiteY1" fmla="*/ 198238 h 516746"/>
              <a:gd name="connsiteX2" fmla="*/ 835068 w 3258672"/>
              <a:gd name="connsiteY2" fmla="*/ 179820 h 516746"/>
              <a:gd name="connsiteX3" fmla="*/ 1712665 w 3258672"/>
              <a:gd name="connsiteY3" fmla="*/ 19301 h 516746"/>
              <a:gd name="connsiteX4" fmla="*/ 2985625 w 3258672"/>
              <a:gd name="connsiteY4" fmla="*/ 40049 h 516746"/>
              <a:gd name="connsiteX5" fmla="*/ 3122128 w 3258672"/>
              <a:gd name="connsiteY5" fmla="*/ 477667 h 516746"/>
              <a:gd name="connsiteX6" fmla="*/ 1644966 w 3258672"/>
              <a:gd name="connsiteY6" fmla="*/ 377783 h 516746"/>
              <a:gd name="connsiteX7" fmla="*/ 144595 w 3258672"/>
              <a:gd name="connsiteY7" fmla="*/ 509934 h 516746"/>
              <a:gd name="connsiteX8" fmla="*/ 60252 w 3258672"/>
              <a:gd name="connsiteY8" fmla="*/ 488776 h 516746"/>
              <a:gd name="connsiteX9" fmla="*/ 32087 w 3258672"/>
              <a:gd name="connsiteY9" fmla="*/ 369264 h 516746"/>
              <a:gd name="connsiteX0" fmla="*/ 22214 w 3248799"/>
              <a:gd name="connsiteY0" fmla="*/ 369264 h 520248"/>
              <a:gd name="connsiteX1" fmla="*/ 100927 w 3248799"/>
              <a:gd name="connsiteY1" fmla="*/ 198238 h 520248"/>
              <a:gd name="connsiteX2" fmla="*/ 825195 w 3248799"/>
              <a:gd name="connsiteY2" fmla="*/ 179820 h 520248"/>
              <a:gd name="connsiteX3" fmla="*/ 1702792 w 3248799"/>
              <a:gd name="connsiteY3" fmla="*/ 19301 h 520248"/>
              <a:gd name="connsiteX4" fmla="*/ 2975752 w 3248799"/>
              <a:gd name="connsiteY4" fmla="*/ 40049 h 520248"/>
              <a:gd name="connsiteX5" fmla="*/ 3112255 w 3248799"/>
              <a:gd name="connsiteY5" fmla="*/ 477667 h 520248"/>
              <a:gd name="connsiteX6" fmla="*/ 1635093 w 3248799"/>
              <a:gd name="connsiteY6" fmla="*/ 377783 h 520248"/>
              <a:gd name="connsiteX7" fmla="*/ 134722 w 3248799"/>
              <a:gd name="connsiteY7" fmla="*/ 509934 h 520248"/>
              <a:gd name="connsiteX8" fmla="*/ 122613 w 3248799"/>
              <a:gd name="connsiteY8" fmla="*/ 507772 h 520248"/>
              <a:gd name="connsiteX9" fmla="*/ 50379 w 3248799"/>
              <a:gd name="connsiteY9" fmla="*/ 488776 h 520248"/>
              <a:gd name="connsiteX10" fmla="*/ 22214 w 3248799"/>
              <a:gd name="connsiteY10" fmla="*/ 369264 h 520248"/>
              <a:gd name="connsiteX0" fmla="*/ 25118 w 3251703"/>
              <a:gd name="connsiteY0" fmla="*/ 369264 h 516076"/>
              <a:gd name="connsiteX1" fmla="*/ 103831 w 3251703"/>
              <a:gd name="connsiteY1" fmla="*/ 198238 h 516076"/>
              <a:gd name="connsiteX2" fmla="*/ 828099 w 3251703"/>
              <a:gd name="connsiteY2" fmla="*/ 179820 h 516076"/>
              <a:gd name="connsiteX3" fmla="*/ 1705696 w 3251703"/>
              <a:gd name="connsiteY3" fmla="*/ 19301 h 516076"/>
              <a:gd name="connsiteX4" fmla="*/ 2978656 w 3251703"/>
              <a:gd name="connsiteY4" fmla="*/ 40049 h 516076"/>
              <a:gd name="connsiteX5" fmla="*/ 3115159 w 3251703"/>
              <a:gd name="connsiteY5" fmla="*/ 477667 h 516076"/>
              <a:gd name="connsiteX6" fmla="*/ 1637997 w 3251703"/>
              <a:gd name="connsiteY6" fmla="*/ 377783 h 516076"/>
              <a:gd name="connsiteX7" fmla="*/ 137626 w 3251703"/>
              <a:gd name="connsiteY7" fmla="*/ 509934 h 516076"/>
              <a:gd name="connsiteX8" fmla="*/ 76730 w 3251703"/>
              <a:gd name="connsiteY8" fmla="*/ 480814 h 516076"/>
              <a:gd name="connsiteX9" fmla="*/ 125517 w 3251703"/>
              <a:gd name="connsiteY9" fmla="*/ 507772 h 516076"/>
              <a:gd name="connsiteX10" fmla="*/ 53283 w 3251703"/>
              <a:gd name="connsiteY10" fmla="*/ 488776 h 516076"/>
              <a:gd name="connsiteX11" fmla="*/ 25118 w 3251703"/>
              <a:gd name="connsiteY11" fmla="*/ 369264 h 516076"/>
              <a:gd name="connsiteX0" fmla="*/ 22214 w 3248799"/>
              <a:gd name="connsiteY0" fmla="*/ 369264 h 518717"/>
              <a:gd name="connsiteX1" fmla="*/ 100927 w 3248799"/>
              <a:gd name="connsiteY1" fmla="*/ 198238 h 518717"/>
              <a:gd name="connsiteX2" fmla="*/ 825195 w 3248799"/>
              <a:gd name="connsiteY2" fmla="*/ 179820 h 518717"/>
              <a:gd name="connsiteX3" fmla="*/ 1702792 w 3248799"/>
              <a:gd name="connsiteY3" fmla="*/ 19301 h 518717"/>
              <a:gd name="connsiteX4" fmla="*/ 2975752 w 3248799"/>
              <a:gd name="connsiteY4" fmla="*/ 40049 h 518717"/>
              <a:gd name="connsiteX5" fmla="*/ 3112255 w 3248799"/>
              <a:gd name="connsiteY5" fmla="*/ 477667 h 518717"/>
              <a:gd name="connsiteX6" fmla="*/ 1635093 w 3248799"/>
              <a:gd name="connsiteY6" fmla="*/ 377783 h 518717"/>
              <a:gd name="connsiteX7" fmla="*/ 134722 w 3248799"/>
              <a:gd name="connsiteY7" fmla="*/ 509934 h 518717"/>
              <a:gd name="connsiteX8" fmla="*/ 92202 w 3248799"/>
              <a:gd name="connsiteY8" fmla="*/ 499034 h 518717"/>
              <a:gd name="connsiteX9" fmla="*/ 73826 w 3248799"/>
              <a:gd name="connsiteY9" fmla="*/ 480814 h 518717"/>
              <a:gd name="connsiteX10" fmla="*/ 122613 w 3248799"/>
              <a:gd name="connsiteY10" fmla="*/ 507772 h 518717"/>
              <a:gd name="connsiteX11" fmla="*/ 50379 w 3248799"/>
              <a:gd name="connsiteY11" fmla="*/ 488776 h 518717"/>
              <a:gd name="connsiteX12" fmla="*/ 22214 w 3248799"/>
              <a:gd name="connsiteY12" fmla="*/ 369264 h 518717"/>
              <a:gd name="connsiteX0" fmla="*/ 31158 w 3257743"/>
              <a:gd name="connsiteY0" fmla="*/ 369264 h 513768"/>
              <a:gd name="connsiteX1" fmla="*/ 109871 w 3257743"/>
              <a:gd name="connsiteY1" fmla="*/ 198238 h 513768"/>
              <a:gd name="connsiteX2" fmla="*/ 834139 w 3257743"/>
              <a:gd name="connsiteY2" fmla="*/ 179820 h 513768"/>
              <a:gd name="connsiteX3" fmla="*/ 1711736 w 3257743"/>
              <a:gd name="connsiteY3" fmla="*/ 19301 h 513768"/>
              <a:gd name="connsiteX4" fmla="*/ 2984696 w 3257743"/>
              <a:gd name="connsiteY4" fmla="*/ 40049 h 513768"/>
              <a:gd name="connsiteX5" fmla="*/ 3121199 w 3257743"/>
              <a:gd name="connsiteY5" fmla="*/ 477667 h 513768"/>
              <a:gd name="connsiteX6" fmla="*/ 1644037 w 3257743"/>
              <a:gd name="connsiteY6" fmla="*/ 377783 h 513768"/>
              <a:gd name="connsiteX7" fmla="*/ 143666 w 3257743"/>
              <a:gd name="connsiteY7" fmla="*/ 509934 h 513768"/>
              <a:gd name="connsiteX8" fmla="*/ 62029 w 3257743"/>
              <a:gd name="connsiteY8" fmla="*/ 439212 h 513768"/>
              <a:gd name="connsiteX9" fmla="*/ 101146 w 3257743"/>
              <a:gd name="connsiteY9" fmla="*/ 499034 h 513768"/>
              <a:gd name="connsiteX10" fmla="*/ 82770 w 3257743"/>
              <a:gd name="connsiteY10" fmla="*/ 480814 h 513768"/>
              <a:gd name="connsiteX11" fmla="*/ 131557 w 3257743"/>
              <a:gd name="connsiteY11" fmla="*/ 507772 h 513768"/>
              <a:gd name="connsiteX12" fmla="*/ 59323 w 3257743"/>
              <a:gd name="connsiteY12" fmla="*/ 488776 h 513768"/>
              <a:gd name="connsiteX13" fmla="*/ 31158 w 3257743"/>
              <a:gd name="connsiteY13" fmla="*/ 369264 h 513768"/>
              <a:gd name="connsiteX0" fmla="*/ 4512 w 3269837"/>
              <a:gd name="connsiteY0" fmla="*/ 441683 h 513768"/>
              <a:gd name="connsiteX1" fmla="*/ 121965 w 3269837"/>
              <a:gd name="connsiteY1" fmla="*/ 198238 h 513768"/>
              <a:gd name="connsiteX2" fmla="*/ 846233 w 3269837"/>
              <a:gd name="connsiteY2" fmla="*/ 179820 h 513768"/>
              <a:gd name="connsiteX3" fmla="*/ 1723830 w 3269837"/>
              <a:gd name="connsiteY3" fmla="*/ 19301 h 513768"/>
              <a:gd name="connsiteX4" fmla="*/ 2996790 w 3269837"/>
              <a:gd name="connsiteY4" fmla="*/ 40049 h 513768"/>
              <a:gd name="connsiteX5" fmla="*/ 3133293 w 3269837"/>
              <a:gd name="connsiteY5" fmla="*/ 477667 h 513768"/>
              <a:gd name="connsiteX6" fmla="*/ 1656131 w 3269837"/>
              <a:gd name="connsiteY6" fmla="*/ 377783 h 513768"/>
              <a:gd name="connsiteX7" fmla="*/ 155760 w 3269837"/>
              <a:gd name="connsiteY7" fmla="*/ 509934 h 513768"/>
              <a:gd name="connsiteX8" fmla="*/ 74123 w 3269837"/>
              <a:gd name="connsiteY8" fmla="*/ 439212 h 513768"/>
              <a:gd name="connsiteX9" fmla="*/ 113240 w 3269837"/>
              <a:gd name="connsiteY9" fmla="*/ 499034 h 513768"/>
              <a:gd name="connsiteX10" fmla="*/ 94864 w 3269837"/>
              <a:gd name="connsiteY10" fmla="*/ 480814 h 513768"/>
              <a:gd name="connsiteX11" fmla="*/ 143651 w 3269837"/>
              <a:gd name="connsiteY11" fmla="*/ 507772 h 513768"/>
              <a:gd name="connsiteX12" fmla="*/ 71417 w 3269837"/>
              <a:gd name="connsiteY12" fmla="*/ 488776 h 513768"/>
              <a:gd name="connsiteX13" fmla="*/ 4512 w 3269837"/>
              <a:gd name="connsiteY13" fmla="*/ 441683 h 513768"/>
              <a:gd name="connsiteX0" fmla="*/ 4512 w 3269837"/>
              <a:gd name="connsiteY0" fmla="*/ 441683 h 512148"/>
              <a:gd name="connsiteX1" fmla="*/ 121965 w 3269837"/>
              <a:gd name="connsiteY1" fmla="*/ 198238 h 512148"/>
              <a:gd name="connsiteX2" fmla="*/ 846233 w 3269837"/>
              <a:gd name="connsiteY2" fmla="*/ 179820 h 512148"/>
              <a:gd name="connsiteX3" fmla="*/ 1723830 w 3269837"/>
              <a:gd name="connsiteY3" fmla="*/ 19301 h 512148"/>
              <a:gd name="connsiteX4" fmla="*/ 2996790 w 3269837"/>
              <a:gd name="connsiteY4" fmla="*/ 40049 h 512148"/>
              <a:gd name="connsiteX5" fmla="*/ 3133293 w 3269837"/>
              <a:gd name="connsiteY5" fmla="*/ 477667 h 512148"/>
              <a:gd name="connsiteX6" fmla="*/ 1656131 w 3269837"/>
              <a:gd name="connsiteY6" fmla="*/ 377783 h 512148"/>
              <a:gd name="connsiteX7" fmla="*/ 155760 w 3269837"/>
              <a:gd name="connsiteY7" fmla="*/ 509934 h 512148"/>
              <a:gd name="connsiteX8" fmla="*/ 64916 w 3269837"/>
              <a:gd name="connsiteY8" fmla="*/ 359830 h 512148"/>
              <a:gd name="connsiteX9" fmla="*/ 113240 w 3269837"/>
              <a:gd name="connsiteY9" fmla="*/ 499034 h 512148"/>
              <a:gd name="connsiteX10" fmla="*/ 94864 w 3269837"/>
              <a:gd name="connsiteY10" fmla="*/ 480814 h 512148"/>
              <a:gd name="connsiteX11" fmla="*/ 143651 w 3269837"/>
              <a:gd name="connsiteY11" fmla="*/ 507772 h 512148"/>
              <a:gd name="connsiteX12" fmla="*/ 71417 w 3269837"/>
              <a:gd name="connsiteY12" fmla="*/ 488776 h 512148"/>
              <a:gd name="connsiteX13" fmla="*/ 4512 w 3269837"/>
              <a:gd name="connsiteY13" fmla="*/ 441683 h 512148"/>
              <a:gd name="connsiteX0" fmla="*/ 4512 w 3269837"/>
              <a:gd name="connsiteY0" fmla="*/ 441683 h 519633"/>
              <a:gd name="connsiteX1" fmla="*/ 121965 w 3269837"/>
              <a:gd name="connsiteY1" fmla="*/ 198238 h 519633"/>
              <a:gd name="connsiteX2" fmla="*/ 846233 w 3269837"/>
              <a:gd name="connsiteY2" fmla="*/ 179820 h 519633"/>
              <a:gd name="connsiteX3" fmla="*/ 1723830 w 3269837"/>
              <a:gd name="connsiteY3" fmla="*/ 19301 h 519633"/>
              <a:gd name="connsiteX4" fmla="*/ 2996790 w 3269837"/>
              <a:gd name="connsiteY4" fmla="*/ 40049 h 519633"/>
              <a:gd name="connsiteX5" fmla="*/ 3133293 w 3269837"/>
              <a:gd name="connsiteY5" fmla="*/ 477667 h 519633"/>
              <a:gd name="connsiteX6" fmla="*/ 1656131 w 3269837"/>
              <a:gd name="connsiteY6" fmla="*/ 377783 h 519633"/>
              <a:gd name="connsiteX7" fmla="*/ 155760 w 3269837"/>
              <a:gd name="connsiteY7" fmla="*/ 509934 h 519633"/>
              <a:gd name="connsiteX8" fmla="*/ 262679 w 3269837"/>
              <a:gd name="connsiteY8" fmla="*/ 505190 h 519633"/>
              <a:gd name="connsiteX9" fmla="*/ 113240 w 3269837"/>
              <a:gd name="connsiteY9" fmla="*/ 499034 h 519633"/>
              <a:gd name="connsiteX10" fmla="*/ 94864 w 3269837"/>
              <a:gd name="connsiteY10" fmla="*/ 480814 h 519633"/>
              <a:gd name="connsiteX11" fmla="*/ 143651 w 3269837"/>
              <a:gd name="connsiteY11" fmla="*/ 507772 h 519633"/>
              <a:gd name="connsiteX12" fmla="*/ 71417 w 3269837"/>
              <a:gd name="connsiteY12" fmla="*/ 488776 h 519633"/>
              <a:gd name="connsiteX13" fmla="*/ 4512 w 3269837"/>
              <a:gd name="connsiteY13" fmla="*/ 441683 h 519633"/>
              <a:gd name="connsiteX0" fmla="*/ 4512 w 3269837"/>
              <a:gd name="connsiteY0" fmla="*/ 441683 h 514220"/>
              <a:gd name="connsiteX1" fmla="*/ 121965 w 3269837"/>
              <a:gd name="connsiteY1" fmla="*/ 198238 h 514220"/>
              <a:gd name="connsiteX2" fmla="*/ 846233 w 3269837"/>
              <a:gd name="connsiteY2" fmla="*/ 179820 h 514220"/>
              <a:gd name="connsiteX3" fmla="*/ 1723830 w 3269837"/>
              <a:gd name="connsiteY3" fmla="*/ 19301 h 514220"/>
              <a:gd name="connsiteX4" fmla="*/ 2996790 w 3269837"/>
              <a:gd name="connsiteY4" fmla="*/ 40049 h 514220"/>
              <a:gd name="connsiteX5" fmla="*/ 3133293 w 3269837"/>
              <a:gd name="connsiteY5" fmla="*/ 477667 h 514220"/>
              <a:gd name="connsiteX6" fmla="*/ 1656131 w 3269837"/>
              <a:gd name="connsiteY6" fmla="*/ 377783 h 514220"/>
              <a:gd name="connsiteX7" fmla="*/ 883262 w 3269837"/>
              <a:gd name="connsiteY7" fmla="*/ 505547 h 514220"/>
              <a:gd name="connsiteX8" fmla="*/ 155760 w 3269837"/>
              <a:gd name="connsiteY8" fmla="*/ 509934 h 514220"/>
              <a:gd name="connsiteX9" fmla="*/ 262679 w 3269837"/>
              <a:gd name="connsiteY9" fmla="*/ 505190 h 514220"/>
              <a:gd name="connsiteX10" fmla="*/ 113240 w 3269837"/>
              <a:gd name="connsiteY10" fmla="*/ 499034 h 514220"/>
              <a:gd name="connsiteX11" fmla="*/ 94864 w 3269837"/>
              <a:gd name="connsiteY11" fmla="*/ 480814 h 514220"/>
              <a:gd name="connsiteX12" fmla="*/ 143651 w 3269837"/>
              <a:gd name="connsiteY12" fmla="*/ 507772 h 514220"/>
              <a:gd name="connsiteX13" fmla="*/ 71417 w 3269837"/>
              <a:gd name="connsiteY13" fmla="*/ 488776 h 514220"/>
              <a:gd name="connsiteX14" fmla="*/ 4512 w 3269837"/>
              <a:gd name="connsiteY14" fmla="*/ 441683 h 514220"/>
              <a:gd name="connsiteX0" fmla="*/ 4512 w 3252577"/>
              <a:gd name="connsiteY0" fmla="*/ 525817 h 598354"/>
              <a:gd name="connsiteX1" fmla="*/ 121965 w 3252577"/>
              <a:gd name="connsiteY1" fmla="*/ 282372 h 598354"/>
              <a:gd name="connsiteX2" fmla="*/ 846233 w 3252577"/>
              <a:gd name="connsiteY2" fmla="*/ 263954 h 598354"/>
              <a:gd name="connsiteX3" fmla="*/ 1697494 w 3252577"/>
              <a:gd name="connsiteY3" fmla="*/ 5751 h 598354"/>
              <a:gd name="connsiteX4" fmla="*/ 2996790 w 3252577"/>
              <a:gd name="connsiteY4" fmla="*/ 124183 h 598354"/>
              <a:gd name="connsiteX5" fmla="*/ 3133293 w 3252577"/>
              <a:gd name="connsiteY5" fmla="*/ 561801 h 598354"/>
              <a:gd name="connsiteX6" fmla="*/ 1656131 w 3252577"/>
              <a:gd name="connsiteY6" fmla="*/ 461917 h 598354"/>
              <a:gd name="connsiteX7" fmla="*/ 883262 w 3252577"/>
              <a:gd name="connsiteY7" fmla="*/ 589681 h 598354"/>
              <a:gd name="connsiteX8" fmla="*/ 155760 w 3252577"/>
              <a:gd name="connsiteY8" fmla="*/ 594068 h 598354"/>
              <a:gd name="connsiteX9" fmla="*/ 262679 w 3252577"/>
              <a:gd name="connsiteY9" fmla="*/ 589324 h 598354"/>
              <a:gd name="connsiteX10" fmla="*/ 113240 w 3252577"/>
              <a:gd name="connsiteY10" fmla="*/ 583168 h 598354"/>
              <a:gd name="connsiteX11" fmla="*/ 94864 w 3252577"/>
              <a:gd name="connsiteY11" fmla="*/ 564948 h 598354"/>
              <a:gd name="connsiteX12" fmla="*/ 143651 w 3252577"/>
              <a:gd name="connsiteY12" fmla="*/ 591906 h 598354"/>
              <a:gd name="connsiteX13" fmla="*/ 71417 w 3252577"/>
              <a:gd name="connsiteY13" fmla="*/ 572910 h 598354"/>
              <a:gd name="connsiteX14" fmla="*/ 4512 w 3252577"/>
              <a:gd name="connsiteY14" fmla="*/ 525817 h 598354"/>
              <a:gd name="connsiteX0" fmla="*/ 4512 w 3248998"/>
              <a:gd name="connsiteY0" fmla="*/ 525817 h 604531"/>
              <a:gd name="connsiteX1" fmla="*/ 121965 w 3248998"/>
              <a:gd name="connsiteY1" fmla="*/ 282372 h 604531"/>
              <a:gd name="connsiteX2" fmla="*/ 846233 w 3248998"/>
              <a:gd name="connsiteY2" fmla="*/ 263954 h 604531"/>
              <a:gd name="connsiteX3" fmla="*/ 1697494 w 3248998"/>
              <a:gd name="connsiteY3" fmla="*/ 5751 h 604531"/>
              <a:gd name="connsiteX4" fmla="*/ 2996790 w 3248998"/>
              <a:gd name="connsiteY4" fmla="*/ 124183 h 604531"/>
              <a:gd name="connsiteX5" fmla="*/ 3133293 w 3248998"/>
              <a:gd name="connsiteY5" fmla="*/ 561801 h 604531"/>
              <a:gd name="connsiteX6" fmla="*/ 1689061 w 3248998"/>
              <a:gd name="connsiteY6" fmla="*/ 378086 h 604531"/>
              <a:gd name="connsiteX7" fmla="*/ 883262 w 3248998"/>
              <a:gd name="connsiteY7" fmla="*/ 589681 h 604531"/>
              <a:gd name="connsiteX8" fmla="*/ 155760 w 3248998"/>
              <a:gd name="connsiteY8" fmla="*/ 594068 h 604531"/>
              <a:gd name="connsiteX9" fmla="*/ 262679 w 3248998"/>
              <a:gd name="connsiteY9" fmla="*/ 589324 h 604531"/>
              <a:gd name="connsiteX10" fmla="*/ 113240 w 3248998"/>
              <a:gd name="connsiteY10" fmla="*/ 583168 h 604531"/>
              <a:gd name="connsiteX11" fmla="*/ 94864 w 3248998"/>
              <a:gd name="connsiteY11" fmla="*/ 564948 h 604531"/>
              <a:gd name="connsiteX12" fmla="*/ 143651 w 3248998"/>
              <a:gd name="connsiteY12" fmla="*/ 591906 h 604531"/>
              <a:gd name="connsiteX13" fmla="*/ 71417 w 3248998"/>
              <a:gd name="connsiteY13" fmla="*/ 572910 h 604531"/>
              <a:gd name="connsiteX14" fmla="*/ 4512 w 3248998"/>
              <a:gd name="connsiteY14" fmla="*/ 525817 h 604531"/>
              <a:gd name="connsiteX0" fmla="*/ 1067 w 3245553"/>
              <a:gd name="connsiteY0" fmla="*/ 532113 h 610827"/>
              <a:gd name="connsiteX1" fmla="*/ 118520 w 3245553"/>
              <a:gd name="connsiteY1" fmla="*/ 288668 h 610827"/>
              <a:gd name="connsiteX2" fmla="*/ 952843 w 3245553"/>
              <a:gd name="connsiteY2" fmla="*/ 372043 h 610827"/>
              <a:gd name="connsiteX3" fmla="*/ 1694049 w 3245553"/>
              <a:gd name="connsiteY3" fmla="*/ 12047 h 610827"/>
              <a:gd name="connsiteX4" fmla="*/ 2993345 w 3245553"/>
              <a:gd name="connsiteY4" fmla="*/ 130479 h 610827"/>
              <a:gd name="connsiteX5" fmla="*/ 3129848 w 3245553"/>
              <a:gd name="connsiteY5" fmla="*/ 568097 h 610827"/>
              <a:gd name="connsiteX6" fmla="*/ 1685616 w 3245553"/>
              <a:gd name="connsiteY6" fmla="*/ 384382 h 610827"/>
              <a:gd name="connsiteX7" fmla="*/ 879817 w 3245553"/>
              <a:gd name="connsiteY7" fmla="*/ 595977 h 610827"/>
              <a:gd name="connsiteX8" fmla="*/ 152315 w 3245553"/>
              <a:gd name="connsiteY8" fmla="*/ 600364 h 610827"/>
              <a:gd name="connsiteX9" fmla="*/ 259234 w 3245553"/>
              <a:gd name="connsiteY9" fmla="*/ 595620 h 610827"/>
              <a:gd name="connsiteX10" fmla="*/ 109795 w 3245553"/>
              <a:gd name="connsiteY10" fmla="*/ 589464 h 610827"/>
              <a:gd name="connsiteX11" fmla="*/ 91419 w 3245553"/>
              <a:gd name="connsiteY11" fmla="*/ 571244 h 610827"/>
              <a:gd name="connsiteX12" fmla="*/ 140206 w 3245553"/>
              <a:gd name="connsiteY12" fmla="*/ 598202 h 610827"/>
              <a:gd name="connsiteX13" fmla="*/ 67972 w 3245553"/>
              <a:gd name="connsiteY13" fmla="*/ 579206 h 610827"/>
              <a:gd name="connsiteX14" fmla="*/ 1067 w 3245553"/>
              <a:gd name="connsiteY14" fmla="*/ 532113 h 610827"/>
              <a:gd name="connsiteX0" fmla="*/ 3026 w 3247512"/>
              <a:gd name="connsiteY0" fmla="*/ 532113 h 610827"/>
              <a:gd name="connsiteX1" fmla="*/ 176925 w 3247512"/>
              <a:gd name="connsiteY1" fmla="*/ 195482 h 610827"/>
              <a:gd name="connsiteX2" fmla="*/ 954802 w 3247512"/>
              <a:gd name="connsiteY2" fmla="*/ 372043 h 610827"/>
              <a:gd name="connsiteX3" fmla="*/ 1696008 w 3247512"/>
              <a:gd name="connsiteY3" fmla="*/ 12047 h 610827"/>
              <a:gd name="connsiteX4" fmla="*/ 2995304 w 3247512"/>
              <a:gd name="connsiteY4" fmla="*/ 130479 h 610827"/>
              <a:gd name="connsiteX5" fmla="*/ 3131807 w 3247512"/>
              <a:gd name="connsiteY5" fmla="*/ 568097 h 610827"/>
              <a:gd name="connsiteX6" fmla="*/ 1687575 w 3247512"/>
              <a:gd name="connsiteY6" fmla="*/ 384382 h 610827"/>
              <a:gd name="connsiteX7" fmla="*/ 881776 w 3247512"/>
              <a:gd name="connsiteY7" fmla="*/ 595977 h 610827"/>
              <a:gd name="connsiteX8" fmla="*/ 154274 w 3247512"/>
              <a:gd name="connsiteY8" fmla="*/ 600364 h 610827"/>
              <a:gd name="connsiteX9" fmla="*/ 261193 w 3247512"/>
              <a:gd name="connsiteY9" fmla="*/ 595620 h 610827"/>
              <a:gd name="connsiteX10" fmla="*/ 111754 w 3247512"/>
              <a:gd name="connsiteY10" fmla="*/ 589464 h 610827"/>
              <a:gd name="connsiteX11" fmla="*/ 93378 w 3247512"/>
              <a:gd name="connsiteY11" fmla="*/ 571244 h 610827"/>
              <a:gd name="connsiteX12" fmla="*/ 142165 w 3247512"/>
              <a:gd name="connsiteY12" fmla="*/ 598202 h 610827"/>
              <a:gd name="connsiteX13" fmla="*/ 69931 w 3247512"/>
              <a:gd name="connsiteY13" fmla="*/ 579206 h 610827"/>
              <a:gd name="connsiteX14" fmla="*/ 3026 w 3247512"/>
              <a:gd name="connsiteY14" fmla="*/ 532113 h 610827"/>
              <a:gd name="connsiteX0" fmla="*/ 50242 w 3294728"/>
              <a:gd name="connsiteY0" fmla="*/ 532113 h 610827"/>
              <a:gd name="connsiteX1" fmla="*/ 8543 w 3294728"/>
              <a:gd name="connsiteY1" fmla="*/ 338149 h 610827"/>
              <a:gd name="connsiteX2" fmla="*/ 224141 w 3294728"/>
              <a:gd name="connsiteY2" fmla="*/ 195482 h 610827"/>
              <a:gd name="connsiteX3" fmla="*/ 1002018 w 3294728"/>
              <a:gd name="connsiteY3" fmla="*/ 372043 h 610827"/>
              <a:gd name="connsiteX4" fmla="*/ 1743224 w 3294728"/>
              <a:gd name="connsiteY4" fmla="*/ 12047 h 610827"/>
              <a:gd name="connsiteX5" fmla="*/ 3042520 w 3294728"/>
              <a:gd name="connsiteY5" fmla="*/ 130479 h 610827"/>
              <a:gd name="connsiteX6" fmla="*/ 3179023 w 3294728"/>
              <a:gd name="connsiteY6" fmla="*/ 568097 h 610827"/>
              <a:gd name="connsiteX7" fmla="*/ 1734791 w 3294728"/>
              <a:gd name="connsiteY7" fmla="*/ 384382 h 610827"/>
              <a:gd name="connsiteX8" fmla="*/ 928992 w 3294728"/>
              <a:gd name="connsiteY8" fmla="*/ 595977 h 610827"/>
              <a:gd name="connsiteX9" fmla="*/ 201490 w 3294728"/>
              <a:gd name="connsiteY9" fmla="*/ 600364 h 610827"/>
              <a:gd name="connsiteX10" fmla="*/ 308409 w 3294728"/>
              <a:gd name="connsiteY10" fmla="*/ 595620 h 610827"/>
              <a:gd name="connsiteX11" fmla="*/ 158970 w 3294728"/>
              <a:gd name="connsiteY11" fmla="*/ 589464 h 610827"/>
              <a:gd name="connsiteX12" fmla="*/ 140594 w 3294728"/>
              <a:gd name="connsiteY12" fmla="*/ 571244 h 610827"/>
              <a:gd name="connsiteX13" fmla="*/ 189381 w 3294728"/>
              <a:gd name="connsiteY13" fmla="*/ 598202 h 610827"/>
              <a:gd name="connsiteX14" fmla="*/ 117147 w 3294728"/>
              <a:gd name="connsiteY14" fmla="*/ 579206 h 610827"/>
              <a:gd name="connsiteX15" fmla="*/ 50242 w 3294728"/>
              <a:gd name="connsiteY15" fmla="*/ 532113 h 610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4728" h="610827">
                <a:moveTo>
                  <a:pt x="50242" y="532113"/>
                </a:moveTo>
                <a:cubicBezTo>
                  <a:pt x="32141" y="491937"/>
                  <a:pt x="-20440" y="394254"/>
                  <a:pt x="8543" y="338149"/>
                </a:cubicBezTo>
                <a:cubicBezTo>
                  <a:pt x="37526" y="282044"/>
                  <a:pt x="58562" y="189833"/>
                  <a:pt x="224141" y="195482"/>
                </a:cubicBezTo>
                <a:cubicBezTo>
                  <a:pt x="389720" y="201131"/>
                  <a:pt x="748838" y="402615"/>
                  <a:pt x="1002018" y="372043"/>
                </a:cubicBezTo>
                <a:cubicBezTo>
                  <a:pt x="1255198" y="341471"/>
                  <a:pt x="1403140" y="52308"/>
                  <a:pt x="1743224" y="12047"/>
                </a:cubicBezTo>
                <a:cubicBezTo>
                  <a:pt x="2083308" y="-28214"/>
                  <a:pt x="2803220" y="37804"/>
                  <a:pt x="3042520" y="130479"/>
                </a:cubicBezTo>
                <a:cubicBezTo>
                  <a:pt x="3281820" y="223154"/>
                  <a:pt x="3396978" y="525780"/>
                  <a:pt x="3179023" y="568097"/>
                </a:cubicBezTo>
                <a:cubicBezTo>
                  <a:pt x="2961068" y="610414"/>
                  <a:pt x="2109796" y="379735"/>
                  <a:pt x="1734791" y="384382"/>
                </a:cubicBezTo>
                <a:cubicBezTo>
                  <a:pt x="1359786" y="389029"/>
                  <a:pt x="1184542" y="559980"/>
                  <a:pt x="928992" y="595977"/>
                </a:cubicBezTo>
                <a:cubicBezTo>
                  <a:pt x="673442" y="631974"/>
                  <a:pt x="306173" y="589847"/>
                  <a:pt x="201490" y="600364"/>
                </a:cubicBezTo>
                <a:cubicBezTo>
                  <a:pt x="96807" y="610881"/>
                  <a:pt x="315495" y="597437"/>
                  <a:pt x="308409" y="595620"/>
                </a:cubicBezTo>
                <a:cubicBezTo>
                  <a:pt x="301323" y="593803"/>
                  <a:pt x="148590" y="595828"/>
                  <a:pt x="158970" y="589464"/>
                </a:cubicBezTo>
                <a:cubicBezTo>
                  <a:pt x="169350" y="583100"/>
                  <a:pt x="120854" y="572649"/>
                  <a:pt x="140594" y="571244"/>
                </a:cubicBezTo>
                <a:cubicBezTo>
                  <a:pt x="160334" y="569839"/>
                  <a:pt x="183318" y="603395"/>
                  <a:pt x="189381" y="598202"/>
                </a:cubicBezTo>
                <a:cubicBezTo>
                  <a:pt x="195444" y="593009"/>
                  <a:pt x="111938" y="603328"/>
                  <a:pt x="117147" y="579206"/>
                </a:cubicBezTo>
                <a:cubicBezTo>
                  <a:pt x="98396" y="555761"/>
                  <a:pt x="68343" y="572289"/>
                  <a:pt x="50242" y="532113"/>
                </a:cubicBezTo>
                <a:close/>
              </a:path>
            </a:pathLst>
          </a:custGeom>
          <a:pattFill prst="openDmnd">
            <a:fgClr>
              <a:srgbClr val="BC4C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11" name="Oval 110"/>
          <p:cNvSpPr>
            <a:spLocks noChangeAspect="1"/>
          </p:cNvSpPr>
          <p:nvPr/>
        </p:nvSpPr>
        <p:spPr>
          <a:xfrm>
            <a:off x="5009407" y="3573941"/>
            <a:ext cx="365760" cy="365760"/>
          </a:xfrm>
          <a:prstGeom prst="ellipse">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2" name="TextBox 111"/>
          <p:cNvSpPr txBox="1"/>
          <p:nvPr/>
        </p:nvSpPr>
        <p:spPr>
          <a:xfrm>
            <a:off x="4936784" y="3618321"/>
            <a:ext cx="516488" cy="276999"/>
          </a:xfrm>
          <a:prstGeom prst="rect">
            <a:avLst/>
          </a:prstGeom>
          <a:noFill/>
          <a:ln>
            <a:noFill/>
          </a:ln>
        </p:spPr>
        <p:txBody>
          <a:bodyPr wrap="none" rtlCol="0">
            <a:spAutoFit/>
          </a:bodyPr>
          <a:lstStyle/>
          <a:p>
            <a:r>
              <a:rPr lang="en-US" sz="1200" b="1" i="1" dirty="0" smtClean="0">
                <a:solidFill>
                  <a:schemeClr val="bg1"/>
                </a:solidFill>
              </a:rPr>
              <a:t>CBD</a:t>
            </a:r>
            <a:endParaRPr lang="en-ZA" sz="1200" b="1" i="1" dirty="0">
              <a:solidFill>
                <a:schemeClr val="bg1"/>
              </a:solidFill>
            </a:endParaRPr>
          </a:p>
        </p:txBody>
      </p:sp>
      <p:sp>
        <p:nvSpPr>
          <p:cNvPr id="128" name="Oval 127"/>
          <p:cNvSpPr>
            <a:spLocks noChangeAspect="1"/>
          </p:cNvSpPr>
          <p:nvPr/>
        </p:nvSpPr>
        <p:spPr>
          <a:xfrm>
            <a:off x="6640799" y="5393700"/>
            <a:ext cx="182880" cy="18288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9" name="Oval 128"/>
          <p:cNvSpPr>
            <a:spLocks noChangeAspect="1"/>
          </p:cNvSpPr>
          <p:nvPr/>
        </p:nvSpPr>
        <p:spPr>
          <a:xfrm>
            <a:off x="4376074" y="1682883"/>
            <a:ext cx="182880" cy="18288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0" name="Oval 129"/>
          <p:cNvSpPr>
            <a:spLocks noChangeAspect="1"/>
          </p:cNvSpPr>
          <p:nvPr/>
        </p:nvSpPr>
        <p:spPr>
          <a:xfrm>
            <a:off x="2584439" y="4672993"/>
            <a:ext cx="182880" cy="182880"/>
          </a:xfrm>
          <a:prstGeom prst="ellipse">
            <a:avLst/>
          </a:prstGeom>
          <a:noFill/>
          <a:ln w="57150">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31" name="Curved Connector 130"/>
          <p:cNvCxnSpPr/>
          <p:nvPr/>
        </p:nvCxnSpPr>
        <p:spPr>
          <a:xfrm rot="16200000" flipV="1">
            <a:off x="6542042" y="5766778"/>
            <a:ext cx="884451" cy="504056"/>
          </a:xfrm>
          <a:prstGeom prst="curvedConnector3">
            <a:avLst>
              <a:gd name="adj1" fmla="val 50000"/>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6796897" y="4980315"/>
            <a:ext cx="289467" cy="440167"/>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V="1">
            <a:off x="5962846" y="5513716"/>
            <a:ext cx="677953" cy="125728"/>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4264728" y="1322838"/>
            <a:ext cx="202786" cy="360045"/>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4133187" y="1774323"/>
            <a:ext cx="242887" cy="91092"/>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flipV="1">
            <a:off x="4558954" y="1774323"/>
            <a:ext cx="660083" cy="329442"/>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a:off x="4558955" y="1322838"/>
            <a:ext cx="751522" cy="360045"/>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2556424" y="4829091"/>
            <a:ext cx="54797" cy="430396"/>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flipV="1">
            <a:off x="2755873" y="4847660"/>
            <a:ext cx="234314" cy="197160"/>
          </a:xfrm>
          <a:prstGeom prst="straightConnector1">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Curved Connector 139"/>
          <p:cNvCxnSpPr/>
          <p:nvPr/>
        </p:nvCxnSpPr>
        <p:spPr>
          <a:xfrm rot="16200000" flipH="1">
            <a:off x="4863113" y="3315767"/>
            <a:ext cx="496023" cy="36829"/>
          </a:xfrm>
          <a:prstGeom prst="curvedConnector3">
            <a:avLst>
              <a:gd name="adj1" fmla="val 50000"/>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Curved Connector 140"/>
          <p:cNvCxnSpPr/>
          <p:nvPr/>
        </p:nvCxnSpPr>
        <p:spPr>
          <a:xfrm rot="16200000" flipH="1">
            <a:off x="4246836" y="2100761"/>
            <a:ext cx="1098884" cy="592863"/>
          </a:xfrm>
          <a:prstGeom prst="curvedConnector3">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2" name="Oval 141"/>
          <p:cNvSpPr>
            <a:spLocks noChangeAspect="1"/>
          </p:cNvSpPr>
          <p:nvPr/>
        </p:nvSpPr>
        <p:spPr>
          <a:xfrm>
            <a:off x="5004048" y="2896941"/>
            <a:ext cx="182880" cy="1828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43" name="Curved Connector 142"/>
          <p:cNvCxnSpPr/>
          <p:nvPr/>
        </p:nvCxnSpPr>
        <p:spPr>
          <a:xfrm flipV="1">
            <a:off x="4304633" y="3751411"/>
            <a:ext cx="694464" cy="303834"/>
          </a:xfrm>
          <a:prstGeom prst="curvedConnector3">
            <a:avLst>
              <a:gd name="adj1" fmla="val 50000"/>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Curved Connector 143"/>
          <p:cNvCxnSpPr/>
          <p:nvPr/>
        </p:nvCxnSpPr>
        <p:spPr>
          <a:xfrm flipV="1">
            <a:off x="2772964" y="4051093"/>
            <a:ext cx="1399222" cy="713683"/>
          </a:xfrm>
          <a:prstGeom prst="curvedConnector3">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Oval 144"/>
          <p:cNvSpPr>
            <a:spLocks noChangeAspect="1"/>
          </p:cNvSpPr>
          <p:nvPr/>
        </p:nvSpPr>
        <p:spPr>
          <a:xfrm>
            <a:off x="4121753" y="3939214"/>
            <a:ext cx="182880" cy="1828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46" name="Curved Connector 145"/>
          <p:cNvCxnSpPr>
            <a:endCxn id="147" idx="5"/>
          </p:cNvCxnSpPr>
          <p:nvPr/>
        </p:nvCxnSpPr>
        <p:spPr>
          <a:xfrm rot="16200000" flipV="1">
            <a:off x="5596344" y="4238752"/>
            <a:ext cx="1040589" cy="1193099"/>
          </a:xfrm>
          <a:prstGeom prst="curvedConnector3">
            <a:avLst>
              <a:gd name="adj1" fmla="val 50000"/>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7" name="Oval 146"/>
          <p:cNvSpPr>
            <a:spLocks noChangeAspect="1"/>
          </p:cNvSpPr>
          <p:nvPr/>
        </p:nvSpPr>
        <p:spPr>
          <a:xfrm>
            <a:off x="5363990" y="4158909"/>
            <a:ext cx="182880" cy="1828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48" name="Curved Connector 147"/>
          <p:cNvCxnSpPr/>
          <p:nvPr/>
        </p:nvCxnSpPr>
        <p:spPr>
          <a:xfrm rot="16200000" flipH="1">
            <a:off x="5126871" y="3943873"/>
            <a:ext cx="255409" cy="237374"/>
          </a:xfrm>
          <a:prstGeom prst="curvedConnector3">
            <a:avLst>
              <a:gd name="adj1" fmla="val 87867"/>
            </a:avLst>
          </a:prstGeom>
          <a:ln w="28575">
            <a:solidFill>
              <a:srgbClr val="9A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49" name="TextBox 2048"/>
          <p:cNvSpPr txBox="1"/>
          <p:nvPr/>
        </p:nvSpPr>
        <p:spPr>
          <a:xfrm>
            <a:off x="107504" y="1671437"/>
            <a:ext cx="862737" cy="307777"/>
          </a:xfrm>
          <a:prstGeom prst="rect">
            <a:avLst/>
          </a:prstGeom>
          <a:noFill/>
        </p:spPr>
        <p:txBody>
          <a:bodyPr wrap="none" rtlCol="0">
            <a:spAutoFit/>
          </a:bodyPr>
          <a:lstStyle/>
          <a:p>
            <a:pPr marL="285750" indent="-285750">
              <a:buFont typeface="Arial" pitchFamily="34" charset="0"/>
              <a:buChar char="•"/>
            </a:pPr>
            <a:r>
              <a:rPr lang="en-US" sz="1400" b="1" dirty="0" smtClean="0">
                <a:solidFill>
                  <a:srgbClr val="9A0000"/>
                </a:solidFill>
              </a:rPr>
              <a:t>CBD</a:t>
            </a:r>
            <a:endParaRPr lang="en-ZA" sz="1400" b="1" dirty="0">
              <a:solidFill>
                <a:srgbClr val="9A0000"/>
              </a:solidFill>
            </a:endParaRPr>
          </a:p>
        </p:txBody>
      </p:sp>
      <p:sp>
        <p:nvSpPr>
          <p:cNvPr id="2053" name="TextBox 2052"/>
          <p:cNvSpPr txBox="1"/>
          <p:nvPr/>
        </p:nvSpPr>
        <p:spPr>
          <a:xfrm>
            <a:off x="107504" y="2079470"/>
            <a:ext cx="1487908" cy="307777"/>
          </a:xfrm>
          <a:prstGeom prst="rect">
            <a:avLst/>
          </a:prstGeom>
          <a:noFill/>
        </p:spPr>
        <p:txBody>
          <a:bodyPr wrap="none" rtlCol="0">
            <a:spAutoFit/>
          </a:bodyPr>
          <a:lstStyle/>
          <a:p>
            <a:pPr marL="285750" indent="-285750">
              <a:buFont typeface="Arial" pitchFamily="34" charset="0"/>
              <a:buChar char="•"/>
            </a:pPr>
            <a:r>
              <a:rPr lang="en-US" sz="1400" b="1" dirty="0" smtClean="0">
                <a:solidFill>
                  <a:srgbClr val="9A0000"/>
                </a:solidFill>
              </a:rPr>
              <a:t>Urban Hubs</a:t>
            </a:r>
            <a:endParaRPr lang="en-ZA" sz="1400" b="1" dirty="0">
              <a:solidFill>
                <a:srgbClr val="9A0000"/>
              </a:solidFill>
            </a:endParaRPr>
          </a:p>
        </p:txBody>
      </p:sp>
      <p:sp>
        <p:nvSpPr>
          <p:cNvPr id="2054" name="TextBox 2053"/>
          <p:cNvSpPr txBox="1"/>
          <p:nvPr/>
        </p:nvSpPr>
        <p:spPr>
          <a:xfrm>
            <a:off x="107504" y="2487503"/>
            <a:ext cx="3121111" cy="307777"/>
          </a:xfrm>
          <a:prstGeom prst="rect">
            <a:avLst/>
          </a:prstGeom>
          <a:noFill/>
        </p:spPr>
        <p:txBody>
          <a:bodyPr wrap="none" rtlCol="0">
            <a:spAutoFit/>
          </a:bodyPr>
          <a:lstStyle/>
          <a:p>
            <a:pPr marL="285750" indent="-285750">
              <a:buFont typeface="Arial" pitchFamily="34" charset="0"/>
              <a:buChar char="•"/>
            </a:pPr>
            <a:r>
              <a:rPr lang="en-US" sz="1400" b="1" dirty="0" smtClean="0">
                <a:solidFill>
                  <a:srgbClr val="9A0000"/>
                </a:solidFill>
              </a:rPr>
              <a:t>Primary Public Transport Links</a:t>
            </a:r>
            <a:endParaRPr lang="en-ZA" sz="1400" b="1" dirty="0">
              <a:solidFill>
                <a:srgbClr val="9A0000"/>
              </a:solidFill>
            </a:endParaRPr>
          </a:p>
        </p:txBody>
      </p:sp>
      <p:sp>
        <p:nvSpPr>
          <p:cNvPr id="2055" name="TextBox 2054"/>
          <p:cNvSpPr txBox="1"/>
          <p:nvPr/>
        </p:nvSpPr>
        <p:spPr>
          <a:xfrm>
            <a:off x="107504" y="2895535"/>
            <a:ext cx="1911101" cy="307777"/>
          </a:xfrm>
          <a:prstGeom prst="rect">
            <a:avLst/>
          </a:prstGeom>
          <a:noFill/>
        </p:spPr>
        <p:txBody>
          <a:bodyPr wrap="none" rtlCol="0">
            <a:spAutoFit/>
          </a:bodyPr>
          <a:lstStyle/>
          <a:p>
            <a:pPr marL="285750" indent="-285750">
              <a:buFont typeface="Arial" pitchFamily="34" charset="0"/>
              <a:buChar char="•"/>
            </a:pPr>
            <a:r>
              <a:rPr lang="en-US" sz="1400" b="1" dirty="0" smtClean="0">
                <a:solidFill>
                  <a:srgbClr val="9A0000"/>
                </a:solidFill>
              </a:rPr>
              <a:t>Primary Corridor</a:t>
            </a:r>
            <a:endParaRPr lang="en-ZA" sz="1400" b="1" dirty="0">
              <a:solidFill>
                <a:srgbClr val="9A0000"/>
              </a:solidFill>
            </a:endParaRPr>
          </a:p>
        </p:txBody>
      </p:sp>
      <p:sp>
        <p:nvSpPr>
          <p:cNvPr id="2056" name="Rectangle 2055"/>
          <p:cNvSpPr/>
          <p:nvPr/>
        </p:nvSpPr>
        <p:spPr>
          <a:xfrm>
            <a:off x="1453938" y="2087183"/>
            <a:ext cx="2720360" cy="307777"/>
          </a:xfrm>
          <a:prstGeom prst="rect">
            <a:avLst/>
          </a:prstGeom>
        </p:spPr>
        <p:txBody>
          <a:bodyPr wrap="none">
            <a:spAutoFit/>
          </a:bodyPr>
          <a:lstStyle/>
          <a:p>
            <a:r>
              <a:rPr lang="en-US" sz="1400" b="1" dirty="0">
                <a:solidFill>
                  <a:srgbClr val="9A0000"/>
                </a:solidFill>
              </a:rPr>
              <a:t>&amp; Secondary Transport Links </a:t>
            </a:r>
            <a:endParaRPr lang="en-ZA" sz="1400" b="1" dirty="0">
              <a:solidFill>
                <a:srgbClr val="9A0000"/>
              </a:solidFill>
            </a:endParaRPr>
          </a:p>
        </p:txBody>
      </p:sp>
      <p:sp>
        <p:nvSpPr>
          <p:cNvPr id="168" name="Title 1"/>
          <p:cNvSpPr>
            <a:spLocks noGrp="1"/>
          </p:cNvSpPr>
          <p:nvPr>
            <p:ph type="title"/>
          </p:nvPr>
        </p:nvSpPr>
        <p:spPr>
          <a:xfrm>
            <a:off x="152400" y="152400"/>
            <a:ext cx="8991600" cy="838200"/>
          </a:xfrm>
        </p:spPr>
        <p:txBody>
          <a:bodyPr/>
          <a:lstStyle/>
          <a:p>
            <a:r>
              <a:rPr lang="en-US" dirty="0" smtClean="0"/>
              <a:t>SPATIAL TARGETING:</a:t>
            </a:r>
            <a:br>
              <a:rPr lang="en-US" dirty="0" smtClean="0"/>
            </a:br>
            <a:r>
              <a:rPr lang="en-US" dirty="0" smtClean="0"/>
              <a:t>FOCUS OF THE URBAN NETWORK STRATEGY</a:t>
            </a:r>
            <a:endParaRPr lang="en-ZA" dirty="0"/>
          </a:p>
        </p:txBody>
      </p:sp>
      <p:sp>
        <p:nvSpPr>
          <p:cNvPr id="2" name="Rounded Rectangle 1"/>
          <p:cNvSpPr/>
          <p:nvPr/>
        </p:nvSpPr>
        <p:spPr bwMode="auto">
          <a:xfrm>
            <a:off x="107504" y="6165304"/>
            <a:ext cx="1560555" cy="576064"/>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84481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9"/>
                                        </p:tgtEl>
                                        <p:attrNameLst>
                                          <p:attrName>style.visibility</p:attrName>
                                        </p:attrNameLst>
                                      </p:cBhvr>
                                      <p:to>
                                        <p:strVal val="visible"/>
                                      </p:to>
                                    </p:set>
                                    <p:animEffect transition="in" filter="fade">
                                      <p:cBhvr>
                                        <p:cTn id="10" dur="500"/>
                                        <p:tgtEl>
                                          <p:spTgt spid="20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1500"/>
                                        <p:tgtEl>
                                          <p:spTgt spid="1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8"/>
                                        </p:tgtEl>
                                        <p:attrNameLst>
                                          <p:attrName>style.visibility</p:attrName>
                                        </p:attrNameLst>
                                      </p:cBhvr>
                                      <p:to>
                                        <p:strVal val="visible"/>
                                      </p:to>
                                    </p:set>
                                    <p:animEffect transition="in" filter="fade">
                                      <p:cBhvr>
                                        <p:cTn id="18" dur="1500"/>
                                        <p:tgtEl>
                                          <p:spTgt spid="1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9"/>
                                        </p:tgtEl>
                                        <p:attrNameLst>
                                          <p:attrName>style.visibility</p:attrName>
                                        </p:attrNameLst>
                                      </p:cBhvr>
                                      <p:to>
                                        <p:strVal val="visible"/>
                                      </p:to>
                                    </p:set>
                                    <p:animEffect transition="in" filter="fade">
                                      <p:cBhvr>
                                        <p:cTn id="21" dur="1500"/>
                                        <p:tgtEl>
                                          <p:spTgt spid="12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1500"/>
                                        <p:tgtEl>
                                          <p:spTgt spid="1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fade">
                                      <p:cBhvr>
                                        <p:cTn id="27" dur="500"/>
                                        <p:tgtEl>
                                          <p:spTgt spid="20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fade">
                                      <p:cBhvr>
                                        <p:cTn id="32" dur="1500"/>
                                        <p:tgtEl>
                                          <p:spTgt spid="131"/>
                                        </p:tgtEl>
                                      </p:cBhvr>
                                    </p:animEffect>
                                  </p:childTnLst>
                                </p:cTn>
                              </p:par>
                              <p:par>
                                <p:cTn id="33" presetID="10" presetClass="entr" presetSubtype="0" fill="hold" nodeType="with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fade">
                                      <p:cBhvr>
                                        <p:cTn id="35" dur="1500"/>
                                        <p:tgtEl>
                                          <p:spTgt spid="132"/>
                                        </p:tgtEl>
                                      </p:cBhvr>
                                    </p:animEffect>
                                  </p:childTnLst>
                                </p:cTn>
                              </p:par>
                              <p:par>
                                <p:cTn id="36" presetID="10" presetClass="entr" presetSubtype="0" fill="hold" nodeType="withEffect">
                                  <p:stCondLst>
                                    <p:cond delay="0"/>
                                  </p:stCondLst>
                                  <p:childTnLst>
                                    <p:set>
                                      <p:cBhvr>
                                        <p:cTn id="37" dur="1" fill="hold">
                                          <p:stCondLst>
                                            <p:cond delay="0"/>
                                          </p:stCondLst>
                                        </p:cTn>
                                        <p:tgtEl>
                                          <p:spTgt spid="133"/>
                                        </p:tgtEl>
                                        <p:attrNameLst>
                                          <p:attrName>style.visibility</p:attrName>
                                        </p:attrNameLst>
                                      </p:cBhvr>
                                      <p:to>
                                        <p:strVal val="visible"/>
                                      </p:to>
                                    </p:set>
                                    <p:animEffect transition="in" filter="fade">
                                      <p:cBhvr>
                                        <p:cTn id="38" dur="1500"/>
                                        <p:tgtEl>
                                          <p:spTgt spid="133"/>
                                        </p:tgtEl>
                                      </p:cBhvr>
                                    </p:animEffect>
                                  </p:childTnLst>
                                </p:cTn>
                              </p:par>
                              <p:par>
                                <p:cTn id="39" presetID="10" presetClass="entr" presetSubtype="0" fill="hold" nodeType="withEffect">
                                  <p:stCondLst>
                                    <p:cond delay="0"/>
                                  </p:stCondLst>
                                  <p:childTnLst>
                                    <p:set>
                                      <p:cBhvr>
                                        <p:cTn id="40" dur="1" fill="hold">
                                          <p:stCondLst>
                                            <p:cond delay="0"/>
                                          </p:stCondLst>
                                        </p:cTn>
                                        <p:tgtEl>
                                          <p:spTgt spid="134"/>
                                        </p:tgtEl>
                                        <p:attrNameLst>
                                          <p:attrName>style.visibility</p:attrName>
                                        </p:attrNameLst>
                                      </p:cBhvr>
                                      <p:to>
                                        <p:strVal val="visible"/>
                                      </p:to>
                                    </p:set>
                                    <p:animEffect transition="in" filter="fade">
                                      <p:cBhvr>
                                        <p:cTn id="41" dur="1500"/>
                                        <p:tgtEl>
                                          <p:spTgt spid="134"/>
                                        </p:tgtEl>
                                      </p:cBhvr>
                                    </p:animEffect>
                                  </p:childTnLst>
                                </p:cTn>
                              </p:par>
                              <p:par>
                                <p:cTn id="42" presetID="10" presetClass="entr" presetSubtype="0" fill="hold" nodeType="withEffect">
                                  <p:stCondLst>
                                    <p:cond delay="0"/>
                                  </p:stCondLst>
                                  <p:childTnLst>
                                    <p:set>
                                      <p:cBhvr>
                                        <p:cTn id="43" dur="1" fill="hold">
                                          <p:stCondLst>
                                            <p:cond delay="0"/>
                                          </p:stCondLst>
                                        </p:cTn>
                                        <p:tgtEl>
                                          <p:spTgt spid="135"/>
                                        </p:tgtEl>
                                        <p:attrNameLst>
                                          <p:attrName>style.visibility</p:attrName>
                                        </p:attrNameLst>
                                      </p:cBhvr>
                                      <p:to>
                                        <p:strVal val="visible"/>
                                      </p:to>
                                    </p:set>
                                    <p:animEffect transition="in" filter="fade">
                                      <p:cBhvr>
                                        <p:cTn id="44" dur="1500"/>
                                        <p:tgtEl>
                                          <p:spTgt spid="135"/>
                                        </p:tgtEl>
                                      </p:cBhvr>
                                    </p:animEffect>
                                  </p:childTnLst>
                                </p:cTn>
                              </p:par>
                              <p:par>
                                <p:cTn id="45" presetID="10" presetClass="entr" presetSubtype="0" fill="hold" nodeType="withEffect">
                                  <p:stCondLst>
                                    <p:cond delay="0"/>
                                  </p:stCondLst>
                                  <p:childTnLst>
                                    <p:set>
                                      <p:cBhvr>
                                        <p:cTn id="46" dur="1" fill="hold">
                                          <p:stCondLst>
                                            <p:cond delay="0"/>
                                          </p:stCondLst>
                                        </p:cTn>
                                        <p:tgtEl>
                                          <p:spTgt spid="136"/>
                                        </p:tgtEl>
                                        <p:attrNameLst>
                                          <p:attrName>style.visibility</p:attrName>
                                        </p:attrNameLst>
                                      </p:cBhvr>
                                      <p:to>
                                        <p:strVal val="visible"/>
                                      </p:to>
                                    </p:set>
                                    <p:animEffect transition="in" filter="fade">
                                      <p:cBhvr>
                                        <p:cTn id="47" dur="1500"/>
                                        <p:tgtEl>
                                          <p:spTgt spid="136"/>
                                        </p:tgtEl>
                                      </p:cBhvr>
                                    </p:animEffect>
                                  </p:childTnLst>
                                </p:cTn>
                              </p:par>
                              <p:par>
                                <p:cTn id="48" presetID="10" presetClass="entr" presetSubtype="0" fill="hold" nodeType="withEffect">
                                  <p:stCondLst>
                                    <p:cond delay="0"/>
                                  </p:stCondLst>
                                  <p:childTnLst>
                                    <p:set>
                                      <p:cBhvr>
                                        <p:cTn id="49" dur="1" fill="hold">
                                          <p:stCondLst>
                                            <p:cond delay="0"/>
                                          </p:stCondLst>
                                        </p:cTn>
                                        <p:tgtEl>
                                          <p:spTgt spid="137"/>
                                        </p:tgtEl>
                                        <p:attrNameLst>
                                          <p:attrName>style.visibility</p:attrName>
                                        </p:attrNameLst>
                                      </p:cBhvr>
                                      <p:to>
                                        <p:strVal val="visible"/>
                                      </p:to>
                                    </p:set>
                                    <p:animEffect transition="in" filter="fade">
                                      <p:cBhvr>
                                        <p:cTn id="50" dur="1500"/>
                                        <p:tgtEl>
                                          <p:spTgt spid="137"/>
                                        </p:tgtEl>
                                      </p:cBhvr>
                                    </p:animEffect>
                                  </p:childTnLst>
                                </p:cTn>
                              </p:par>
                              <p:par>
                                <p:cTn id="51" presetID="10" presetClass="entr" presetSubtype="0" fill="hold" nodeType="withEffect">
                                  <p:stCondLst>
                                    <p:cond delay="0"/>
                                  </p:stCondLst>
                                  <p:childTnLst>
                                    <p:set>
                                      <p:cBhvr>
                                        <p:cTn id="52" dur="1" fill="hold">
                                          <p:stCondLst>
                                            <p:cond delay="0"/>
                                          </p:stCondLst>
                                        </p:cTn>
                                        <p:tgtEl>
                                          <p:spTgt spid="138"/>
                                        </p:tgtEl>
                                        <p:attrNameLst>
                                          <p:attrName>style.visibility</p:attrName>
                                        </p:attrNameLst>
                                      </p:cBhvr>
                                      <p:to>
                                        <p:strVal val="visible"/>
                                      </p:to>
                                    </p:set>
                                    <p:animEffect transition="in" filter="fade">
                                      <p:cBhvr>
                                        <p:cTn id="53" dur="1500"/>
                                        <p:tgtEl>
                                          <p:spTgt spid="138"/>
                                        </p:tgtEl>
                                      </p:cBhvr>
                                    </p:animEffect>
                                  </p:childTnLst>
                                </p:cTn>
                              </p:par>
                              <p:par>
                                <p:cTn id="54" presetID="10" presetClass="entr" presetSubtype="0" fill="hold" nodeType="withEffect">
                                  <p:stCondLst>
                                    <p:cond delay="0"/>
                                  </p:stCondLst>
                                  <p:childTnLst>
                                    <p:set>
                                      <p:cBhvr>
                                        <p:cTn id="55" dur="1" fill="hold">
                                          <p:stCondLst>
                                            <p:cond delay="0"/>
                                          </p:stCondLst>
                                        </p:cTn>
                                        <p:tgtEl>
                                          <p:spTgt spid="139"/>
                                        </p:tgtEl>
                                        <p:attrNameLst>
                                          <p:attrName>style.visibility</p:attrName>
                                        </p:attrNameLst>
                                      </p:cBhvr>
                                      <p:to>
                                        <p:strVal val="visible"/>
                                      </p:to>
                                    </p:set>
                                    <p:animEffect transition="in" filter="fade">
                                      <p:cBhvr>
                                        <p:cTn id="56" dur="1500"/>
                                        <p:tgtEl>
                                          <p:spTgt spid="1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56"/>
                                        </p:tgtEl>
                                        <p:attrNameLst>
                                          <p:attrName>style.visibility</p:attrName>
                                        </p:attrNameLst>
                                      </p:cBhvr>
                                      <p:to>
                                        <p:strVal val="visible"/>
                                      </p:to>
                                    </p:set>
                                    <p:animEffect transition="in" filter="fade">
                                      <p:cBhvr>
                                        <p:cTn id="59" dur="500"/>
                                        <p:tgtEl>
                                          <p:spTgt spid="205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0"/>
                                        </p:tgtEl>
                                        <p:attrNameLst>
                                          <p:attrName>style.visibility</p:attrName>
                                        </p:attrNameLst>
                                      </p:cBhvr>
                                      <p:to>
                                        <p:strVal val="visible"/>
                                      </p:to>
                                    </p:set>
                                    <p:animEffect transition="in" filter="fade">
                                      <p:cBhvr>
                                        <p:cTn id="64" dur="1500"/>
                                        <p:tgtEl>
                                          <p:spTgt spid="140"/>
                                        </p:tgtEl>
                                      </p:cBhvr>
                                    </p:animEffect>
                                  </p:childTnLst>
                                </p:cTn>
                              </p:par>
                              <p:par>
                                <p:cTn id="65" presetID="10" presetClass="entr" presetSubtype="0" fill="hold" nodeType="with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fade">
                                      <p:cBhvr>
                                        <p:cTn id="67" dur="1500"/>
                                        <p:tgtEl>
                                          <p:spTgt spid="1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fade">
                                      <p:cBhvr>
                                        <p:cTn id="70" dur="1500"/>
                                        <p:tgtEl>
                                          <p:spTgt spid="14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54"/>
                                        </p:tgtEl>
                                        <p:attrNameLst>
                                          <p:attrName>style.visibility</p:attrName>
                                        </p:attrNameLst>
                                      </p:cBhvr>
                                      <p:to>
                                        <p:strVal val="visible"/>
                                      </p:to>
                                    </p:set>
                                    <p:animEffect transition="in" filter="fade">
                                      <p:cBhvr>
                                        <p:cTn id="73" dur="500"/>
                                        <p:tgtEl>
                                          <p:spTgt spid="2054"/>
                                        </p:tgtEl>
                                      </p:cBhvr>
                                    </p:animEffect>
                                  </p:childTnLst>
                                </p:cTn>
                              </p:par>
                              <p:par>
                                <p:cTn id="74" presetID="10" presetClass="entr" presetSubtype="0" fill="hold" nodeType="withEffect">
                                  <p:stCondLst>
                                    <p:cond delay="500"/>
                                  </p:stCondLst>
                                  <p:childTnLst>
                                    <p:set>
                                      <p:cBhvr>
                                        <p:cTn id="75" dur="1" fill="hold">
                                          <p:stCondLst>
                                            <p:cond delay="0"/>
                                          </p:stCondLst>
                                        </p:cTn>
                                        <p:tgtEl>
                                          <p:spTgt spid="143"/>
                                        </p:tgtEl>
                                        <p:attrNameLst>
                                          <p:attrName>style.visibility</p:attrName>
                                        </p:attrNameLst>
                                      </p:cBhvr>
                                      <p:to>
                                        <p:strVal val="visible"/>
                                      </p:to>
                                    </p:set>
                                    <p:animEffect transition="in" filter="fade">
                                      <p:cBhvr>
                                        <p:cTn id="76" dur="1500"/>
                                        <p:tgtEl>
                                          <p:spTgt spid="143"/>
                                        </p:tgtEl>
                                      </p:cBhvr>
                                    </p:animEffect>
                                  </p:childTnLst>
                                </p:cTn>
                              </p:par>
                              <p:par>
                                <p:cTn id="77" presetID="10" presetClass="entr" presetSubtype="0" fill="hold" nodeType="withEffect">
                                  <p:stCondLst>
                                    <p:cond delay="500"/>
                                  </p:stCondLst>
                                  <p:childTnLst>
                                    <p:set>
                                      <p:cBhvr>
                                        <p:cTn id="78" dur="1" fill="hold">
                                          <p:stCondLst>
                                            <p:cond delay="0"/>
                                          </p:stCondLst>
                                        </p:cTn>
                                        <p:tgtEl>
                                          <p:spTgt spid="144"/>
                                        </p:tgtEl>
                                        <p:attrNameLst>
                                          <p:attrName>style.visibility</p:attrName>
                                        </p:attrNameLst>
                                      </p:cBhvr>
                                      <p:to>
                                        <p:strVal val="visible"/>
                                      </p:to>
                                    </p:set>
                                    <p:animEffect transition="in" filter="fade">
                                      <p:cBhvr>
                                        <p:cTn id="79" dur="1500"/>
                                        <p:tgtEl>
                                          <p:spTgt spid="144"/>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145"/>
                                        </p:tgtEl>
                                        <p:attrNameLst>
                                          <p:attrName>style.visibility</p:attrName>
                                        </p:attrNameLst>
                                      </p:cBhvr>
                                      <p:to>
                                        <p:strVal val="visible"/>
                                      </p:to>
                                    </p:set>
                                    <p:animEffect transition="in" filter="fade">
                                      <p:cBhvr>
                                        <p:cTn id="82" dur="1500"/>
                                        <p:tgtEl>
                                          <p:spTgt spid="145"/>
                                        </p:tgtEl>
                                      </p:cBhvr>
                                    </p:animEffect>
                                  </p:childTnLst>
                                </p:cTn>
                              </p:par>
                              <p:par>
                                <p:cTn id="83" presetID="10" presetClass="entr" presetSubtype="0" fill="hold" nodeType="withEffect">
                                  <p:stCondLst>
                                    <p:cond delay="1000"/>
                                  </p:stCondLst>
                                  <p:childTnLst>
                                    <p:set>
                                      <p:cBhvr>
                                        <p:cTn id="84" dur="1" fill="hold">
                                          <p:stCondLst>
                                            <p:cond delay="0"/>
                                          </p:stCondLst>
                                        </p:cTn>
                                        <p:tgtEl>
                                          <p:spTgt spid="148"/>
                                        </p:tgtEl>
                                        <p:attrNameLst>
                                          <p:attrName>style.visibility</p:attrName>
                                        </p:attrNameLst>
                                      </p:cBhvr>
                                      <p:to>
                                        <p:strVal val="visible"/>
                                      </p:to>
                                    </p:set>
                                    <p:animEffect transition="in" filter="fade">
                                      <p:cBhvr>
                                        <p:cTn id="85" dur="1500"/>
                                        <p:tgtEl>
                                          <p:spTgt spid="148"/>
                                        </p:tgtEl>
                                      </p:cBhvr>
                                    </p:animEffect>
                                  </p:childTnLst>
                                </p:cTn>
                              </p:par>
                              <p:par>
                                <p:cTn id="86" presetID="10" presetClass="entr" presetSubtype="0" fill="hold" grpId="0" nodeType="withEffect">
                                  <p:stCondLst>
                                    <p:cond delay="100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500"/>
                                        <p:tgtEl>
                                          <p:spTgt spid="147"/>
                                        </p:tgtEl>
                                      </p:cBhvr>
                                    </p:animEffect>
                                  </p:childTnLst>
                                </p:cTn>
                              </p:par>
                              <p:par>
                                <p:cTn id="89" presetID="10" presetClass="entr" presetSubtype="0" fill="hold" nodeType="withEffect">
                                  <p:stCondLst>
                                    <p:cond delay="1000"/>
                                  </p:stCondLst>
                                  <p:childTnLst>
                                    <p:set>
                                      <p:cBhvr>
                                        <p:cTn id="90" dur="1" fill="hold">
                                          <p:stCondLst>
                                            <p:cond delay="0"/>
                                          </p:stCondLst>
                                        </p:cTn>
                                        <p:tgtEl>
                                          <p:spTgt spid="146"/>
                                        </p:tgtEl>
                                        <p:attrNameLst>
                                          <p:attrName>style.visibility</p:attrName>
                                        </p:attrNameLst>
                                      </p:cBhvr>
                                      <p:to>
                                        <p:strVal val="visible"/>
                                      </p:to>
                                    </p:set>
                                    <p:animEffect transition="in" filter="fade">
                                      <p:cBhvr>
                                        <p:cTn id="91" dur="1500"/>
                                        <p:tgtEl>
                                          <p:spTgt spid="14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60"/>
                                        </p:tgtEl>
                                        <p:attrNameLst>
                                          <p:attrName>style.visibility</p:attrName>
                                        </p:attrNameLst>
                                      </p:cBhvr>
                                      <p:to>
                                        <p:strVal val="visible"/>
                                      </p:to>
                                    </p:set>
                                    <p:animEffect transition="in" filter="fade">
                                      <p:cBhvr>
                                        <p:cTn id="96" dur="3000"/>
                                        <p:tgtEl>
                                          <p:spTgt spid="16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61"/>
                                        </p:tgtEl>
                                        <p:attrNameLst>
                                          <p:attrName>style.visibility</p:attrName>
                                        </p:attrNameLst>
                                      </p:cBhvr>
                                      <p:to>
                                        <p:strVal val="visible"/>
                                      </p:to>
                                    </p:set>
                                    <p:animEffect transition="in" filter="fade">
                                      <p:cBhvr>
                                        <p:cTn id="99" dur="3000"/>
                                        <p:tgtEl>
                                          <p:spTgt spid="16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fade">
                                      <p:cBhvr>
                                        <p:cTn id="102" dur="3000"/>
                                        <p:tgtEl>
                                          <p:spTgt spid="16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055"/>
                                        </p:tgtEl>
                                        <p:attrNameLst>
                                          <p:attrName>style.visibility</p:attrName>
                                        </p:attrNameLst>
                                      </p:cBhvr>
                                      <p:to>
                                        <p:strVal val="visible"/>
                                      </p:to>
                                    </p:set>
                                    <p:animEffect transition="in" filter="fade">
                                      <p:cBhvr>
                                        <p:cTn id="105"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p:bldP spid="161" grpId="0" animBg="1"/>
      <p:bldP spid="162" grpId="0" animBg="1"/>
      <p:bldP spid="111" grpId="0" animBg="1"/>
      <p:bldP spid="112" grpId="0"/>
      <p:bldP spid="128" grpId="0" animBg="1"/>
      <p:bldP spid="129" grpId="0" animBg="1"/>
      <p:bldP spid="130" grpId="0" animBg="1"/>
      <p:bldP spid="142" grpId="0" animBg="1"/>
      <p:bldP spid="145" grpId="0" animBg="1"/>
      <p:bldP spid="147" grpId="0" animBg="1"/>
      <p:bldP spid="2049" grpId="0"/>
      <p:bldP spid="2053" grpId="0"/>
      <p:bldP spid="2054" grpId="0"/>
      <p:bldP spid="2055" grpId="0"/>
      <p:bldP spid="20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1295400"/>
            <a:ext cx="6507832" cy="5005536"/>
          </a:xfrm>
        </p:spPr>
        <p:txBody>
          <a:bodyPr/>
          <a:lstStyle/>
          <a:p>
            <a:r>
              <a:rPr lang="en-ZA" dirty="0" smtClean="0"/>
              <a:t>CBD: Regeneration of key facilities &amp; linkages (internal/external &amp; across scales) for </a:t>
            </a:r>
            <a:r>
              <a:rPr lang="en-ZA" b="1" dirty="0" smtClean="0">
                <a:solidFill>
                  <a:srgbClr val="9A0000"/>
                </a:solidFill>
              </a:rPr>
              <a:t>existing &amp; new </a:t>
            </a:r>
            <a:r>
              <a:rPr lang="en-ZA" dirty="0" smtClean="0"/>
              <a:t>settlements</a:t>
            </a:r>
          </a:p>
          <a:p>
            <a:endParaRPr lang="en-ZA" sz="100" dirty="0" smtClean="0"/>
          </a:p>
          <a:p>
            <a:r>
              <a:rPr lang="en-ZA" dirty="0" smtClean="0"/>
              <a:t>Urban Hub: Strategic cog in city-wide spatial restructuring aimed at </a:t>
            </a:r>
            <a:r>
              <a:rPr lang="en-ZA" b="1" dirty="0" smtClean="0">
                <a:solidFill>
                  <a:srgbClr val="9A0000"/>
                </a:solidFill>
              </a:rPr>
              <a:t>existing</a:t>
            </a:r>
            <a:r>
              <a:rPr lang="en-ZA" dirty="0" smtClean="0"/>
              <a:t> marginalisation</a:t>
            </a:r>
          </a:p>
          <a:p>
            <a:pPr lvl="1"/>
            <a:r>
              <a:rPr lang="en-ZA" dirty="0" smtClean="0"/>
              <a:t>High </a:t>
            </a:r>
            <a:r>
              <a:rPr lang="en-ZA" dirty="0"/>
              <a:t>density, mixed use </a:t>
            </a:r>
            <a:r>
              <a:rPr lang="en-ZA" dirty="0" smtClean="0"/>
              <a:t>precinct</a:t>
            </a:r>
          </a:p>
          <a:p>
            <a:pPr lvl="1"/>
            <a:r>
              <a:rPr lang="en-US" dirty="0"/>
              <a:t>M</a:t>
            </a:r>
            <a:r>
              <a:rPr lang="en-US" dirty="0" smtClean="0"/>
              <a:t>ulti-modal </a:t>
            </a:r>
            <a:r>
              <a:rPr lang="en-US" dirty="0"/>
              <a:t>public transport  </a:t>
            </a:r>
            <a:r>
              <a:rPr lang="en-US" dirty="0" smtClean="0"/>
              <a:t>system</a:t>
            </a:r>
          </a:p>
          <a:p>
            <a:pPr lvl="1"/>
            <a:r>
              <a:rPr lang="en-US" dirty="0" smtClean="0"/>
              <a:t>Network </a:t>
            </a:r>
            <a:r>
              <a:rPr lang="en-US" dirty="0"/>
              <a:t>of public spaces and </a:t>
            </a:r>
            <a:r>
              <a:rPr lang="en-US" dirty="0" smtClean="0"/>
              <a:t>walkways</a:t>
            </a:r>
          </a:p>
          <a:p>
            <a:pPr lvl="1"/>
            <a:r>
              <a:rPr lang="en-US" dirty="0" smtClean="0"/>
              <a:t>Private and public sector investment  </a:t>
            </a:r>
            <a:endParaRPr lang="en-US" dirty="0"/>
          </a:p>
          <a:p>
            <a:endParaRPr lang="en-ZA" sz="600" dirty="0" smtClean="0"/>
          </a:p>
          <a:p>
            <a:r>
              <a:rPr lang="en-ZA" dirty="0" smtClean="0"/>
              <a:t>Activity Corridor: Infill/Densification for </a:t>
            </a:r>
            <a:r>
              <a:rPr lang="en-ZA" b="1" dirty="0" smtClean="0">
                <a:solidFill>
                  <a:srgbClr val="9A0000"/>
                </a:solidFill>
              </a:rPr>
              <a:t>future</a:t>
            </a:r>
            <a:r>
              <a:rPr lang="en-ZA" dirty="0" smtClean="0"/>
              <a:t> settlements and clustered social facilities</a:t>
            </a:r>
            <a:endParaRPr lang="en-ZA" dirty="0"/>
          </a:p>
          <a:p>
            <a:endParaRPr lang="en-ZA" sz="600" dirty="0" smtClean="0"/>
          </a:p>
          <a:p>
            <a:r>
              <a:rPr lang="en-ZA" dirty="0" smtClean="0"/>
              <a:t>Primary Transport Link (BRT/Rail): Rapid, affordable and safe mobility ((capital &amp; operations)</a:t>
            </a:r>
          </a:p>
          <a:p>
            <a:endParaRPr lang="en-ZA" dirty="0"/>
          </a:p>
        </p:txBody>
      </p:sp>
      <p:sp>
        <p:nvSpPr>
          <p:cNvPr id="2" name="Slide Number Placeholder 1"/>
          <p:cNvSpPr>
            <a:spLocks noGrp="1"/>
          </p:cNvSpPr>
          <p:nvPr>
            <p:ph type="sldNum" sz="quarter" idx="12"/>
          </p:nvPr>
        </p:nvSpPr>
        <p:spPr/>
        <p:txBody>
          <a:bodyPr/>
          <a:lstStyle/>
          <a:p>
            <a:pPr>
              <a:defRPr/>
            </a:pPr>
            <a:fld id="{B496249B-682D-4BC8-9865-0DC07C618F7E}" type="slidenum">
              <a:rPr lang="en-US" smtClean="0"/>
              <a:pPr>
                <a:defRPr/>
              </a:pPr>
              <a:t>11</a:t>
            </a:fld>
            <a:endParaRPr lang="en-US" sz="1400" b="0" dirty="0">
              <a:solidFill>
                <a:schemeClr val="tx1"/>
              </a:solidFill>
              <a:latin typeface="+mn-lt"/>
            </a:endParaRPr>
          </a:p>
        </p:txBody>
      </p:sp>
      <p:sp>
        <p:nvSpPr>
          <p:cNvPr id="5" name="Title 1"/>
          <p:cNvSpPr txBox="1">
            <a:spLocks/>
          </p:cNvSpPr>
          <p:nvPr/>
        </p:nvSpPr>
        <p:spPr>
          <a:xfrm>
            <a:off x="141412" y="288082"/>
            <a:ext cx="9145016" cy="8549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b="1" cap="all" dirty="0">
                <a:solidFill>
                  <a:schemeClr val="bg1"/>
                </a:solidFill>
                <a:cs typeface="Franklin Gothic Medium"/>
              </a:rPr>
              <a:t>Implementing the </a:t>
            </a:r>
            <a:r>
              <a:rPr lang="en-ZA" sz="2400" b="1" cap="all" dirty="0" smtClean="0">
                <a:solidFill>
                  <a:schemeClr val="bg1"/>
                </a:solidFill>
                <a:cs typeface="Franklin Gothic Medium"/>
              </a:rPr>
              <a:t>UNS:</a:t>
            </a:r>
            <a:endParaRPr lang="en-ZA" sz="2400" b="1" cap="all" dirty="0">
              <a:solidFill>
                <a:schemeClr val="bg1"/>
              </a:solidFill>
              <a:cs typeface="Franklin Gothic Medium"/>
            </a:endParaRPr>
          </a:p>
          <a:p>
            <a:pPr algn="l"/>
            <a:r>
              <a:rPr lang="en-ZA" sz="2400" dirty="0" smtClean="0">
                <a:solidFill>
                  <a:schemeClr val="bg1"/>
                </a:solidFill>
              </a:rPr>
              <a:t>COMPETITIVE INFRASTRUCTURE DELIVERY PRIORITIES</a:t>
            </a:r>
            <a:endParaRPr lang="en-ZA" sz="2400" dirty="0">
              <a:solidFill>
                <a:schemeClr val="bg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278194"/>
            <a:ext cx="2615004" cy="232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650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06113" y="1916832"/>
            <a:ext cx="2971171" cy="3539430"/>
          </a:xfrm>
          <a:prstGeom prst="rect">
            <a:avLst/>
          </a:prstGeom>
          <a:noFill/>
          <a:ln>
            <a:noFill/>
          </a:ln>
          <a:effectLst/>
        </p:spPr>
        <p:txBody>
          <a:bodyPr wrap="square" lIns="0" rIns="0" rtlCol="0">
            <a:spAutoFit/>
          </a:bodyPr>
          <a:lstStyle/>
          <a:p>
            <a:pPr marL="115888" indent="-115888">
              <a:buFont typeface="Arial" pitchFamily="34" charset="0"/>
              <a:buChar char="•"/>
            </a:pPr>
            <a:r>
              <a:rPr lang="en-US" sz="1600" dirty="0" smtClean="0"/>
              <a:t>Strong urban network with a hierarchy of well connected nodes &amp; linkages</a:t>
            </a:r>
          </a:p>
          <a:p>
            <a:pPr marL="115888" indent="-115888">
              <a:buFont typeface="Arial" pitchFamily="34" charset="0"/>
              <a:buChar char="•"/>
            </a:pPr>
            <a:endParaRPr lang="en-US" sz="1600" dirty="0" smtClean="0"/>
          </a:p>
          <a:p>
            <a:pPr marL="115888" indent="-115888">
              <a:buFont typeface="Arial" pitchFamily="34" charset="0"/>
              <a:buChar char="•"/>
            </a:pPr>
            <a:r>
              <a:rPr lang="en-US" sz="1600" dirty="0" smtClean="0"/>
              <a:t>Efficient flows of people, goods &amp;  information</a:t>
            </a:r>
          </a:p>
          <a:p>
            <a:pPr marL="115888" indent="-115888">
              <a:buFont typeface="Arial" pitchFamily="34" charset="0"/>
              <a:buChar char="•"/>
            </a:pPr>
            <a:endParaRPr lang="en-US" sz="1600" dirty="0" smtClean="0"/>
          </a:p>
          <a:p>
            <a:pPr marL="115888" indent="-115888">
              <a:buFont typeface="Arial" pitchFamily="34" charset="0"/>
              <a:buChar char="•"/>
            </a:pPr>
            <a:r>
              <a:rPr lang="en-US" sz="1600" dirty="0" smtClean="0"/>
              <a:t>Targeted public infrastructure &amp; facilities that </a:t>
            </a:r>
            <a:r>
              <a:rPr lang="en-ZA" sz="1600" dirty="0" smtClean="0"/>
              <a:t>catalyse</a:t>
            </a:r>
            <a:r>
              <a:rPr lang="en-US" sz="1600" dirty="0" smtClean="0"/>
              <a:t> additional private sector investment</a:t>
            </a:r>
          </a:p>
          <a:p>
            <a:pPr marL="115888" indent="-115888">
              <a:buFont typeface="Arial" pitchFamily="34" charset="0"/>
              <a:buChar char="•"/>
            </a:pPr>
            <a:endParaRPr lang="en-US" sz="1600" dirty="0" smtClean="0"/>
          </a:p>
          <a:p>
            <a:pPr marL="115888" indent="-115888">
              <a:buFont typeface="Arial" pitchFamily="34" charset="0"/>
              <a:buChar char="•"/>
            </a:pPr>
            <a:r>
              <a:rPr lang="en-US" sz="1600" dirty="0" smtClean="0"/>
              <a:t>Good access to jobs &amp; amenities</a:t>
            </a:r>
            <a:endParaRPr lang="en-ZA" sz="1600" dirty="0" smtClean="0"/>
          </a:p>
          <a:p>
            <a:pPr marL="115888" indent="-115888">
              <a:buFont typeface="Arial" pitchFamily="34" charset="0"/>
              <a:buChar char="•"/>
            </a:pPr>
            <a:endParaRPr lang="en-US" sz="1600" dirty="0" smtClean="0"/>
          </a:p>
        </p:txBody>
      </p:sp>
      <p:sp>
        <p:nvSpPr>
          <p:cNvPr id="97" name="Title 1"/>
          <p:cNvSpPr>
            <a:spLocks noGrp="1"/>
          </p:cNvSpPr>
          <p:nvPr>
            <p:ph type="title"/>
          </p:nvPr>
        </p:nvSpPr>
        <p:spPr>
          <a:xfrm>
            <a:off x="152400" y="76200"/>
            <a:ext cx="8991600" cy="838200"/>
          </a:xfrm>
        </p:spPr>
        <p:txBody>
          <a:bodyPr/>
          <a:lstStyle/>
          <a:p>
            <a:r>
              <a:rPr lang="en-US" kern="1200" dirty="0" smtClean="0"/>
              <a:t>THE URBAN NETWORKS STRATEGY IS AIMED AT INTEGRATED DEVELOPMENT &amp; GROWTH</a:t>
            </a:r>
            <a:endParaRPr lang="en-ZA" kern="1200" dirty="0"/>
          </a:p>
        </p:txBody>
      </p:sp>
      <p:sp>
        <p:nvSpPr>
          <p:cNvPr id="98" name="Oval 4"/>
          <p:cNvSpPr>
            <a:spLocks noChangeAspect="1"/>
          </p:cNvSpPr>
          <p:nvPr/>
        </p:nvSpPr>
        <p:spPr>
          <a:xfrm>
            <a:off x="1745157" y="2631955"/>
            <a:ext cx="2799183" cy="2126065"/>
          </a:xfrm>
          <a:custGeom>
            <a:avLst/>
            <a:gdLst>
              <a:gd name="connsiteX0" fmla="*/ 0 w 1501140"/>
              <a:gd name="connsiteY0" fmla="*/ 750570 h 1501140"/>
              <a:gd name="connsiteX1" fmla="*/ 750570 w 1501140"/>
              <a:gd name="connsiteY1" fmla="*/ 0 h 1501140"/>
              <a:gd name="connsiteX2" fmla="*/ 1501140 w 1501140"/>
              <a:gd name="connsiteY2" fmla="*/ 750570 h 1501140"/>
              <a:gd name="connsiteX3" fmla="*/ 750570 w 1501140"/>
              <a:gd name="connsiteY3" fmla="*/ 1501140 h 1501140"/>
              <a:gd name="connsiteX4" fmla="*/ 0 w 1501140"/>
              <a:gd name="connsiteY4" fmla="*/ 750570 h 1501140"/>
              <a:gd name="connsiteX0" fmla="*/ 0 w 1844040"/>
              <a:gd name="connsiteY0" fmla="*/ 467467 h 1517569"/>
              <a:gd name="connsiteX1" fmla="*/ 1093470 w 1844040"/>
              <a:gd name="connsiteY1" fmla="*/ 12172 h 1517569"/>
              <a:gd name="connsiteX2" fmla="*/ 1844040 w 1844040"/>
              <a:gd name="connsiteY2" fmla="*/ 762742 h 1517569"/>
              <a:gd name="connsiteX3" fmla="*/ 1093470 w 1844040"/>
              <a:gd name="connsiteY3" fmla="*/ 1513312 h 1517569"/>
              <a:gd name="connsiteX4" fmla="*/ 0 w 1844040"/>
              <a:gd name="connsiteY4" fmla="*/ 467467 h 1517569"/>
              <a:gd name="connsiteX0" fmla="*/ 0 w 2186940"/>
              <a:gd name="connsiteY0" fmla="*/ 457065 h 1502983"/>
              <a:gd name="connsiteX1" fmla="*/ 1093470 w 2186940"/>
              <a:gd name="connsiteY1" fmla="*/ 1770 h 1502983"/>
              <a:gd name="connsiteX2" fmla="*/ 2186940 w 2186940"/>
              <a:gd name="connsiteY2" fmla="*/ 409440 h 1502983"/>
              <a:gd name="connsiteX3" fmla="*/ 1093470 w 2186940"/>
              <a:gd name="connsiteY3" fmla="*/ 1502910 h 1502983"/>
              <a:gd name="connsiteX4" fmla="*/ 0 w 2186940"/>
              <a:gd name="connsiteY4" fmla="*/ 457065 h 1502983"/>
              <a:gd name="connsiteX0" fmla="*/ 0 w 2187041"/>
              <a:gd name="connsiteY0" fmla="*/ 455570 h 1601981"/>
              <a:gd name="connsiteX1" fmla="*/ 1093470 w 2187041"/>
              <a:gd name="connsiteY1" fmla="*/ 275 h 1601981"/>
              <a:gd name="connsiteX2" fmla="*/ 2186940 w 2187041"/>
              <a:gd name="connsiteY2" fmla="*/ 407945 h 1601981"/>
              <a:gd name="connsiteX3" fmla="*/ 1845945 w 2187041"/>
              <a:gd name="connsiteY3" fmla="*/ 1436645 h 1601981"/>
              <a:gd name="connsiteX4" fmla="*/ 1093470 w 2187041"/>
              <a:gd name="connsiteY4" fmla="*/ 1501415 h 1601981"/>
              <a:gd name="connsiteX5" fmla="*/ 0 w 2187041"/>
              <a:gd name="connsiteY5" fmla="*/ 455570 h 1601981"/>
              <a:gd name="connsiteX0" fmla="*/ 25048 w 2212089"/>
              <a:gd name="connsiteY0" fmla="*/ 455570 h 1540743"/>
              <a:gd name="connsiteX1" fmla="*/ 1118518 w 2212089"/>
              <a:gd name="connsiteY1" fmla="*/ 275 h 1540743"/>
              <a:gd name="connsiteX2" fmla="*/ 2211988 w 2212089"/>
              <a:gd name="connsiteY2" fmla="*/ 407945 h 1540743"/>
              <a:gd name="connsiteX3" fmla="*/ 1870993 w 2212089"/>
              <a:gd name="connsiteY3" fmla="*/ 1436645 h 1540743"/>
              <a:gd name="connsiteX4" fmla="*/ 1118518 w 2212089"/>
              <a:gd name="connsiteY4" fmla="*/ 1501415 h 1540743"/>
              <a:gd name="connsiteX5" fmla="*/ 413668 w 2212089"/>
              <a:gd name="connsiteY5" fmla="*/ 1398544 h 1540743"/>
              <a:gd name="connsiteX6" fmla="*/ 25048 w 2212089"/>
              <a:gd name="connsiteY6" fmla="*/ 455570 h 1540743"/>
              <a:gd name="connsiteX0" fmla="*/ 25048 w 2371518"/>
              <a:gd name="connsiteY0" fmla="*/ 455570 h 1625417"/>
              <a:gd name="connsiteX1" fmla="*/ 1118518 w 2371518"/>
              <a:gd name="connsiteY1" fmla="*/ 275 h 1625417"/>
              <a:gd name="connsiteX2" fmla="*/ 2211988 w 2371518"/>
              <a:gd name="connsiteY2" fmla="*/ 407945 h 1625417"/>
              <a:gd name="connsiteX3" fmla="*/ 2309143 w 2371518"/>
              <a:gd name="connsiteY3" fmla="*/ 1550945 h 1625417"/>
              <a:gd name="connsiteX4" fmla="*/ 1118518 w 2371518"/>
              <a:gd name="connsiteY4" fmla="*/ 1501415 h 1625417"/>
              <a:gd name="connsiteX5" fmla="*/ 413668 w 2371518"/>
              <a:gd name="connsiteY5" fmla="*/ 1398544 h 1625417"/>
              <a:gd name="connsiteX6" fmla="*/ 25048 w 2371518"/>
              <a:gd name="connsiteY6" fmla="*/ 455570 h 1625417"/>
              <a:gd name="connsiteX0" fmla="*/ 19039 w 2498859"/>
              <a:gd name="connsiteY0" fmla="*/ 105551 h 1789748"/>
              <a:gd name="connsiteX1" fmla="*/ 1245859 w 2498859"/>
              <a:gd name="connsiteY1" fmla="*/ 164606 h 1789748"/>
              <a:gd name="connsiteX2" fmla="*/ 2339329 w 2498859"/>
              <a:gd name="connsiteY2" fmla="*/ 572276 h 1789748"/>
              <a:gd name="connsiteX3" fmla="*/ 2436484 w 2498859"/>
              <a:gd name="connsiteY3" fmla="*/ 1715276 h 1789748"/>
              <a:gd name="connsiteX4" fmla="*/ 1245859 w 2498859"/>
              <a:gd name="connsiteY4" fmla="*/ 1665746 h 1789748"/>
              <a:gd name="connsiteX5" fmla="*/ 541009 w 2498859"/>
              <a:gd name="connsiteY5" fmla="*/ 1562875 h 1789748"/>
              <a:gd name="connsiteX6" fmla="*/ 19039 w 2498859"/>
              <a:gd name="connsiteY6" fmla="*/ 105551 h 1789748"/>
              <a:gd name="connsiteX0" fmla="*/ 19039 w 2796620"/>
              <a:gd name="connsiteY0" fmla="*/ 137940 h 1822137"/>
              <a:gd name="connsiteX1" fmla="*/ 1245859 w 2796620"/>
              <a:gd name="connsiteY1" fmla="*/ 196995 h 1822137"/>
              <a:gd name="connsiteX2" fmla="*/ 2796529 w 2796620"/>
              <a:gd name="connsiteY2" fmla="*/ 90315 h 1822137"/>
              <a:gd name="connsiteX3" fmla="*/ 2436484 w 2796620"/>
              <a:gd name="connsiteY3" fmla="*/ 1747665 h 1822137"/>
              <a:gd name="connsiteX4" fmla="*/ 1245859 w 2796620"/>
              <a:gd name="connsiteY4" fmla="*/ 1698135 h 1822137"/>
              <a:gd name="connsiteX5" fmla="*/ 541009 w 2796620"/>
              <a:gd name="connsiteY5" fmla="*/ 1595264 h 1822137"/>
              <a:gd name="connsiteX6" fmla="*/ 19039 w 2796620"/>
              <a:gd name="connsiteY6" fmla="*/ 137940 h 1822137"/>
              <a:gd name="connsiteX0" fmla="*/ 19039 w 2796620"/>
              <a:gd name="connsiteY0" fmla="*/ 137940 h 1783632"/>
              <a:gd name="connsiteX1" fmla="*/ 1245859 w 2796620"/>
              <a:gd name="connsiteY1" fmla="*/ 196995 h 1783632"/>
              <a:gd name="connsiteX2" fmla="*/ 2796529 w 2796620"/>
              <a:gd name="connsiteY2" fmla="*/ 90315 h 1783632"/>
              <a:gd name="connsiteX3" fmla="*/ 2436484 w 2796620"/>
              <a:gd name="connsiteY3" fmla="*/ 1747665 h 1783632"/>
              <a:gd name="connsiteX4" fmla="*/ 1388734 w 2796620"/>
              <a:gd name="connsiteY4" fmla="*/ 1336185 h 1783632"/>
              <a:gd name="connsiteX5" fmla="*/ 541009 w 2796620"/>
              <a:gd name="connsiteY5" fmla="*/ 1595264 h 1783632"/>
              <a:gd name="connsiteX6" fmla="*/ 19039 w 2796620"/>
              <a:gd name="connsiteY6" fmla="*/ 137940 h 1783632"/>
              <a:gd name="connsiteX0" fmla="*/ 19039 w 2796620"/>
              <a:gd name="connsiteY0" fmla="*/ 137940 h 1980992"/>
              <a:gd name="connsiteX1" fmla="*/ 1245859 w 2796620"/>
              <a:gd name="connsiteY1" fmla="*/ 196995 h 1980992"/>
              <a:gd name="connsiteX2" fmla="*/ 2796529 w 2796620"/>
              <a:gd name="connsiteY2" fmla="*/ 90315 h 1980992"/>
              <a:gd name="connsiteX3" fmla="*/ 2436484 w 2796620"/>
              <a:gd name="connsiteY3" fmla="*/ 1747665 h 1980992"/>
              <a:gd name="connsiteX4" fmla="*/ 1388734 w 2796620"/>
              <a:gd name="connsiteY4" fmla="*/ 1336185 h 1980992"/>
              <a:gd name="connsiteX5" fmla="*/ 541009 w 2796620"/>
              <a:gd name="connsiteY5" fmla="*/ 1595264 h 1980992"/>
              <a:gd name="connsiteX6" fmla="*/ 19039 w 2796620"/>
              <a:gd name="connsiteY6" fmla="*/ 137940 h 1980992"/>
              <a:gd name="connsiteX0" fmla="*/ 19039 w 2796620"/>
              <a:gd name="connsiteY0" fmla="*/ 137940 h 2022438"/>
              <a:gd name="connsiteX1" fmla="*/ 1245859 w 2796620"/>
              <a:gd name="connsiteY1" fmla="*/ 196995 h 2022438"/>
              <a:gd name="connsiteX2" fmla="*/ 2796529 w 2796620"/>
              <a:gd name="connsiteY2" fmla="*/ 90315 h 2022438"/>
              <a:gd name="connsiteX3" fmla="*/ 2436484 w 2796620"/>
              <a:gd name="connsiteY3" fmla="*/ 1747665 h 2022438"/>
              <a:gd name="connsiteX4" fmla="*/ 1131559 w 2796620"/>
              <a:gd name="connsiteY4" fmla="*/ 1574310 h 2022438"/>
              <a:gd name="connsiteX5" fmla="*/ 541009 w 2796620"/>
              <a:gd name="connsiteY5" fmla="*/ 1595264 h 2022438"/>
              <a:gd name="connsiteX6" fmla="*/ 19039 w 2796620"/>
              <a:gd name="connsiteY6" fmla="*/ 137940 h 2022438"/>
              <a:gd name="connsiteX0" fmla="*/ 37134 w 2814715"/>
              <a:gd name="connsiteY0" fmla="*/ 112181 h 1996679"/>
              <a:gd name="connsiteX1" fmla="*/ 1635429 w 2814715"/>
              <a:gd name="connsiteY1" fmla="*/ 380786 h 1996679"/>
              <a:gd name="connsiteX2" fmla="*/ 2814624 w 2814715"/>
              <a:gd name="connsiteY2" fmla="*/ 64556 h 1996679"/>
              <a:gd name="connsiteX3" fmla="*/ 2454579 w 2814715"/>
              <a:gd name="connsiteY3" fmla="*/ 1721906 h 1996679"/>
              <a:gd name="connsiteX4" fmla="*/ 1149654 w 2814715"/>
              <a:gd name="connsiteY4" fmla="*/ 1548551 h 1996679"/>
              <a:gd name="connsiteX5" fmla="*/ 559104 w 2814715"/>
              <a:gd name="connsiteY5" fmla="*/ 1569505 h 1996679"/>
              <a:gd name="connsiteX6" fmla="*/ 37134 w 2814715"/>
              <a:gd name="connsiteY6" fmla="*/ 112181 h 1996679"/>
              <a:gd name="connsiteX0" fmla="*/ 21602 w 2799183"/>
              <a:gd name="connsiteY0" fmla="*/ 133293 h 2017791"/>
              <a:gd name="connsiteX1" fmla="*/ 1305572 w 2799183"/>
              <a:gd name="connsiteY1" fmla="*/ 220923 h 2017791"/>
              <a:gd name="connsiteX2" fmla="*/ 2799092 w 2799183"/>
              <a:gd name="connsiteY2" fmla="*/ 85668 h 2017791"/>
              <a:gd name="connsiteX3" fmla="*/ 2439047 w 2799183"/>
              <a:gd name="connsiteY3" fmla="*/ 1743018 h 2017791"/>
              <a:gd name="connsiteX4" fmla="*/ 1134122 w 2799183"/>
              <a:gd name="connsiteY4" fmla="*/ 1569663 h 2017791"/>
              <a:gd name="connsiteX5" fmla="*/ 543572 w 2799183"/>
              <a:gd name="connsiteY5" fmla="*/ 1590617 h 2017791"/>
              <a:gd name="connsiteX6" fmla="*/ 21602 w 2799183"/>
              <a:gd name="connsiteY6" fmla="*/ 133293 h 2017791"/>
              <a:gd name="connsiteX0" fmla="*/ 21602 w 2799183"/>
              <a:gd name="connsiteY0" fmla="*/ 232022 h 2116520"/>
              <a:gd name="connsiteX1" fmla="*/ 1305572 w 2799183"/>
              <a:gd name="connsiteY1" fmla="*/ 319652 h 2116520"/>
              <a:gd name="connsiteX2" fmla="*/ 2799092 w 2799183"/>
              <a:gd name="connsiteY2" fmla="*/ 184397 h 2116520"/>
              <a:gd name="connsiteX3" fmla="*/ 2439047 w 2799183"/>
              <a:gd name="connsiteY3" fmla="*/ 1841747 h 2116520"/>
              <a:gd name="connsiteX4" fmla="*/ 1134122 w 2799183"/>
              <a:gd name="connsiteY4" fmla="*/ 1668392 h 2116520"/>
              <a:gd name="connsiteX5" fmla="*/ 543572 w 2799183"/>
              <a:gd name="connsiteY5" fmla="*/ 1689346 h 2116520"/>
              <a:gd name="connsiteX6" fmla="*/ 21602 w 2799183"/>
              <a:gd name="connsiteY6" fmla="*/ 232022 h 2116520"/>
              <a:gd name="connsiteX0" fmla="*/ 21602 w 2799183"/>
              <a:gd name="connsiteY0" fmla="*/ 232022 h 2126065"/>
              <a:gd name="connsiteX1" fmla="*/ 1305572 w 2799183"/>
              <a:gd name="connsiteY1" fmla="*/ 319652 h 2126065"/>
              <a:gd name="connsiteX2" fmla="*/ 2799092 w 2799183"/>
              <a:gd name="connsiteY2" fmla="*/ 184397 h 2126065"/>
              <a:gd name="connsiteX3" fmla="*/ 2439047 w 2799183"/>
              <a:gd name="connsiteY3" fmla="*/ 1841747 h 2126065"/>
              <a:gd name="connsiteX4" fmla="*/ 1142588 w 2799183"/>
              <a:gd name="connsiteY4" fmla="*/ 1713548 h 2126065"/>
              <a:gd name="connsiteX5" fmla="*/ 543572 w 2799183"/>
              <a:gd name="connsiteY5" fmla="*/ 1689346 h 2126065"/>
              <a:gd name="connsiteX6" fmla="*/ 21602 w 2799183"/>
              <a:gd name="connsiteY6" fmla="*/ 232022 h 212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9183" h="2126065">
                <a:moveTo>
                  <a:pt x="21602" y="232022"/>
                </a:moveTo>
                <a:cubicBezTo>
                  <a:pt x="148602" y="3740"/>
                  <a:pt x="995057" y="737165"/>
                  <a:pt x="1305572" y="319652"/>
                </a:cubicBezTo>
                <a:cubicBezTo>
                  <a:pt x="1616087" y="-97861"/>
                  <a:pt x="2794330" y="-66110"/>
                  <a:pt x="2799092" y="184397"/>
                </a:cubicBezTo>
                <a:cubicBezTo>
                  <a:pt x="2803854" y="434904"/>
                  <a:pt x="2621292" y="1659502"/>
                  <a:pt x="2439047" y="1841747"/>
                </a:cubicBezTo>
                <a:cubicBezTo>
                  <a:pt x="1170952" y="2538342"/>
                  <a:pt x="1458501" y="1738948"/>
                  <a:pt x="1142588" y="1713548"/>
                </a:cubicBezTo>
                <a:cubicBezTo>
                  <a:pt x="826675" y="1688148"/>
                  <a:pt x="725817" y="1863653"/>
                  <a:pt x="543572" y="1689346"/>
                </a:cubicBezTo>
                <a:cubicBezTo>
                  <a:pt x="361327" y="1515039"/>
                  <a:pt x="-105398" y="460304"/>
                  <a:pt x="21602" y="232022"/>
                </a:cubicBezTo>
                <a:close/>
              </a:path>
            </a:pathLst>
          </a:cu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99" name="Oval 98"/>
          <p:cNvSpPr>
            <a:spLocks noChangeAspect="1"/>
          </p:cNvSpPr>
          <p:nvPr/>
        </p:nvSpPr>
        <p:spPr>
          <a:xfrm>
            <a:off x="107504" y="869776"/>
            <a:ext cx="5943600" cy="5943600"/>
          </a:xfrm>
          <a:prstGeom prst="ellipse">
            <a:avLst/>
          </a:prstGeom>
          <a:noFill/>
          <a:ln w="19050">
            <a:noFill/>
            <a:prstDash val="sysDot"/>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0" name="Oval 4"/>
          <p:cNvSpPr>
            <a:spLocks noChangeAspect="1"/>
          </p:cNvSpPr>
          <p:nvPr/>
        </p:nvSpPr>
        <p:spPr>
          <a:xfrm>
            <a:off x="1457222" y="2323373"/>
            <a:ext cx="3189197" cy="2694351"/>
          </a:xfrm>
          <a:custGeom>
            <a:avLst/>
            <a:gdLst>
              <a:gd name="connsiteX0" fmla="*/ 0 w 1501140"/>
              <a:gd name="connsiteY0" fmla="*/ 750570 h 1501140"/>
              <a:gd name="connsiteX1" fmla="*/ 750570 w 1501140"/>
              <a:gd name="connsiteY1" fmla="*/ 0 h 1501140"/>
              <a:gd name="connsiteX2" fmla="*/ 1501140 w 1501140"/>
              <a:gd name="connsiteY2" fmla="*/ 750570 h 1501140"/>
              <a:gd name="connsiteX3" fmla="*/ 750570 w 1501140"/>
              <a:gd name="connsiteY3" fmla="*/ 1501140 h 1501140"/>
              <a:gd name="connsiteX4" fmla="*/ 0 w 1501140"/>
              <a:gd name="connsiteY4" fmla="*/ 750570 h 1501140"/>
              <a:gd name="connsiteX0" fmla="*/ 0 w 1844040"/>
              <a:gd name="connsiteY0" fmla="*/ 467467 h 1517569"/>
              <a:gd name="connsiteX1" fmla="*/ 1093470 w 1844040"/>
              <a:gd name="connsiteY1" fmla="*/ 12172 h 1517569"/>
              <a:gd name="connsiteX2" fmla="*/ 1844040 w 1844040"/>
              <a:gd name="connsiteY2" fmla="*/ 762742 h 1517569"/>
              <a:gd name="connsiteX3" fmla="*/ 1093470 w 1844040"/>
              <a:gd name="connsiteY3" fmla="*/ 1513312 h 1517569"/>
              <a:gd name="connsiteX4" fmla="*/ 0 w 1844040"/>
              <a:gd name="connsiteY4" fmla="*/ 467467 h 1517569"/>
              <a:gd name="connsiteX0" fmla="*/ 0 w 2186940"/>
              <a:gd name="connsiteY0" fmla="*/ 457065 h 1502983"/>
              <a:gd name="connsiteX1" fmla="*/ 1093470 w 2186940"/>
              <a:gd name="connsiteY1" fmla="*/ 1770 h 1502983"/>
              <a:gd name="connsiteX2" fmla="*/ 2186940 w 2186940"/>
              <a:gd name="connsiteY2" fmla="*/ 409440 h 1502983"/>
              <a:gd name="connsiteX3" fmla="*/ 1093470 w 2186940"/>
              <a:gd name="connsiteY3" fmla="*/ 1502910 h 1502983"/>
              <a:gd name="connsiteX4" fmla="*/ 0 w 2186940"/>
              <a:gd name="connsiteY4" fmla="*/ 457065 h 1502983"/>
              <a:gd name="connsiteX0" fmla="*/ 0 w 2187041"/>
              <a:gd name="connsiteY0" fmla="*/ 455570 h 1601981"/>
              <a:gd name="connsiteX1" fmla="*/ 1093470 w 2187041"/>
              <a:gd name="connsiteY1" fmla="*/ 275 h 1601981"/>
              <a:gd name="connsiteX2" fmla="*/ 2186940 w 2187041"/>
              <a:gd name="connsiteY2" fmla="*/ 407945 h 1601981"/>
              <a:gd name="connsiteX3" fmla="*/ 1845945 w 2187041"/>
              <a:gd name="connsiteY3" fmla="*/ 1436645 h 1601981"/>
              <a:gd name="connsiteX4" fmla="*/ 1093470 w 2187041"/>
              <a:gd name="connsiteY4" fmla="*/ 1501415 h 1601981"/>
              <a:gd name="connsiteX5" fmla="*/ 0 w 2187041"/>
              <a:gd name="connsiteY5" fmla="*/ 455570 h 1601981"/>
              <a:gd name="connsiteX0" fmla="*/ 25048 w 2212089"/>
              <a:gd name="connsiteY0" fmla="*/ 455570 h 1540743"/>
              <a:gd name="connsiteX1" fmla="*/ 1118518 w 2212089"/>
              <a:gd name="connsiteY1" fmla="*/ 275 h 1540743"/>
              <a:gd name="connsiteX2" fmla="*/ 2211988 w 2212089"/>
              <a:gd name="connsiteY2" fmla="*/ 407945 h 1540743"/>
              <a:gd name="connsiteX3" fmla="*/ 1870993 w 2212089"/>
              <a:gd name="connsiteY3" fmla="*/ 1436645 h 1540743"/>
              <a:gd name="connsiteX4" fmla="*/ 1118518 w 2212089"/>
              <a:gd name="connsiteY4" fmla="*/ 1501415 h 1540743"/>
              <a:gd name="connsiteX5" fmla="*/ 413668 w 2212089"/>
              <a:gd name="connsiteY5" fmla="*/ 1398544 h 1540743"/>
              <a:gd name="connsiteX6" fmla="*/ 25048 w 2212089"/>
              <a:gd name="connsiteY6" fmla="*/ 455570 h 1540743"/>
              <a:gd name="connsiteX0" fmla="*/ 25048 w 2371518"/>
              <a:gd name="connsiteY0" fmla="*/ 455570 h 1625417"/>
              <a:gd name="connsiteX1" fmla="*/ 1118518 w 2371518"/>
              <a:gd name="connsiteY1" fmla="*/ 275 h 1625417"/>
              <a:gd name="connsiteX2" fmla="*/ 2211988 w 2371518"/>
              <a:gd name="connsiteY2" fmla="*/ 407945 h 1625417"/>
              <a:gd name="connsiteX3" fmla="*/ 2309143 w 2371518"/>
              <a:gd name="connsiteY3" fmla="*/ 1550945 h 1625417"/>
              <a:gd name="connsiteX4" fmla="*/ 1118518 w 2371518"/>
              <a:gd name="connsiteY4" fmla="*/ 1501415 h 1625417"/>
              <a:gd name="connsiteX5" fmla="*/ 413668 w 2371518"/>
              <a:gd name="connsiteY5" fmla="*/ 1398544 h 1625417"/>
              <a:gd name="connsiteX6" fmla="*/ 25048 w 2371518"/>
              <a:gd name="connsiteY6" fmla="*/ 455570 h 1625417"/>
              <a:gd name="connsiteX0" fmla="*/ 19039 w 2498859"/>
              <a:gd name="connsiteY0" fmla="*/ 105551 h 1789748"/>
              <a:gd name="connsiteX1" fmla="*/ 1245859 w 2498859"/>
              <a:gd name="connsiteY1" fmla="*/ 164606 h 1789748"/>
              <a:gd name="connsiteX2" fmla="*/ 2339329 w 2498859"/>
              <a:gd name="connsiteY2" fmla="*/ 572276 h 1789748"/>
              <a:gd name="connsiteX3" fmla="*/ 2436484 w 2498859"/>
              <a:gd name="connsiteY3" fmla="*/ 1715276 h 1789748"/>
              <a:gd name="connsiteX4" fmla="*/ 1245859 w 2498859"/>
              <a:gd name="connsiteY4" fmla="*/ 1665746 h 1789748"/>
              <a:gd name="connsiteX5" fmla="*/ 541009 w 2498859"/>
              <a:gd name="connsiteY5" fmla="*/ 1562875 h 1789748"/>
              <a:gd name="connsiteX6" fmla="*/ 19039 w 2498859"/>
              <a:gd name="connsiteY6" fmla="*/ 105551 h 1789748"/>
              <a:gd name="connsiteX0" fmla="*/ 19039 w 2796620"/>
              <a:gd name="connsiteY0" fmla="*/ 137940 h 1822137"/>
              <a:gd name="connsiteX1" fmla="*/ 1245859 w 2796620"/>
              <a:gd name="connsiteY1" fmla="*/ 196995 h 1822137"/>
              <a:gd name="connsiteX2" fmla="*/ 2796529 w 2796620"/>
              <a:gd name="connsiteY2" fmla="*/ 90315 h 1822137"/>
              <a:gd name="connsiteX3" fmla="*/ 2436484 w 2796620"/>
              <a:gd name="connsiteY3" fmla="*/ 1747665 h 1822137"/>
              <a:gd name="connsiteX4" fmla="*/ 1245859 w 2796620"/>
              <a:gd name="connsiteY4" fmla="*/ 1698135 h 1822137"/>
              <a:gd name="connsiteX5" fmla="*/ 541009 w 2796620"/>
              <a:gd name="connsiteY5" fmla="*/ 1595264 h 1822137"/>
              <a:gd name="connsiteX6" fmla="*/ 19039 w 2796620"/>
              <a:gd name="connsiteY6" fmla="*/ 137940 h 1822137"/>
              <a:gd name="connsiteX0" fmla="*/ 19039 w 2796620"/>
              <a:gd name="connsiteY0" fmla="*/ 137940 h 1783632"/>
              <a:gd name="connsiteX1" fmla="*/ 1245859 w 2796620"/>
              <a:gd name="connsiteY1" fmla="*/ 196995 h 1783632"/>
              <a:gd name="connsiteX2" fmla="*/ 2796529 w 2796620"/>
              <a:gd name="connsiteY2" fmla="*/ 90315 h 1783632"/>
              <a:gd name="connsiteX3" fmla="*/ 2436484 w 2796620"/>
              <a:gd name="connsiteY3" fmla="*/ 1747665 h 1783632"/>
              <a:gd name="connsiteX4" fmla="*/ 1388734 w 2796620"/>
              <a:gd name="connsiteY4" fmla="*/ 1336185 h 1783632"/>
              <a:gd name="connsiteX5" fmla="*/ 541009 w 2796620"/>
              <a:gd name="connsiteY5" fmla="*/ 1595264 h 1783632"/>
              <a:gd name="connsiteX6" fmla="*/ 19039 w 2796620"/>
              <a:gd name="connsiteY6" fmla="*/ 137940 h 1783632"/>
              <a:gd name="connsiteX0" fmla="*/ 19039 w 2796620"/>
              <a:gd name="connsiteY0" fmla="*/ 137940 h 1980992"/>
              <a:gd name="connsiteX1" fmla="*/ 1245859 w 2796620"/>
              <a:gd name="connsiteY1" fmla="*/ 196995 h 1980992"/>
              <a:gd name="connsiteX2" fmla="*/ 2796529 w 2796620"/>
              <a:gd name="connsiteY2" fmla="*/ 90315 h 1980992"/>
              <a:gd name="connsiteX3" fmla="*/ 2436484 w 2796620"/>
              <a:gd name="connsiteY3" fmla="*/ 1747665 h 1980992"/>
              <a:gd name="connsiteX4" fmla="*/ 1388734 w 2796620"/>
              <a:gd name="connsiteY4" fmla="*/ 1336185 h 1980992"/>
              <a:gd name="connsiteX5" fmla="*/ 541009 w 2796620"/>
              <a:gd name="connsiteY5" fmla="*/ 1595264 h 1980992"/>
              <a:gd name="connsiteX6" fmla="*/ 19039 w 2796620"/>
              <a:gd name="connsiteY6" fmla="*/ 137940 h 1980992"/>
              <a:gd name="connsiteX0" fmla="*/ 19039 w 2796620"/>
              <a:gd name="connsiteY0" fmla="*/ 137940 h 2022438"/>
              <a:gd name="connsiteX1" fmla="*/ 1245859 w 2796620"/>
              <a:gd name="connsiteY1" fmla="*/ 196995 h 2022438"/>
              <a:gd name="connsiteX2" fmla="*/ 2796529 w 2796620"/>
              <a:gd name="connsiteY2" fmla="*/ 90315 h 2022438"/>
              <a:gd name="connsiteX3" fmla="*/ 2436484 w 2796620"/>
              <a:gd name="connsiteY3" fmla="*/ 1747665 h 2022438"/>
              <a:gd name="connsiteX4" fmla="*/ 1131559 w 2796620"/>
              <a:gd name="connsiteY4" fmla="*/ 1574310 h 2022438"/>
              <a:gd name="connsiteX5" fmla="*/ 541009 w 2796620"/>
              <a:gd name="connsiteY5" fmla="*/ 1595264 h 2022438"/>
              <a:gd name="connsiteX6" fmla="*/ 19039 w 2796620"/>
              <a:gd name="connsiteY6" fmla="*/ 137940 h 2022438"/>
              <a:gd name="connsiteX0" fmla="*/ 37134 w 2814715"/>
              <a:gd name="connsiteY0" fmla="*/ 112181 h 1996679"/>
              <a:gd name="connsiteX1" fmla="*/ 1635429 w 2814715"/>
              <a:gd name="connsiteY1" fmla="*/ 380786 h 1996679"/>
              <a:gd name="connsiteX2" fmla="*/ 2814624 w 2814715"/>
              <a:gd name="connsiteY2" fmla="*/ 64556 h 1996679"/>
              <a:gd name="connsiteX3" fmla="*/ 2454579 w 2814715"/>
              <a:gd name="connsiteY3" fmla="*/ 1721906 h 1996679"/>
              <a:gd name="connsiteX4" fmla="*/ 1149654 w 2814715"/>
              <a:gd name="connsiteY4" fmla="*/ 1548551 h 1996679"/>
              <a:gd name="connsiteX5" fmla="*/ 559104 w 2814715"/>
              <a:gd name="connsiteY5" fmla="*/ 1569505 h 1996679"/>
              <a:gd name="connsiteX6" fmla="*/ 37134 w 2814715"/>
              <a:gd name="connsiteY6" fmla="*/ 112181 h 1996679"/>
              <a:gd name="connsiteX0" fmla="*/ 21602 w 2799183"/>
              <a:gd name="connsiteY0" fmla="*/ 133293 h 2017791"/>
              <a:gd name="connsiteX1" fmla="*/ 1305572 w 2799183"/>
              <a:gd name="connsiteY1" fmla="*/ 220923 h 2017791"/>
              <a:gd name="connsiteX2" fmla="*/ 2799092 w 2799183"/>
              <a:gd name="connsiteY2" fmla="*/ 85668 h 2017791"/>
              <a:gd name="connsiteX3" fmla="*/ 2439047 w 2799183"/>
              <a:gd name="connsiteY3" fmla="*/ 1743018 h 2017791"/>
              <a:gd name="connsiteX4" fmla="*/ 1134122 w 2799183"/>
              <a:gd name="connsiteY4" fmla="*/ 1569663 h 2017791"/>
              <a:gd name="connsiteX5" fmla="*/ 543572 w 2799183"/>
              <a:gd name="connsiteY5" fmla="*/ 1590617 h 2017791"/>
              <a:gd name="connsiteX6" fmla="*/ 21602 w 2799183"/>
              <a:gd name="connsiteY6" fmla="*/ 133293 h 2017791"/>
              <a:gd name="connsiteX0" fmla="*/ 21602 w 2799183"/>
              <a:gd name="connsiteY0" fmla="*/ 232022 h 2116520"/>
              <a:gd name="connsiteX1" fmla="*/ 1305572 w 2799183"/>
              <a:gd name="connsiteY1" fmla="*/ 319652 h 2116520"/>
              <a:gd name="connsiteX2" fmla="*/ 2799092 w 2799183"/>
              <a:gd name="connsiteY2" fmla="*/ 184397 h 2116520"/>
              <a:gd name="connsiteX3" fmla="*/ 2439047 w 2799183"/>
              <a:gd name="connsiteY3" fmla="*/ 1841747 h 2116520"/>
              <a:gd name="connsiteX4" fmla="*/ 1134122 w 2799183"/>
              <a:gd name="connsiteY4" fmla="*/ 1668392 h 2116520"/>
              <a:gd name="connsiteX5" fmla="*/ 543572 w 2799183"/>
              <a:gd name="connsiteY5" fmla="*/ 1689346 h 2116520"/>
              <a:gd name="connsiteX6" fmla="*/ 21602 w 2799183"/>
              <a:gd name="connsiteY6" fmla="*/ 232022 h 2116520"/>
              <a:gd name="connsiteX0" fmla="*/ 21602 w 2799183"/>
              <a:gd name="connsiteY0" fmla="*/ 232022 h 2126065"/>
              <a:gd name="connsiteX1" fmla="*/ 1305572 w 2799183"/>
              <a:gd name="connsiteY1" fmla="*/ 319652 h 2126065"/>
              <a:gd name="connsiteX2" fmla="*/ 2799092 w 2799183"/>
              <a:gd name="connsiteY2" fmla="*/ 184397 h 2126065"/>
              <a:gd name="connsiteX3" fmla="*/ 2439047 w 2799183"/>
              <a:gd name="connsiteY3" fmla="*/ 1841747 h 2126065"/>
              <a:gd name="connsiteX4" fmla="*/ 1142588 w 2799183"/>
              <a:gd name="connsiteY4" fmla="*/ 1713548 h 2126065"/>
              <a:gd name="connsiteX5" fmla="*/ 543572 w 2799183"/>
              <a:gd name="connsiteY5" fmla="*/ 1689346 h 2126065"/>
              <a:gd name="connsiteX6" fmla="*/ 21602 w 2799183"/>
              <a:gd name="connsiteY6" fmla="*/ 232022 h 2126065"/>
              <a:gd name="connsiteX0" fmla="*/ 19168 w 2852724"/>
              <a:gd name="connsiteY0" fmla="*/ 552820 h 2446863"/>
              <a:gd name="connsiteX1" fmla="*/ 1248894 w 2852724"/>
              <a:gd name="connsiteY1" fmla="*/ 175501 h 2446863"/>
              <a:gd name="connsiteX2" fmla="*/ 2796658 w 2852724"/>
              <a:gd name="connsiteY2" fmla="*/ 505195 h 2446863"/>
              <a:gd name="connsiteX3" fmla="*/ 2436613 w 2852724"/>
              <a:gd name="connsiteY3" fmla="*/ 2162545 h 2446863"/>
              <a:gd name="connsiteX4" fmla="*/ 1140154 w 2852724"/>
              <a:gd name="connsiteY4" fmla="*/ 2034346 h 2446863"/>
              <a:gd name="connsiteX5" fmla="*/ 541138 w 2852724"/>
              <a:gd name="connsiteY5" fmla="*/ 2010144 h 2446863"/>
              <a:gd name="connsiteX6" fmla="*/ 19168 w 2852724"/>
              <a:gd name="connsiteY6" fmla="*/ 552820 h 2446863"/>
              <a:gd name="connsiteX0" fmla="*/ 156767 w 2990323"/>
              <a:gd name="connsiteY0" fmla="*/ 552820 h 2446863"/>
              <a:gd name="connsiteX1" fmla="*/ 1386493 w 2990323"/>
              <a:gd name="connsiteY1" fmla="*/ 175501 h 2446863"/>
              <a:gd name="connsiteX2" fmla="*/ 2934257 w 2990323"/>
              <a:gd name="connsiteY2" fmla="*/ 505195 h 2446863"/>
              <a:gd name="connsiteX3" fmla="*/ 2574212 w 2990323"/>
              <a:gd name="connsiteY3" fmla="*/ 2162545 h 2446863"/>
              <a:gd name="connsiteX4" fmla="*/ 1277753 w 2990323"/>
              <a:gd name="connsiteY4" fmla="*/ 2034346 h 2446863"/>
              <a:gd name="connsiteX5" fmla="*/ 136296 w 2990323"/>
              <a:gd name="connsiteY5" fmla="*/ 2211622 h 2446863"/>
              <a:gd name="connsiteX6" fmla="*/ 156767 w 2990323"/>
              <a:gd name="connsiteY6" fmla="*/ 552820 h 2446863"/>
              <a:gd name="connsiteX0" fmla="*/ 156767 w 3039236"/>
              <a:gd name="connsiteY0" fmla="*/ 560108 h 2636889"/>
              <a:gd name="connsiteX1" fmla="*/ 1386493 w 3039236"/>
              <a:gd name="connsiteY1" fmla="*/ 182789 h 2636889"/>
              <a:gd name="connsiteX2" fmla="*/ 2934257 w 3039236"/>
              <a:gd name="connsiteY2" fmla="*/ 512483 h 2636889"/>
              <a:gd name="connsiteX3" fmla="*/ 2783439 w 3039236"/>
              <a:gd name="connsiteY3" fmla="*/ 2394558 h 2636889"/>
              <a:gd name="connsiteX4" fmla="*/ 1277753 w 3039236"/>
              <a:gd name="connsiteY4" fmla="*/ 2041634 h 2636889"/>
              <a:gd name="connsiteX5" fmla="*/ 136296 w 3039236"/>
              <a:gd name="connsiteY5" fmla="*/ 2218910 h 2636889"/>
              <a:gd name="connsiteX6" fmla="*/ 156767 w 3039236"/>
              <a:gd name="connsiteY6" fmla="*/ 560108 h 2636889"/>
              <a:gd name="connsiteX0" fmla="*/ 156767 w 3051057"/>
              <a:gd name="connsiteY0" fmla="*/ 410301 h 2487082"/>
              <a:gd name="connsiteX1" fmla="*/ 1386493 w 3051057"/>
              <a:gd name="connsiteY1" fmla="*/ 32982 h 2487082"/>
              <a:gd name="connsiteX2" fmla="*/ 2949755 w 3051057"/>
              <a:gd name="connsiteY2" fmla="*/ 269687 h 2487082"/>
              <a:gd name="connsiteX3" fmla="*/ 2783439 w 3051057"/>
              <a:gd name="connsiteY3" fmla="*/ 2244751 h 2487082"/>
              <a:gd name="connsiteX4" fmla="*/ 1277753 w 3051057"/>
              <a:gd name="connsiteY4" fmla="*/ 1891827 h 2487082"/>
              <a:gd name="connsiteX5" fmla="*/ 136296 w 3051057"/>
              <a:gd name="connsiteY5" fmla="*/ 2069103 h 2487082"/>
              <a:gd name="connsiteX6" fmla="*/ 156767 w 3051057"/>
              <a:gd name="connsiteY6" fmla="*/ 410301 h 2487082"/>
              <a:gd name="connsiteX0" fmla="*/ 159152 w 3050583"/>
              <a:gd name="connsiteY0" fmla="*/ 538819 h 2615600"/>
              <a:gd name="connsiteX1" fmla="*/ 1427624 w 3050583"/>
              <a:gd name="connsiteY1" fmla="*/ 6517 h 2615600"/>
              <a:gd name="connsiteX2" fmla="*/ 2952140 w 3050583"/>
              <a:gd name="connsiteY2" fmla="*/ 398205 h 2615600"/>
              <a:gd name="connsiteX3" fmla="*/ 2785824 w 3050583"/>
              <a:gd name="connsiteY3" fmla="*/ 2373269 h 2615600"/>
              <a:gd name="connsiteX4" fmla="*/ 1280138 w 3050583"/>
              <a:gd name="connsiteY4" fmla="*/ 2020345 h 2615600"/>
              <a:gd name="connsiteX5" fmla="*/ 138681 w 3050583"/>
              <a:gd name="connsiteY5" fmla="*/ 2197621 h 2615600"/>
              <a:gd name="connsiteX6" fmla="*/ 159152 w 3050583"/>
              <a:gd name="connsiteY6" fmla="*/ 538819 h 2615600"/>
              <a:gd name="connsiteX0" fmla="*/ 434496 w 3325927"/>
              <a:gd name="connsiteY0" fmla="*/ 538819 h 2615600"/>
              <a:gd name="connsiteX1" fmla="*/ 1702968 w 3325927"/>
              <a:gd name="connsiteY1" fmla="*/ 6517 h 2615600"/>
              <a:gd name="connsiteX2" fmla="*/ 3227484 w 3325927"/>
              <a:gd name="connsiteY2" fmla="*/ 398205 h 2615600"/>
              <a:gd name="connsiteX3" fmla="*/ 3061168 w 3325927"/>
              <a:gd name="connsiteY3" fmla="*/ 2373269 h 2615600"/>
              <a:gd name="connsiteX4" fmla="*/ 1555482 w 3325927"/>
              <a:gd name="connsiteY4" fmla="*/ 2020345 h 2615600"/>
              <a:gd name="connsiteX5" fmla="*/ 414025 w 3325927"/>
              <a:gd name="connsiteY5" fmla="*/ 2197621 h 2615600"/>
              <a:gd name="connsiteX6" fmla="*/ 54 w 3325927"/>
              <a:gd name="connsiteY6" fmla="*/ 1542195 h 2615600"/>
              <a:gd name="connsiteX7" fmla="*/ 434496 w 3325927"/>
              <a:gd name="connsiteY7" fmla="*/ 538819 h 2615600"/>
              <a:gd name="connsiteX0" fmla="*/ 434496 w 3325927"/>
              <a:gd name="connsiteY0" fmla="*/ 733966 h 2810747"/>
              <a:gd name="connsiteX1" fmla="*/ 1007444 w 3325927"/>
              <a:gd name="connsiteY1" fmla="*/ 24779 h 2810747"/>
              <a:gd name="connsiteX2" fmla="*/ 1702968 w 3325927"/>
              <a:gd name="connsiteY2" fmla="*/ 201664 h 2810747"/>
              <a:gd name="connsiteX3" fmla="*/ 3227484 w 3325927"/>
              <a:gd name="connsiteY3" fmla="*/ 593352 h 2810747"/>
              <a:gd name="connsiteX4" fmla="*/ 3061168 w 3325927"/>
              <a:gd name="connsiteY4" fmla="*/ 2568416 h 2810747"/>
              <a:gd name="connsiteX5" fmla="*/ 1555482 w 3325927"/>
              <a:gd name="connsiteY5" fmla="*/ 2215492 h 2810747"/>
              <a:gd name="connsiteX6" fmla="*/ 414025 w 3325927"/>
              <a:gd name="connsiteY6" fmla="*/ 2392768 h 2810747"/>
              <a:gd name="connsiteX7" fmla="*/ 54 w 3325927"/>
              <a:gd name="connsiteY7" fmla="*/ 1737342 h 2810747"/>
              <a:gd name="connsiteX8" fmla="*/ 434496 w 3325927"/>
              <a:gd name="connsiteY8" fmla="*/ 733966 h 2810747"/>
              <a:gd name="connsiteX0" fmla="*/ 434496 w 3623315"/>
              <a:gd name="connsiteY0" fmla="*/ 733966 h 2810747"/>
              <a:gd name="connsiteX1" fmla="*/ 1007444 w 3623315"/>
              <a:gd name="connsiteY1" fmla="*/ 24779 h 2810747"/>
              <a:gd name="connsiteX2" fmla="*/ 1702968 w 3623315"/>
              <a:gd name="connsiteY2" fmla="*/ 201664 h 2810747"/>
              <a:gd name="connsiteX3" fmla="*/ 3227484 w 3623315"/>
              <a:gd name="connsiteY3" fmla="*/ 593352 h 2810747"/>
              <a:gd name="connsiteX4" fmla="*/ 3618909 w 3623315"/>
              <a:gd name="connsiteY4" fmla="*/ 1993065 h 2810747"/>
              <a:gd name="connsiteX5" fmla="*/ 3061168 w 3623315"/>
              <a:gd name="connsiteY5" fmla="*/ 2568416 h 2810747"/>
              <a:gd name="connsiteX6" fmla="*/ 1555482 w 3623315"/>
              <a:gd name="connsiteY6" fmla="*/ 2215492 h 2810747"/>
              <a:gd name="connsiteX7" fmla="*/ 414025 w 3623315"/>
              <a:gd name="connsiteY7" fmla="*/ 2392768 h 2810747"/>
              <a:gd name="connsiteX8" fmla="*/ 54 w 3623315"/>
              <a:gd name="connsiteY8" fmla="*/ 1737342 h 2810747"/>
              <a:gd name="connsiteX9" fmla="*/ 434496 w 3623315"/>
              <a:gd name="connsiteY9" fmla="*/ 733966 h 2810747"/>
              <a:gd name="connsiteX0" fmla="*/ 410003 w 3623315"/>
              <a:gd name="connsiteY0" fmla="*/ 693145 h 2810747"/>
              <a:gd name="connsiteX1" fmla="*/ 1007444 w 3623315"/>
              <a:gd name="connsiteY1" fmla="*/ 24779 h 2810747"/>
              <a:gd name="connsiteX2" fmla="*/ 1702968 w 3623315"/>
              <a:gd name="connsiteY2" fmla="*/ 201664 h 2810747"/>
              <a:gd name="connsiteX3" fmla="*/ 3227484 w 3623315"/>
              <a:gd name="connsiteY3" fmla="*/ 593352 h 2810747"/>
              <a:gd name="connsiteX4" fmla="*/ 3618909 w 3623315"/>
              <a:gd name="connsiteY4" fmla="*/ 1993065 h 2810747"/>
              <a:gd name="connsiteX5" fmla="*/ 3061168 w 3623315"/>
              <a:gd name="connsiteY5" fmla="*/ 2568416 h 2810747"/>
              <a:gd name="connsiteX6" fmla="*/ 1555482 w 3623315"/>
              <a:gd name="connsiteY6" fmla="*/ 2215492 h 2810747"/>
              <a:gd name="connsiteX7" fmla="*/ 414025 w 3623315"/>
              <a:gd name="connsiteY7" fmla="*/ 2392768 h 2810747"/>
              <a:gd name="connsiteX8" fmla="*/ 54 w 3623315"/>
              <a:gd name="connsiteY8" fmla="*/ 1737342 h 2810747"/>
              <a:gd name="connsiteX9" fmla="*/ 410003 w 3623315"/>
              <a:gd name="connsiteY9" fmla="*/ 693145 h 2810747"/>
              <a:gd name="connsiteX0" fmla="*/ 410003 w 3384584"/>
              <a:gd name="connsiteY0" fmla="*/ 693145 h 2810747"/>
              <a:gd name="connsiteX1" fmla="*/ 1007444 w 3384584"/>
              <a:gd name="connsiteY1" fmla="*/ 24779 h 2810747"/>
              <a:gd name="connsiteX2" fmla="*/ 1702968 w 3384584"/>
              <a:gd name="connsiteY2" fmla="*/ 201664 h 2810747"/>
              <a:gd name="connsiteX3" fmla="*/ 3227484 w 3384584"/>
              <a:gd name="connsiteY3" fmla="*/ 593352 h 2810747"/>
              <a:gd name="connsiteX4" fmla="*/ 3316830 w 3384584"/>
              <a:gd name="connsiteY4" fmla="*/ 2042051 h 2810747"/>
              <a:gd name="connsiteX5" fmla="*/ 3061168 w 3384584"/>
              <a:gd name="connsiteY5" fmla="*/ 2568416 h 2810747"/>
              <a:gd name="connsiteX6" fmla="*/ 1555482 w 3384584"/>
              <a:gd name="connsiteY6" fmla="*/ 2215492 h 2810747"/>
              <a:gd name="connsiteX7" fmla="*/ 414025 w 3384584"/>
              <a:gd name="connsiteY7" fmla="*/ 2392768 h 2810747"/>
              <a:gd name="connsiteX8" fmla="*/ 54 w 3384584"/>
              <a:gd name="connsiteY8" fmla="*/ 1737342 h 2810747"/>
              <a:gd name="connsiteX9" fmla="*/ 410003 w 3384584"/>
              <a:gd name="connsiteY9" fmla="*/ 693145 h 2810747"/>
              <a:gd name="connsiteX0" fmla="*/ 410003 w 3384584"/>
              <a:gd name="connsiteY0" fmla="*/ 600663 h 2718265"/>
              <a:gd name="connsiteX1" fmla="*/ 1236044 w 3384584"/>
              <a:gd name="connsiteY1" fmla="*/ 38433 h 2718265"/>
              <a:gd name="connsiteX2" fmla="*/ 1702968 w 3384584"/>
              <a:gd name="connsiteY2" fmla="*/ 109182 h 2718265"/>
              <a:gd name="connsiteX3" fmla="*/ 3227484 w 3384584"/>
              <a:gd name="connsiteY3" fmla="*/ 500870 h 2718265"/>
              <a:gd name="connsiteX4" fmla="*/ 3316830 w 3384584"/>
              <a:gd name="connsiteY4" fmla="*/ 1949569 h 2718265"/>
              <a:gd name="connsiteX5" fmla="*/ 3061168 w 3384584"/>
              <a:gd name="connsiteY5" fmla="*/ 2475934 h 2718265"/>
              <a:gd name="connsiteX6" fmla="*/ 1555482 w 3384584"/>
              <a:gd name="connsiteY6" fmla="*/ 2123010 h 2718265"/>
              <a:gd name="connsiteX7" fmla="*/ 414025 w 3384584"/>
              <a:gd name="connsiteY7" fmla="*/ 2300286 h 2718265"/>
              <a:gd name="connsiteX8" fmla="*/ 54 w 3384584"/>
              <a:gd name="connsiteY8" fmla="*/ 1644860 h 2718265"/>
              <a:gd name="connsiteX9" fmla="*/ 410003 w 3384584"/>
              <a:gd name="connsiteY9" fmla="*/ 600663 h 2718265"/>
              <a:gd name="connsiteX0" fmla="*/ 410003 w 3384584"/>
              <a:gd name="connsiteY0" fmla="*/ 543111 h 2660713"/>
              <a:gd name="connsiteX1" fmla="*/ 1480972 w 3384584"/>
              <a:gd name="connsiteY1" fmla="*/ 62524 h 2660713"/>
              <a:gd name="connsiteX2" fmla="*/ 1702968 w 3384584"/>
              <a:gd name="connsiteY2" fmla="*/ 51630 h 2660713"/>
              <a:gd name="connsiteX3" fmla="*/ 3227484 w 3384584"/>
              <a:gd name="connsiteY3" fmla="*/ 443318 h 2660713"/>
              <a:gd name="connsiteX4" fmla="*/ 3316830 w 3384584"/>
              <a:gd name="connsiteY4" fmla="*/ 1892017 h 2660713"/>
              <a:gd name="connsiteX5" fmla="*/ 3061168 w 3384584"/>
              <a:gd name="connsiteY5" fmla="*/ 2418382 h 2660713"/>
              <a:gd name="connsiteX6" fmla="*/ 1555482 w 3384584"/>
              <a:gd name="connsiteY6" fmla="*/ 2065458 h 2660713"/>
              <a:gd name="connsiteX7" fmla="*/ 414025 w 3384584"/>
              <a:gd name="connsiteY7" fmla="*/ 2242734 h 2660713"/>
              <a:gd name="connsiteX8" fmla="*/ 54 w 3384584"/>
              <a:gd name="connsiteY8" fmla="*/ 1587308 h 2660713"/>
              <a:gd name="connsiteX9" fmla="*/ 410003 w 3384584"/>
              <a:gd name="connsiteY9" fmla="*/ 543111 h 2660713"/>
              <a:gd name="connsiteX0" fmla="*/ 255078 w 3229659"/>
              <a:gd name="connsiteY0" fmla="*/ 543111 h 2660713"/>
              <a:gd name="connsiteX1" fmla="*/ 1326047 w 3229659"/>
              <a:gd name="connsiteY1" fmla="*/ 62524 h 2660713"/>
              <a:gd name="connsiteX2" fmla="*/ 1548043 w 3229659"/>
              <a:gd name="connsiteY2" fmla="*/ 51630 h 2660713"/>
              <a:gd name="connsiteX3" fmla="*/ 3072559 w 3229659"/>
              <a:gd name="connsiteY3" fmla="*/ 443318 h 2660713"/>
              <a:gd name="connsiteX4" fmla="*/ 3161905 w 3229659"/>
              <a:gd name="connsiteY4" fmla="*/ 1892017 h 2660713"/>
              <a:gd name="connsiteX5" fmla="*/ 2906243 w 3229659"/>
              <a:gd name="connsiteY5" fmla="*/ 2418382 h 2660713"/>
              <a:gd name="connsiteX6" fmla="*/ 1400557 w 3229659"/>
              <a:gd name="connsiteY6" fmla="*/ 2065458 h 2660713"/>
              <a:gd name="connsiteX7" fmla="*/ 259100 w 3229659"/>
              <a:gd name="connsiteY7" fmla="*/ 2242734 h 2660713"/>
              <a:gd name="connsiteX8" fmla="*/ 250 w 3229659"/>
              <a:gd name="connsiteY8" fmla="*/ 1677115 h 2660713"/>
              <a:gd name="connsiteX9" fmla="*/ 255078 w 3229659"/>
              <a:gd name="connsiteY9" fmla="*/ 543111 h 2660713"/>
              <a:gd name="connsiteX0" fmla="*/ 255078 w 3186735"/>
              <a:gd name="connsiteY0" fmla="*/ 527312 h 2644914"/>
              <a:gd name="connsiteX1" fmla="*/ 1326047 w 3186735"/>
              <a:gd name="connsiteY1" fmla="*/ 46725 h 2644914"/>
              <a:gd name="connsiteX2" fmla="*/ 1548043 w 3186735"/>
              <a:gd name="connsiteY2" fmla="*/ 35831 h 2644914"/>
              <a:gd name="connsiteX3" fmla="*/ 2240724 w 3186735"/>
              <a:gd name="connsiteY3" fmla="*/ 141791 h 2644914"/>
              <a:gd name="connsiteX4" fmla="*/ 3072559 w 3186735"/>
              <a:gd name="connsiteY4" fmla="*/ 427519 h 2644914"/>
              <a:gd name="connsiteX5" fmla="*/ 3161905 w 3186735"/>
              <a:gd name="connsiteY5" fmla="*/ 1876218 h 2644914"/>
              <a:gd name="connsiteX6" fmla="*/ 2906243 w 3186735"/>
              <a:gd name="connsiteY6" fmla="*/ 2402583 h 2644914"/>
              <a:gd name="connsiteX7" fmla="*/ 1400557 w 3186735"/>
              <a:gd name="connsiteY7" fmla="*/ 2049659 h 2644914"/>
              <a:gd name="connsiteX8" fmla="*/ 259100 w 3186735"/>
              <a:gd name="connsiteY8" fmla="*/ 2226935 h 2644914"/>
              <a:gd name="connsiteX9" fmla="*/ 250 w 3186735"/>
              <a:gd name="connsiteY9" fmla="*/ 1661316 h 2644914"/>
              <a:gd name="connsiteX10" fmla="*/ 255078 w 3186735"/>
              <a:gd name="connsiteY10" fmla="*/ 527312 h 2644914"/>
              <a:gd name="connsiteX0" fmla="*/ 1018274 w 3229259"/>
              <a:gd name="connsiteY0" fmla="*/ 424763 h 2635355"/>
              <a:gd name="connsiteX1" fmla="*/ 1368571 w 3229259"/>
              <a:gd name="connsiteY1" fmla="*/ 37166 h 2635355"/>
              <a:gd name="connsiteX2" fmla="*/ 1590567 w 3229259"/>
              <a:gd name="connsiteY2" fmla="*/ 26272 h 2635355"/>
              <a:gd name="connsiteX3" fmla="*/ 2283248 w 3229259"/>
              <a:gd name="connsiteY3" fmla="*/ 132232 h 2635355"/>
              <a:gd name="connsiteX4" fmla="*/ 3115083 w 3229259"/>
              <a:gd name="connsiteY4" fmla="*/ 417960 h 2635355"/>
              <a:gd name="connsiteX5" fmla="*/ 3204429 w 3229259"/>
              <a:gd name="connsiteY5" fmla="*/ 1866659 h 2635355"/>
              <a:gd name="connsiteX6" fmla="*/ 2948767 w 3229259"/>
              <a:gd name="connsiteY6" fmla="*/ 2393024 h 2635355"/>
              <a:gd name="connsiteX7" fmla="*/ 1443081 w 3229259"/>
              <a:gd name="connsiteY7" fmla="*/ 2040100 h 2635355"/>
              <a:gd name="connsiteX8" fmla="*/ 301624 w 3229259"/>
              <a:gd name="connsiteY8" fmla="*/ 2217376 h 2635355"/>
              <a:gd name="connsiteX9" fmla="*/ 42774 w 3229259"/>
              <a:gd name="connsiteY9" fmla="*/ 1651757 h 2635355"/>
              <a:gd name="connsiteX10" fmla="*/ 1018274 w 3229259"/>
              <a:gd name="connsiteY10" fmla="*/ 424763 h 2635355"/>
              <a:gd name="connsiteX0" fmla="*/ 978212 w 3189197"/>
              <a:gd name="connsiteY0" fmla="*/ 424763 h 2635355"/>
              <a:gd name="connsiteX1" fmla="*/ 1328509 w 3189197"/>
              <a:gd name="connsiteY1" fmla="*/ 37166 h 2635355"/>
              <a:gd name="connsiteX2" fmla="*/ 1550505 w 3189197"/>
              <a:gd name="connsiteY2" fmla="*/ 26272 h 2635355"/>
              <a:gd name="connsiteX3" fmla="*/ 2243186 w 3189197"/>
              <a:gd name="connsiteY3" fmla="*/ 132232 h 2635355"/>
              <a:gd name="connsiteX4" fmla="*/ 3075021 w 3189197"/>
              <a:gd name="connsiteY4" fmla="*/ 417960 h 2635355"/>
              <a:gd name="connsiteX5" fmla="*/ 3164367 w 3189197"/>
              <a:gd name="connsiteY5" fmla="*/ 1866659 h 2635355"/>
              <a:gd name="connsiteX6" fmla="*/ 2908705 w 3189197"/>
              <a:gd name="connsiteY6" fmla="*/ 2393024 h 2635355"/>
              <a:gd name="connsiteX7" fmla="*/ 1403019 w 3189197"/>
              <a:gd name="connsiteY7" fmla="*/ 2040100 h 2635355"/>
              <a:gd name="connsiteX8" fmla="*/ 261562 w 3189197"/>
              <a:gd name="connsiteY8" fmla="*/ 2217376 h 2635355"/>
              <a:gd name="connsiteX9" fmla="*/ 2712 w 3189197"/>
              <a:gd name="connsiteY9" fmla="*/ 1651757 h 2635355"/>
              <a:gd name="connsiteX10" fmla="*/ 350353 w 3189197"/>
              <a:gd name="connsiteY10" fmla="*/ 469319 h 2635355"/>
              <a:gd name="connsiteX11" fmla="*/ 978212 w 3189197"/>
              <a:gd name="connsiteY11" fmla="*/ 424763 h 2635355"/>
              <a:gd name="connsiteX0" fmla="*/ 978212 w 3189197"/>
              <a:gd name="connsiteY0" fmla="*/ 398552 h 2609144"/>
              <a:gd name="connsiteX1" fmla="*/ 1467994 w 3189197"/>
              <a:gd name="connsiteY1" fmla="*/ 96195 h 2609144"/>
              <a:gd name="connsiteX2" fmla="*/ 1550505 w 3189197"/>
              <a:gd name="connsiteY2" fmla="*/ 61 h 2609144"/>
              <a:gd name="connsiteX3" fmla="*/ 2243186 w 3189197"/>
              <a:gd name="connsiteY3" fmla="*/ 106021 h 2609144"/>
              <a:gd name="connsiteX4" fmla="*/ 3075021 w 3189197"/>
              <a:gd name="connsiteY4" fmla="*/ 391749 h 2609144"/>
              <a:gd name="connsiteX5" fmla="*/ 3164367 w 3189197"/>
              <a:gd name="connsiteY5" fmla="*/ 1840448 h 2609144"/>
              <a:gd name="connsiteX6" fmla="*/ 2908705 w 3189197"/>
              <a:gd name="connsiteY6" fmla="*/ 2366813 h 2609144"/>
              <a:gd name="connsiteX7" fmla="*/ 1403019 w 3189197"/>
              <a:gd name="connsiteY7" fmla="*/ 2013889 h 2609144"/>
              <a:gd name="connsiteX8" fmla="*/ 261562 w 3189197"/>
              <a:gd name="connsiteY8" fmla="*/ 2191165 h 2609144"/>
              <a:gd name="connsiteX9" fmla="*/ 2712 w 3189197"/>
              <a:gd name="connsiteY9" fmla="*/ 1625546 h 2609144"/>
              <a:gd name="connsiteX10" fmla="*/ 350353 w 3189197"/>
              <a:gd name="connsiteY10" fmla="*/ 443108 h 2609144"/>
              <a:gd name="connsiteX11" fmla="*/ 978212 w 3189197"/>
              <a:gd name="connsiteY11" fmla="*/ 398552 h 2609144"/>
              <a:gd name="connsiteX0" fmla="*/ 1373419 w 3189197"/>
              <a:gd name="connsiteY0" fmla="*/ 592608 h 2609471"/>
              <a:gd name="connsiteX1" fmla="*/ 1467994 w 3189197"/>
              <a:gd name="connsiteY1" fmla="*/ 96522 h 2609471"/>
              <a:gd name="connsiteX2" fmla="*/ 1550505 w 3189197"/>
              <a:gd name="connsiteY2" fmla="*/ 388 h 2609471"/>
              <a:gd name="connsiteX3" fmla="*/ 2243186 w 3189197"/>
              <a:gd name="connsiteY3" fmla="*/ 106348 h 2609471"/>
              <a:gd name="connsiteX4" fmla="*/ 3075021 w 3189197"/>
              <a:gd name="connsiteY4" fmla="*/ 392076 h 2609471"/>
              <a:gd name="connsiteX5" fmla="*/ 3164367 w 3189197"/>
              <a:gd name="connsiteY5" fmla="*/ 1840775 h 2609471"/>
              <a:gd name="connsiteX6" fmla="*/ 2908705 w 3189197"/>
              <a:gd name="connsiteY6" fmla="*/ 2367140 h 2609471"/>
              <a:gd name="connsiteX7" fmla="*/ 1403019 w 3189197"/>
              <a:gd name="connsiteY7" fmla="*/ 2014216 h 2609471"/>
              <a:gd name="connsiteX8" fmla="*/ 261562 w 3189197"/>
              <a:gd name="connsiteY8" fmla="*/ 2191492 h 2609471"/>
              <a:gd name="connsiteX9" fmla="*/ 2712 w 3189197"/>
              <a:gd name="connsiteY9" fmla="*/ 1625873 h 2609471"/>
              <a:gd name="connsiteX10" fmla="*/ 350353 w 3189197"/>
              <a:gd name="connsiteY10" fmla="*/ 443435 h 2609471"/>
              <a:gd name="connsiteX11" fmla="*/ 1373419 w 3189197"/>
              <a:gd name="connsiteY11" fmla="*/ 592608 h 2609471"/>
              <a:gd name="connsiteX0" fmla="*/ 1373419 w 3189197"/>
              <a:gd name="connsiteY0" fmla="*/ 677488 h 2694351"/>
              <a:gd name="connsiteX1" fmla="*/ 1467994 w 3189197"/>
              <a:gd name="connsiteY1" fmla="*/ 181402 h 2694351"/>
              <a:gd name="connsiteX2" fmla="*/ 1790729 w 3189197"/>
              <a:gd name="connsiteY2" fmla="*/ 28 h 2694351"/>
              <a:gd name="connsiteX3" fmla="*/ 2243186 w 3189197"/>
              <a:gd name="connsiteY3" fmla="*/ 191228 h 2694351"/>
              <a:gd name="connsiteX4" fmla="*/ 3075021 w 3189197"/>
              <a:gd name="connsiteY4" fmla="*/ 476956 h 2694351"/>
              <a:gd name="connsiteX5" fmla="*/ 3164367 w 3189197"/>
              <a:gd name="connsiteY5" fmla="*/ 1925655 h 2694351"/>
              <a:gd name="connsiteX6" fmla="*/ 2908705 w 3189197"/>
              <a:gd name="connsiteY6" fmla="*/ 2452020 h 2694351"/>
              <a:gd name="connsiteX7" fmla="*/ 1403019 w 3189197"/>
              <a:gd name="connsiteY7" fmla="*/ 2099096 h 2694351"/>
              <a:gd name="connsiteX8" fmla="*/ 261562 w 3189197"/>
              <a:gd name="connsiteY8" fmla="*/ 2276372 h 2694351"/>
              <a:gd name="connsiteX9" fmla="*/ 2712 w 3189197"/>
              <a:gd name="connsiteY9" fmla="*/ 1710753 h 2694351"/>
              <a:gd name="connsiteX10" fmla="*/ 350353 w 3189197"/>
              <a:gd name="connsiteY10" fmla="*/ 528315 h 2694351"/>
              <a:gd name="connsiteX11" fmla="*/ 1373419 w 3189197"/>
              <a:gd name="connsiteY11" fmla="*/ 677488 h 269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9197" h="2694351">
                <a:moveTo>
                  <a:pt x="1373419" y="677488"/>
                </a:moveTo>
                <a:cubicBezTo>
                  <a:pt x="1559693" y="619669"/>
                  <a:pt x="1398442" y="294312"/>
                  <a:pt x="1467994" y="181402"/>
                </a:cubicBezTo>
                <a:cubicBezTo>
                  <a:pt x="1537546" y="68492"/>
                  <a:pt x="1661530" y="-1610"/>
                  <a:pt x="1790729" y="28"/>
                </a:cubicBezTo>
                <a:cubicBezTo>
                  <a:pt x="1919928" y="1666"/>
                  <a:pt x="2029137" y="111740"/>
                  <a:pt x="2243186" y="191228"/>
                </a:cubicBezTo>
                <a:cubicBezTo>
                  <a:pt x="2457235" y="270716"/>
                  <a:pt x="2921491" y="187885"/>
                  <a:pt x="3075021" y="476956"/>
                </a:cubicBezTo>
                <a:cubicBezTo>
                  <a:pt x="3228551" y="766027"/>
                  <a:pt x="3192086" y="1596478"/>
                  <a:pt x="3164367" y="1925655"/>
                </a:cubicBezTo>
                <a:cubicBezTo>
                  <a:pt x="3136648" y="2254832"/>
                  <a:pt x="3195782" y="2385244"/>
                  <a:pt x="2908705" y="2452020"/>
                </a:cubicBezTo>
                <a:cubicBezTo>
                  <a:pt x="1640610" y="3148615"/>
                  <a:pt x="1718932" y="2124496"/>
                  <a:pt x="1403019" y="2099096"/>
                </a:cubicBezTo>
                <a:cubicBezTo>
                  <a:pt x="1087106" y="2073696"/>
                  <a:pt x="494946" y="2341096"/>
                  <a:pt x="261562" y="2276372"/>
                </a:cubicBezTo>
                <a:cubicBezTo>
                  <a:pt x="28178" y="2211648"/>
                  <a:pt x="-12086" y="2002096"/>
                  <a:pt x="2712" y="1710753"/>
                </a:cubicBezTo>
                <a:cubicBezTo>
                  <a:pt x="17510" y="1419410"/>
                  <a:pt x="187770" y="732814"/>
                  <a:pt x="350353" y="528315"/>
                </a:cubicBezTo>
                <a:cubicBezTo>
                  <a:pt x="512936" y="323816"/>
                  <a:pt x="1187146" y="735307"/>
                  <a:pt x="1373419" y="677488"/>
                </a:cubicBezTo>
                <a:close/>
              </a:path>
            </a:pathLst>
          </a:cu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1" name="Oval 8"/>
          <p:cNvSpPr>
            <a:spLocks noChangeAspect="1"/>
          </p:cNvSpPr>
          <p:nvPr/>
        </p:nvSpPr>
        <p:spPr>
          <a:xfrm>
            <a:off x="2088499" y="984201"/>
            <a:ext cx="1403299" cy="1525062"/>
          </a:xfrm>
          <a:custGeom>
            <a:avLst/>
            <a:gdLst>
              <a:gd name="connsiteX0" fmla="*/ 0 w 1019175"/>
              <a:gd name="connsiteY0" fmla="*/ 509588 h 1019175"/>
              <a:gd name="connsiteX1" fmla="*/ 509588 w 1019175"/>
              <a:gd name="connsiteY1" fmla="*/ 0 h 1019175"/>
              <a:gd name="connsiteX2" fmla="*/ 1019176 w 1019175"/>
              <a:gd name="connsiteY2" fmla="*/ 509588 h 1019175"/>
              <a:gd name="connsiteX3" fmla="*/ 509588 w 1019175"/>
              <a:gd name="connsiteY3" fmla="*/ 1019176 h 1019175"/>
              <a:gd name="connsiteX4" fmla="*/ 0 w 1019175"/>
              <a:gd name="connsiteY4" fmla="*/ 509588 h 1019175"/>
              <a:gd name="connsiteX0" fmla="*/ 0 w 1019316"/>
              <a:gd name="connsiteY0" fmla="*/ 509588 h 1371745"/>
              <a:gd name="connsiteX1" fmla="*/ 509588 w 1019316"/>
              <a:gd name="connsiteY1" fmla="*/ 0 h 1371745"/>
              <a:gd name="connsiteX2" fmla="*/ 1019176 w 1019316"/>
              <a:gd name="connsiteY2" fmla="*/ 509588 h 1371745"/>
              <a:gd name="connsiteX3" fmla="*/ 803752 w 1019316"/>
              <a:gd name="connsiteY3" fmla="*/ 1356045 h 1371745"/>
              <a:gd name="connsiteX4" fmla="*/ 509588 w 1019316"/>
              <a:gd name="connsiteY4" fmla="*/ 1019176 h 1371745"/>
              <a:gd name="connsiteX5" fmla="*/ 0 w 1019316"/>
              <a:gd name="connsiteY5" fmla="*/ 509588 h 1371745"/>
              <a:gd name="connsiteX0" fmla="*/ 181 w 1019497"/>
              <a:gd name="connsiteY0" fmla="*/ 509588 h 1459212"/>
              <a:gd name="connsiteX1" fmla="*/ 509769 w 1019497"/>
              <a:gd name="connsiteY1" fmla="*/ 0 h 1459212"/>
              <a:gd name="connsiteX2" fmla="*/ 1019357 w 1019497"/>
              <a:gd name="connsiteY2" fmla="*/ 509588 h 1459212"/>
              <a:gd name="connsiteX3" fmla="*/ 803933 w 1019497"/>
              <a:gd name="connsiteY3" fmla="*/ 1356045 h 1459212"/>
              <a:gd name="connsiteX4" fmla="*/ 455525 w 1019497"/>
              <a:gd name="connsiteY4" fmla="*/ 1383386 h 1459212"/>
              <a:gd name="connsiteX5" fmla="*/ 181 w 1019497"/>
              <a:gd name="connsiteY5" fmla="*/ 509588 h 1459212"/>
              <a:gd name="connsiteX0" fmla="*/ 181 w 1403275"/>
              <a:gd name="connsiteY0" fmla="*/ 509588 h 1463565"/>
              <a:gd name="connsiteX1" fmla="*/ 509769 w 1403275"/>
              <a:gd name="connsiteY1" fmla="*/ 0 h 1463565"/>
              <a:gd name="connsiteX2" fmla="*/ 1019357 w 1403275"/>
              <a:gd name="connsiteY2" fmla="*/ 509588 h 1463565"/>
              <a:gd name="connsiteX3" fmla="*/ 1400618 w 1403275"/>
              <a:gd name="connsiteY3" fmla="*/ 774858 h 1463565"/>
              <a:gd name="connsiteX4" fmla="*/ 803933 w 1403275"/>
              <a:gd name="connsiteY4" fmla="*/ 1356045 h 1463565"/>
              <a:gd name="connsiteX5" fmla="*/ 455525 w 1403275"/>
              <a:gd name="connsiteY5" fmla="*/ 1383386 h 1463565"/>
              <a:gd name="connsiteX6" fmla="*/ 181 w 1403275"/>
              <a:gd name="connsiteY6" fmla="*/ 509588 h 1463565"/>
              <a:gd name="connsiteX0" fmla="*/ 205 w 1403299"/>
              <a:gd name="connsiteY0" fmla="*/ 509588 h 1525062"/>
              <a:gd name="connsiteX1" fmla="*/ 509793 w 1403299"/>
              <a:gd name="connsiteY1" fmla="*/ 0 h 1525062"/>
              <a:gd name="connsiteX2" fmla="*/ 1019381 w 1403299"/>
              <a:gd name="connsiteY2" fmla="*/ 509588 h 1525062"/>
              <a:gd name="connsiteX3" fmla="*/ 1400642 w 1403299"/>
              <a:gd name="connsiteY3" fmla="*/ 774858 h 1525062"/>
              <a:gd name="connsiteX4" fmla="*/ 1036432 w 1403299"/>
              <a:gd name="connsiteY4" fmla="*/ 1464533 h 1525062"/>
              <a:gd name="connsiteX5" fmla="*/ 455549 w 1403299"/>
              <a:gd name="connsiteY5" fmla="*/ 1383386 h 1525062"/>
              <a:gd name="connsiteX6" fmla="*/ 205 w 1403299"/>
              <a:gd name="connsiteY6" fmla="*/ 509588 h 152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299" h="1525062">
                <a:moveTo>
                  <a:pt x="205" y="509588"/>
                </a:moveTo>
                <a:cubicBezTo>
                  <a:pt x="9246" y="279024"/>
                  <a:pt x="228355" y="0"/>
                  <a:pt x="509793" y="0"/>
                </a:cubicBezTo>
                <a:cubicBezTo>
                  <a:pt x="791231" y="0"/>
                  <a:pt x="940649" y="379154"/>
                  <a:pt x="1019381" y="509588"/>
                </a:cubicBezTo>
                <a:cubicBezTo>
                  <a:pt x="1098113" y="640022"/>
                  <a:pt x="1436546" y="633782"/>
                  <a:pt x="1400642" y="774858"/>
                </a:cubicBezTo>
                <a:cubicBezTo>
                  <a:pt x="1364738" y="915934"/>
                  <a:pt x="1124205" y="1364403"/>
                  <a:pt x="1036432" y="1464533"/>
                </a:cubicBezTo>
                <a:cubicBezTo>
                  <a:pt x="948659" y="1564663"/>
                  <a:pt x="628253" y="1542543"/>
                  <a:pt x="455549" y="1383386"/>
                </a:cubicBezTo>
                <a:cubicBezTo>
                  <a:pt x="282845" y="1224229"/>
                  <a:pt x="-8836" y="740152"/>
                  <a:pt x="205" y="509588"/>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2" name="Oval 73"/>
          <p:cNvSpPr>
            <a:spLocks noChangeAspect="1"/>
          </p:cNvSpPr>
          <p:nvPr/>
        </p:nvSpPr>
        <p:spPr>
          <a:xfrm rot="20064395">
            <a:off x="3768686" y="4210842"/>
            <a:ext cx="2408487" cy="2539876"/>
          </a:xfrm>
          <a:custGeom>
            <a:avLst/>
            <a:gdLst>
              <a:gd name="connsiteX0" fmla="*/ 0 w 2368594"/>
              <a:gd name="connsiteY0" fmla="*/ 1184297 h 2368594"/>
              <a:gd name="connsiteX1" fmla="*/ 1184297 w 2368594"/>
              <a:gd name="connsiteY1" fmla="*/ 0 h 2368594"/>
              <a:gd name="connsiteX2" fmla="*/ 2368594 w 2368594"/>
              <a:gd name="connsiteY2" fmla="*/ 1184297 h 2368594"/>
              <a:gd name="connsiteX3" fmla="*/ 1184297 w 2368594"/>
              <a:gd name="connsiteY3" fmla="*/ 2368594 h 2368594"/>
              <a:gd name="connsiteX4" fmla="*/ 0 w 2368594"/>
              <a:gd name="connsiteY4" fmla="*/ 1184297 h 2368594"/>
              <a:gd name="connsiteX0" fmla="*/ 122190 w 2490784"/>
              <a:gd name="connsiteY0" fmla="*/ 1292031 h 2476328"/>
              <a:gd name="connsiteX1" fmla="*/ 171660 w 2490784"/>
              <a:gd name="connsiteY1" fmla="*/ 188863 h 2476328"/>
              <a:gd name="connsiteX2" fmla="*/ 1306487 w 2490784"/>
              <a:gd name="connsiteY2" fmla="*/ 107734 h 2476328"/>
              <a:gd name="connsiteX3" fmla="*/ 2490784 w 2490784"/>
              <a:gd name="connsiteY3" fmla="*/ 1292031 h 2476328"/>
              <a:gd name="connsiteX4" fmla="*/ 1306487 w 2490784"/>
              <a:gd name="connsiteY4" fmla="*/ 2476328 h 2476328"/>
              <a:gd name="connsiteX5" fmla="*/ 122190 w 2490784"/>
              <a:gd name="connsiteY5" fmla="*/ 1292031 h 2476328"/>
              <a:gd name="connsiteX0" fmla="*/ 122190 w 2490784"/>
              <a:gd name="connsiteY0" fmla="*/ 1465859 h 2650156"/>
              <a:gd name="connsiteX1" fmla="*/ 171660 w 2490784"/>
              <a:gd name="connsiteY1" fmla="*/ 362691 h 2650156"/>
              <a:gd name="connsiteX2" fmla="*/ 1378956 w 2490784"/>
              <a:gd name="connsiteY2" fmla="*/ 58507 h 2650156"/>
              <a:gd name="connsiteX3" fmla="*/ 2490784 w 2490784"/>
              <a:gd name="connsiteY3" fmla="*/ 1465859 h 2650156"/>
              <a:gd name="connsiteX4" fmla="*/ 1306487 w 2490784"/>
              <a:gd name="connsiteY4" fmla="*/ 2650156 h 2650156"/>
              <a:gd name="connsiteX5" fmla="*/ 122190 w 2490784"/>
              <a:gd name="connsiteY5" fmla="*/ 1465859 h 2650156"/>
              <a:gd name="connsiteX0" fmla="*/ 73926 w 2442520"/>
              <a:gd name="connsiteY0" fmla="*/ 1458266 h 2642563"/>
              <a:gd name="connsiteX1" fmla="*/ 248260 w 2442520"/>
              <a:gd name="connsiteY1" fmla="*/ 396801 h 2642563"/>
              <a:gd name="connsiteX2" fmla="*/ 1330692 w 2442520"/>
              <a:gd name="connsiteY2" fmla="*/ 50914 h 2642563"/>
              <a:gd name="connsiteX3" fmla="*/ 2442520 w 2442520"/>
              <a:gd name="connsiteY3" fmla="*/ 1458266 h 2642563"/>
              <a:gd name="connsiteX4" fmla="*/ 1258223 w 2442520"/>
              <a:gd name="connsiteY4" fmla="*/ 2642563 h 2642563"/>
              <a:gd name="connsiteX5" fmla="*/ 73926 w 2442520"/>
              <a:gd name="connsiteY5" fmla="*/ 1458266 h 2642563"/>
              <a:gd name="connsiteX0" fmla="*/ 53189 w 2421783"/>
              <a:gd name="connsiteY0" fmla="*/ 1458266 h 2642563"/>
              <a:gd name="connsiteX1" fmla="*/ 227523 w 2421783"/>
              <a:gd name="connsiteY1" fmla="*/ 396801 h 2642563"/>
              <a:gd name="connsiteX2" fmla="*/ 1309955 w 2421783"/>
              <a:gd name="connsiteY2" fmla="*/ 50914 h 2642563"/>
              <a:gd name="connsiteX3" fmla="*/ 2421783 w 2421783"/>
              <a:gd name="connsiteY3" fmla="*/ 1458266 h 2642563"/>
              <a:gd name="connsiteX4" fmla="*/ 1237486 w 2421783"/>
              <a:gd name="connsiteY4" fmla="*/ 2642563 h 2642563"/>
              <a:gd name="connsiteX5" fmla="*/ 53189 w 2421783"/>
              <a:gd name="connsiteY5" fmla="*/ 1458266 h 2642563"/>
              <a:gd name="connsiteX0" fmla="*/ 32080 w 2400674"/>
              <a:gd name="connsiteY0" fmla="*/ 1444690 h 2628987"/>
              <a:gd name="connsiteX1" fmla="*/ 343098 w 2400674"/>
              <a:gd name="connsiteY1" fmla="*/ 475852 h 2628987"/>
              <a:gd name="connsiteX2" fmla="*/ 1288846 w 2400674"/>
              <a:gd name="connsiteY2" fmla="*/ 37338 h 2628987"/>
              <a:gd name="connsiteX3" fmla="*/ 2400674 w 2400674"/>
              <a:gd name="connsiteY3" fmla="*/ 1444690 h 2628987"/>
              <a:gd name="connsiteX4" fmla="*/ 1216377 w 2400674"/>
              <a:gd name="connsiteY4" fmla="*/ 2628987 h 2628987"/>
              <a:gd name="connsiteX5" fmla="*/ 32080 w 2400674"/>
              <a:gd name="connsiteY5" fmla="*/ 1444690 h 2628987"/>
              <a:gd name="connsiteX0" fmla="*/ 32080 w 2400674"/>
              <a:gd name="connsiteY0" fmla="*/ 1350616 h 2534913"/>
              <a:gd name="connsiteX1" fmla="*/ 343098 w 2400674"/>
              <a:gd name="connsiteY1" fmla="*/ 381778 h 2534913"/>
              <a:gd name="connsiteX2" fmla="*/ 1257724 w 2400674"/>
              <a:gd name="connsiteY2" fmla="*/ 46039 h 2534913"/>
              <a:gd name="connsiteX3" fmla="*/ 2400674 w 2400674"/>
              <a:gd name="connsiteY3" fmla="*/ 1350616 h 2534913"/>
              <a:gd name="connsiteX4" fmla="*/ 1216377 w 2400674"/>
              <a:gd name="connsiteY4" fmla="*/ 2534913 h 2534913"/>
              <a:gd name="connsiteX5" fmla="*/ 32080 w 2400674"/>
              <a:gd name="connsiteY5" fmla="*/ 1350616 h 2534913"/>
              <a:gd name="connsiteX0" fmla="*/ 39893 w 2408487"/>
              <a:gd name="connsiteY0" fmla="*/ 1355579 h 2539876"/>
              <a:gd name="connsiteX1" fmla="*/ 292005 w 2408487"/>
              <a:gd name="connsiteY1" fmla="*/ 358527 h 2539876"/>
              <a:gd name="connsiteX2" fmla="*/ 1265537 w 2408487"/>
              <a:gd name="connsiteY2" fmla="*/ 51002 h 2539876"/>
              <a:gd name="connsiteX3" fmla="*/ 2408487 w 2408487"/>
              <a:gd name="connsiteY3" fmla="*/ 1355579 h 2539876"/>
              <a:gd name="connsiteX4" fmla="*/ 1224190 w 2408487"/>
              <a:gd name="connsiteY4" fmla="*/ 2539876 h 2539876"/>
              <a:gd name="connsiteX5" fmla="*/ 39893 w 2408487"/>
              <a:gd name="connsiteY5" fmla="*/ 1355579 h 253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8487" h="2539876">
                <a:moveTo>
                  <a:pt x="39893" y="1355579"/>
                </a:moveTo>
                <a:cubicBezTo>
                  <a:pt x="-115471" y="992021"/>
                  <a:pt x="228707" y="710659"/>
                  <a:pt x="292005" y="358527"/>
                </a:cubicBezTo>
                <a:cubicBezTo>
                  <a:pt x="489388" y="161144"/>
                  <a:pt x="912790" y="-115173"/>
                  <a:pt x="1265537" y="51002"/>
                </a:cubicBezTo>
                <a:cubicBezTo>
                  <a:pt x="1618284" y="217177"/>
                  <a:pt x="2408487" y="701510"/>
                  <a:pt x="2408487" y="1355579"/>
                </a:cubicBezTo>
                <a:cubicBezTo>
                  <a:pt x="2408487" y="2009648"/>
                  <a:pt x="1878259" y="2539876"/>
                  <a:pt x="1224190" y="2539876"/>
                </a:cubicBezTo>
                <a:cubicBezTo>
                  <a:pt x="570121" y="2539876"/>
                  <a:pt x="195257" y="1719137"/>
                  <a:pt x="39893" y="1355579"/>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3" name="Oval 9"/>
          <p:cNvSpPr>
            <a:spLocks noChangeAspect="1"/>
          </p:cNvSpPr>
          <p:nvPr/>
        </p:nvSpPr>
        <p:spPr>
          <a:xfrm>
            <a:off x="402779" y="4158682"/>
            <a:ext cx="1420627" cy="1319014"/>
          </a:xfrm>
          <a:custGeom>
            <a:avLst/>
            <a:gdLst>
              <a:gd name="connsiteX0" fmla="*/ 0 w 1009650"/>
              <a:gd name="connsiteY0" fmla="*/ 504825 h 1009650"/>
              <a:gd name="connsiteX1" fmla="*/ 504825 w 1009650"/>
              <a:gd name="connsiteY1" fmla="*/ 0 h 1009650"/>
              <a:gd name="connsiteX2" fmla="*/ 1009650 w 1009650"/>
              <a:gd name="connsiteY2" fmla="*/ 504825 h 1009650"/>
              <a:gd name="connsiteX3" fmla="*/ 504825 w 1009650"/>
              <a:gd name="connsiteY3" fmla="*/ 1009650 h 1009650"/>
              <a:gd name="connsiteX4" fmla="*/ 0 w 1009650"/>
              <a:gd name="connsiteY4" fmla="*/ 504825 h 1009650"/>
              <a:gd name="connsiteX0" fmla="*/ 0 w 1397107"/>
              <a:gd name="connsiteY0" fmla="*/ 552068 h 1064238"/>
              <a:gd name="connsiteX1" fmla="*/ 504825 w 1397107"/>
              <a:gd name="connsiteY1" fmla="*/ 47243 h 1064238"/>
              <a:gd name="connsiteX2" fmla="*/ 1397107 w 1397107"/>
              <a:gd name="connsiteY2" fmla="*/ 211105 h 1064238"/>
              <a:gd name="connsiteX3" fmla="*/ 504825 w 1397107"/>
              <a:gd name="connsiteY3" fmla="*/ 1056893 h 1064238"/>
              <a:gd name="connsiteX4" fmla="*/ 0 w 1397107"/>
              <a:gd name="connsiteY4" fmla="*/ 552068 h 1064238"/>
              <a:gd name="connsiteX0" fmla="*/ 0 w 1420627"/>
              <a:gd name="connsiteY0" fmla="*/ 806844 h 1319014"/>
              <a:gd name="connsiteX1" fmla="*/ 504825 w 1420627"/>
              <a:gd name="connsiteY1" fmla="*/ 302019 h 1319014"/>
              <a:gd name="connsiteX2" fmla="*/ 1180070 w 1420627"/>
              <a:gd name="connsiteY2" fmla="*/ 2613 h 1319014"/>
              <a:gd name="connsiteX3" fmla="*/ 1397107 w 1420627"/>
              <a:gd name="connsiteY3" fmla="*/ 465881 h 1319014"/>
              <a:gd name="connsiteX4" fmla="*/ 504825 w 1420627"/>
              <a:gd name="connsiteY4" fmla="*/ 1311669 h 1319014"/>
              <a:gd name="connsiteX5" fmla="*/ 0 w 1420627"/>
              <a:gd name="connsiteY5" fmla="*/ 806844 h 131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0627" h="1319014">
                <a:moveTo>
                  <a:pt x="0" y="806844"/>
                </a:moveTo>
                <a:cubicBezTo>
                  <a:pt x="0" y="528037"/>
                  <a:pt x="308147" y="436058"/>
                  <a:pt x="504825" y="302019"/>
                </a:cubicBezTo>
                <a:cubicBezTo>
                  <a:pt x="701503" y="167980"/>
                  <a:pt x="1031356" y="-24697"/>
                  <a:pt x="1180070" y="2613"/>
                </a:cubicBezTo>
                <a:cubicBezTo>
                  <a:pt x="1328784" y="29923"/>
                  <a:pt x="1479943" y="290325"/>
                  <a:pt x="1397107" y="465881"/>
                </a:cubicBezTo>
                <a:cubicBezTo>
                  <a:pt x="1314271" y="641437"/>
                  <a:pt x="737676" y="1254842"/>
                  <a:pt x="504825" y="1311669"/>
                </a:cubicBezTo>
                <a:cubicBezTo>
                  <a:pt x="271974" y="1368496"/>
                  <a:pt x="0" y="1085651"/>
                  <a:pt x="0" y="806844"/>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4" name="Oval 103"/>
          <p:cNvSpPr>
            <a:spLocks noChangeAspect="1"/>
          </p:cNvSpPr>
          <p:nvPr/>
        </p:nvSpPr>
        <p:spPr>
          <a:xfrm>
            <a:off x="402779" y="4460701"/>
            <a:ext cx="1009650" cy="100965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6" name="Oval 105"/>
          <p:cNvSpPr>
            <a:spLocks noChangeAspect="1"/>
          </p:cNvSpPr>
          <p:nvPr/>
        </p:nvSpPr>
        <p:spPr>
          <a:xfrm>
            <a:off x="2088704" y="984199"/>
            <a:ext cx="1019175" cy="10191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7" name="Oval 106"/>
          <p:cNvSpPr>
            <a:spLocks noChangeAspect="1"/>
          </p:cNvSpPr>
          <p:nvPr/>
        </p:nvSpPr>
        <p:spPr>
          <a:xfrm>
            <a:off x="833309" y="4676212"/>
            <a:ext cx="182880" cy="1828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8" name="Oval 107"/>
          <p:cNvSpPr>
            <a:spLocks noChangeAspect="1"/>
          </p:cNvSpPr>
          <p:nvPr/>
        </p:nvSpPr>
        <p:spPr>
          <a:xfrm>
            <a:off x="2636391" y="1668094"/>
            <a:ext cx="182880" cy="1828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9" name="Oval 15"/>
          <p:cNvSpPr>
            <a:spLocks noChangeAspect="1"/>
          </p:cNvSpPr>
          <p:nvPr/>
        </p:nvSpPr>
        <p:spPr>
          <a:xfrm>
            <a:off x="2760485" y="923853"/>
            <a:ext cx="1270453" cy="881733"/>
          </a:xfrm>
          <a:custGeom>
            <a:avLst/>
            <a:gdLst>
              <a:gd name="connsiteX0" fmla="*/ 0 w 762000"/>
              <a:gd name="connsiteY0" fmla="*/ 381000 h 762000"/>
              <a:gd name="connsiteX1" fmla="*/ 381000 w 762000"/>
              <a:gd name="connsiteY1" fmla="*/ 0 h 762000"/>
              <a:gd name="connsiteX2" fmla="*/ 762000 w 762000"/>
              <a:gd name="connsiteY2" fmla="*/ 381000 h 762000"/>
              <a:gd name="connsiteX3" fmla="*/ 381000 w 762000"/>
              <a:gd name="connsiteY3" fmla="*/ 762000 h 762000"/>
              <a:gd name="connsiteX4" fmla="*/ 0 w 762000"/>
              <a:gd name="connsiteY4" fmla="*/ 381000 h 762000"/>
              <a:gd name="connsiteX0" fmla="*/ 0 w 1079716"/>
              <a:gd name="connsiteY0" fmla="*/ 451269 h 763346"/>
              <a:gd name="connsiteX1" fmla="*/ 698716 w 1079716"/>
              <a:gd name="connsiteY1" fmla="*/ 527 h 763346"/>
              <a:gd name="connsiteX2" fmla="*/ 1079716 w 1079716"/>
              <a:gd name="connsiteY2" fmla="*/ 381527 h 763346"/>
              <a:gd name="connsiteX3" fmla="*/ 698716 w 1079716"/>
              <a:gd name="connsiteY3" fmla="*/ 762527 h 763346"/>
              <a:gd name="connsiteX4" fmla="*/ 0 w 1079716"/>
              <a:gd name="connsiteY4" fmla="*/ 451269 h 763346"/>
              <a:gd name="connsiteX0" fmla="*/ 2 w 1079718"/>
              <a:gd name="connsiteY0" fmla="*/ 451269 h 879100"/>
              <a:gd name="connsiteX1" fmla="*/ 698718 w 1079718"/>
              <a:gd name="connsiteY1" fmla="*/ 527 h 879100"/>
              <a:gd name="connsiteX2" fmla="*/ 1079718 w 1079718"/>
              <a:gd name="connsiteY2" fmla="*/ 381527 h 879100"/>
              <a:gd name="connsiteX3" fmla="*/ 690969 w 1079718"/>
              <a:gd name="connsiteY3" fmla="*/ 878764 h 879100"/>
              <a:gd name="connsiteX4" fmla="*/ 2 w 1079718"/>
              <a:gd name="connsiteY4" fmla="*/ 451269 h 879100"/>
              <a:gd name="connsiteX0" fmla="*/ 190737 w 1270453"/>
              <a:gd name="connsiteY0" fmla="*/ 453937 h 881733"/>
              <a:gd name="connsiteX1" fmla="*/ 46729 w 1270453"/>
              <a:gd name="connsiteY1" fmla="*/ 215271 h 881733"/>
              <a:gd name="connsiteX2" fmla="*/ 889453 w 1270453"/>
              <a:gd name="connsiteY2" fmla="*/ 3195 h 881733"/>
              <a:gd name="connsiteX3" fmla="*/ 1270453 w 1270453"/>
              <a:gd name="connsiteY3" fmla="*/ 384195 h 881733"/>
              <a:gd name="connsiteX4" fmla="*/ 881704 w 1270453"/>
              <a:gd name="connsiteY4" fmla="*/ 881432 h 881733"/>
              <a:gd name="connsiteX5" fmla="*/ 190737 w 1270453"/>
              <a:gd name="connsiteY5" fmla="*/ 453937 h 88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0453" h="881733">
                <a:moveTo>
                  <a:pt x="190737" y="453937"/>
                </a:moveTo>
                <a:cubicBezTo>
                  <a:pt x="51575" y="342910"/>
                  <a:pt x="-69724" y="290395"/>
                  <a:pt x="46729" y="215271"/>
                </a:cubicBezTo>
                <a:cubicBezTo>
                  <a:pt x="163182" y="140147"/>
                  <a:pt x="685499" y="-24959"/>
                  <a:pt x="889453" y="3195"/>
                </a:cubicBezTo>
                <a:cubicBezTo>
                  <a:pt x="1093407" y="31349"/>
                  <a:pt x="1270453" y="173775"/>
                  <a:pt x="1270453" y="384195"/>
                </a:cubicBezTo>
                <a:cubicBezTo>
                  <a:pt x="1270453" y="594615"/>
                  <a:pt x="1061657" y="869808"/>
                  <a:pt x="881704" y="881432"/>
                </a:cubicBezTo>
                <a:cubicBezTo>
                  <a:pt x="701751" y="893056"/>
                  <a:pt x="329899" y="564964"/>
                  <a:pt x="190737" y="453937"/>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0" name="Oval 14"/>
          <p:cNvSpPr>
            <a:spLocks noChangeAspect="1"/>
          </p:cNvSpPr>
          <p:nvPr/>
        </p:nvSpPr>
        <p:spPr>
          <a:xfrm>
            <a:off x="2711849" y="1697605"/>
            <a:ext cx="1118023" cy="794981"/>
          </a:xfrm>
          <a:custGeom>
            <a:avLst/>
            <a:gdLst>
              <a:gd name="connsiteX0" fmla="*/ 0 w 701040"/>
              <a:gd name="connsiteY0" fmla="*/ 350520 h 701040"/>
              <a:gd name="connsiteX1" fmla="*/ 350520 w 701040"/>
              <a:gd name="connsiteY1" fmla="*/ 0 h 701040"/>
              <a:gd name="connsiteX2" fmla="*/ 701040 w 701040"/>
              <a:gd name="connsiteY2" fmla="*/ 350520 h 701040"/>
              <a:gd name="connsiteX3" fmla="*/ 350520 w 701040"/>
              <a:gd name="connsiteY3" fmla="*/ 701040 h 701040"/>
              <a:gd name="connsiteX4" fmla="*/ 0 w 701040"/>
              <a:gd name="connsiteY4" fmla="*/ 350520 h 701040"/>
              <a:gd name="connsiteX0" fmla="*/ 0 w 1003257"/>
              <a:gd name="connsiteY0" fmla="*/ 444480 h 703897"/>
              <a:gd name="connsiteX1" fmla="*/ 652737 w 1003257"/>
              <a:gd name="connsiteY1" fmla="*/ 970 h 703897"/>
              <a:gd name="connsiteX2" fmla="*/ 1003257 w 1003257"/>
              <a:gd name="connsiteY2" fmla="*/ 351490 h 703897"/>
              <a:gd name="connsiteX3" fmla="*/ 652737 w 1003257"/>
              <a:gd name="connsiteY3" fmla="*/ 702010 h 703897"/>
              <a:gd name="connsiteX4" fmla="*/ 0 w 1003257"/>
              <a:gd name="connsiteY4" fmla="*/ 444480 h 703897"/>
              <a:gd name="connsiteX0" fmla="*/ 2 w 1003259"/>
              <a:gd name="connsiteY0" fmla="*/ 444480 h 757098"/>
              <a:gd name="connsiteX1" fmla="*/ 652739 w 1003259"/>
              <a:gd name="connsiteY1" fmla="*/ 970 h 757098"/>
              <a:gd name="connsiteX2" fmla="*/ 1003259 w 1003259"/>
              <a:gd name="connsiteY2" fmla="*/ 351490 h 757098"/>
              <a:gd name="connsiteX3" fmla="*/ 644990 w 1003259"/>
              <a:gd name="connsiteY3" fmla="*/ 756254 h 757098"/>
              <a:gd name="connsiteX4" fmla="*/ 2 w 1003259"/>
              <a:gd name="connsiteY4" fmla="*/ 444480 h 757098"/>
              <a:gd name="connsiteX0" fmla="*/ 50565 w 1053822"/>
              <a:gd name="connsiteY0" fmla="*/ 444480 h 794981"/>
              <a:gd name="connsiteX1" fmla="*/ 703302 w 1053822"/>
              <a:gd name="connsiteY1" fmla="*/ 970 h 794981"/>
              <a:gd name="connsiteX2" fmla="*/ 1053822 w 1053822"/>
              <a:gd name="connsiteY2" fmla="*/ 351490 h 794981"/>
              <a:gd name="connsiteX3" fmla="*/ 695553 w 1053822"/>
              <a:gd name="connsiteY3" fmla="*/ 756254 h 794981"/>
              <a:gd name="connsiteX4" fmla="*/ 116405 w 1053822"/>
              <a:gd name="connsiteY4" fmla="*/ 743378 h 794981"/>
              <a:gd name="connsiteX5" fmla="*/ 50565 w 1053822"/>
              <a:gd name="connsiteY5" fmla="*/ 444480 h 794981"/>
              <a:gd name="connsiteX0" fmla="*/ 114766 w 1118023"/>
              <a:gd name="connsiteY0" fmla="*/ 444480 h 794981"/>
              <a:gd name="connsiteX1" fmla="*/ 767503 w 1118023"/>
              <a:gd name="connsiteY1" fmla="*/ 970 h 794981"/>
              <a:gd name="connsiteX2" fmla="*/ 1118023 w 1118023"/>
              <a:gd name="connsiteY2" fmla="*/ 351490 h 794981"/>
              <a:gd name="connsiteX3" fmla="*/ 759754 w 1118023"/>
              <a:gd name="connsiteY3" fmla="*/ 756254 h 794981"/>
              <a:gd name="connsiteX4" fmla="*/ 180606 w 1118023"/>
              <a:gd name="connsiteY4" fmla="*/ 743378 h 794981"/>
              <a:gd name="connsiteX5" fmla="*/ 114766 w 1118023"/>
              <a:gd name="connsiteY5" fmla="*/ 444480 h 79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023" h="794981">
                <a:moveTo>
                  <a:pt x="114766" y="444480"/>
                </a:moveTo>
                <a:cubicBezTo>
                  <a:pt x="212582" y="320745"/>
                  <a:pt x="600294" y="16468"/>
                  <a:pt x="767503" y="970"/>
                </a:cubicBezTo>
                <a:cubicBezTo>
                  <a:pt x="934712" y="-14528"/>
                  <a:pt x="1118023" y="157903"/>
                  <a:pt x="1118023" y="351490"/>
                </a:cubicBezTo>
                <a:cubicBezTo>
                  <a:pt x="1118023" y="545077"/>
                  <a:pt x="915990" y="690939"/>
                  <a:pt x="759754" y="756254"/>
                </a:cubicBezTo>
                <a:cubicBezTo>
                  <a:pt x="603518" y="821569"/>
                  <a:pt x="288104" y="795340"/>
                  <a:pt x="180606" y="743378"/>
                </a:cubicBezTo>
                <a:cubicBezTo>
                  <a:pt x="-112872" y="923891"/>
                  <a:pt x="16950" y="568215"/>
                  <a:pt x="114766" y="44448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1" name="Oval 110"/>
          <p:cNvSpPr>
            <a:spLocks noChangeAspect="1"/>
          </p:cNvSpPr>
          <p:nvPr/>
        </p:nvSpPr>
        <p:spPr>
          <a:xfrm>
            <a:off x="3249889" y="3567255"/>
            <a:ext cx="365760" cy="3657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2" name="Oval 111"/>
          <p:cNvSpPr>
            <a:spLocks noChangeAspect="1"/>
          </p:cNvSpPr>
          <p:nvPr/>
        </p:nvSpPr>
        <p:spPr>
          <a:xfrm>
            <a:off x="2415411" y="3962529"/>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3" name="Oval 112"/>
          <p:cNvSpPr>
            <a:spLocks noChangeAspect="1"/>
          </p:cNvSpPr>
          <p:nvPr/>
        </p:nvSpPr>
        <p:spPr>
          <a:xfrm>
            <a:off x="4054839" y="3475815"/>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4" name="Oval 113"/>
          <p:cNvSpPr>
            <a:spLocks noChangeAspect="1"/>
          </p:cNvSpPr>
          <p:nvPr/>
        </p:nvSpPr>
        <p:spPr>
          <a:xfrm>
            <a:off x="3643359" y="4188422"/>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15" name="Straight Arrow Connector 114"/>
          <p:cNvCxnSpPr/>
          <p:nvPr/>
        </p:nvCxnSpPr>
        <p:spPr>
          <a:xfrm flipH="1" flipV="1">
            <a:off x="1016190" y="4832871"/>
            <a:ext cx="234314" cy="197160"/>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107" idx="3"/>
          </p:cNvCxnSpPr>
          <p:nvPr/>
        </p:nvCxnSpPr>
        <p:spPr>
          <a:xfrm flipV="1">
            <a:off x="805294" y="4832310"/>
            <a:ext cx="54797" cy="500127"/>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7" name="Oval 116"/>
          <p:cNvSpPr>
            <a:spLocks noChangeAspect="1"/>
          </p:cNvSpPr>
          <p:nvPr/>
        </p:nvSpPr>
        <p:spPr>
          <a:xfrm>
            <a:off x="3128834" y="1698574"/>
            <a:ext cx="701040" cy="70104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18" name="Straight Arrow Connector 117"/>
          <p:cNvCxnSpPr>
            <a:endCxn id="108" idx="0"/>
          </p:cNvCxnSpPr>
          <p:nvPr/>
        </p:nvCxnSpPr>
        <p:spPr>
          <a:xfrm>
            <a:off x="2525045" y="1308049"/>
            <a:ext cx="202786" cy="360045"/>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endCxn id="108" idx="6"/>
          </p:cNvCxnSpPr>
          <p:nvPr/>
        </p:nvCxnSpPr>
        <p:spPr>
          <a:xfrm flipH="1" flipV="1">
            <a:off x="2819271" y="1759534"/>
            <a:ext cx="660083" cy="329442"/>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0" name="Oval 119"/>
          <p:cNvSpPr>
            <a:spLocks noChangeAspect="1"/>
          </p:cNvSpPr>
          <p:nvPr/>
        </p:nvSpPr>
        <p:spPr>
          <a:xfrm>
            <a:off x="3268939" y="927049"/>
            <a:ext cx="762000" cy="7620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21" name="Straight Arrow Connector 120"/>
          <p:cNvCxnSpPr>
            <a:endCxn id="108" idx="2"/>
          </p:cNvCxnSpPr>
          <p:nvPr/>
        </p:nvCxnSpPr>
        <p:spPr>
          <a:xfrm flipV="1">
            <a:off x="2323780" y="1759534"/>
            <a:ext cx="312611" cy="243840"/>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2819272" y="1308049"/>
            <a:ext cx="751522" cy="360045"/>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Curved Connector 122"/>
          <p:cNvCxnSpPr/>
          <p:nvPr/>
        </p:nvCxnSpPr>
        <p:spPr>
          <a:xfrm flipV="1">
            <a:off x="2607816" y="3750135"/>
            <a:ext cx="651598" cy="303834"/>
          </a:xfrm>
          <a:prstGeom prst="curvedConnector3">
            <a:avLst>
              <a:gd name="adj1" fmla="val 50000"/>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Curved Connector 123"/>
          <p:cNvCxnSpPr/>
          <p:nvPr/>
        </p:nvCxnSpPr>
        <p:spPr>
          <a:xfrm rot="16200000" flipH="1">
            <a:off x="3433277" y="3942032"/>
            <a:ext cx="255409" cy="237374"/>
          </a:xfrm>
          <a:prstGeom prst="curvedConnector3">
            <a:avLst>
              <a:gd name="adj1" fmla="val 87867"/>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Curved Connector 124"/>
          <p:cNvCxnSpPr/>
          <p:nvPr/>
        </p:nvCxnSpPr>
        <p:spPr>
          <a:xfrm flipV="1">
            <a:off x="3625174" y="3567255"/>
            <a:ext cx="439190" cy="182880"/>
          </a:xfrm>
          <a:prstGeom prst="curvedConnector3">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Curved Connector 125"/>
          <p:cNvCxnSpPr/>
          <p:nvPr/>
        </p:nvCxnSpPr>
        <p:spPr>
          <a:xfrm rot="16200000" flipH="1">
            <a:off x="3195383" y="3320344"/>
            <a:ext cx="461646" cy="32176"/>
          </a:xfrm>
          <a:prstGeom prst="curvedConnector3">
            <a:avLst>
              <a:gd name="adj1" fmla="val 28188"/>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Oval 126"/>
          <p:cNvSpPr>
            <a:spLocks noChangeAspect="1"/>
          </p:cNvSpPr>
          <p:nvPr/>
        </p:nvSpPr>
        <p:spPr>
          <a:xfrm>
            <a:off x="3301916" y="2925019"/>
            <a:ext cx="182880" cy="1828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28" name="Curved Connector 127"/>
          <p:cNvCxnSpPr/>
          <p:nvPr/>
        </p:nvCxnSpPr>
        <p:spPr>
          <a:xfrm flipV="1">
            <a:off x="1033281" y="4036304"/>
            <a:ext cx="1399222" cy="713683"/>
          </a:xfrm>
          <a:prstGeom prst="curvedConnector3">
            <a:avLst/>
          </a:prstGeom>
          <a:ln w="28575">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Curved Connector 128"/>
          <p:cNvCxnSpPr/>
          <p:nvPr/>
        </p:nvCxnSpPr>
        <p:spPr>
          <a:xfrm rot="16200000" flipH="1">
            <a:off x="2507153" y="2085972"/>
            <a:ext cx="1098884" cy="592863"/>
          </a:xfrm>
          <a:prstGeom prst="curvedConnector3">
            <a:avLst/>
          </a:prstGeom>
          <a:ln w="28575">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Curved Connector 129"/>
          <p:cNvCxnSpPr/>
          <p:nvPr/>
        </p:nvCxnSpPr>
        <p:spPr>
          <a:xfrm>
            <a:off x="2630761" y="4116922"/>
            <a:ext cx="1056472" cy="209933"/>
          </a:xfrm>
          <a:prstGeom prst="curvedConnector4">
            <a:avLst>
              <a:gd name="adj1" fmla="val 48732"/>
              <a:gd name="adj2" fmla="val 208892"/>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Curved Connector 130"/>
          <p:cNvCxnSpPr/>
          <p:nvPr/>
        </p:nvCxnSpPr>
        <p:spPr>
          <a:xfrm>
            <a:off x="3496446" y="2998794"/>
            <a:ext cx="666925" cy="459356"/>
          </a:xfrm>
          <a:prstGeom prst="curvedConnector2">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Curved Connector 131"/>
          <p:cNvCxnSpPr/>
          <p:nvPr/>
        </p:nvCxnSpPr>
        <p:spPr>
          <a:xfrm rot="5400000" flipH="1" flipV="1">
            <a:off x="2454070" y="3116233"/>
            <a:ext cx="972852" cy="737974"/>
          </a:xfrm>
          <a:prstGeom prst="curvedConnector3">
            <a:avLst>
              <a:gd name="adj1" fmla="val 71757"/>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Curved Connector 132"/>
          <p:cNvCxnSpPr/>
          <p:nvPr/>
        </p:nvCxnSpPr>
        <p:spPr>
          <a:xfrm rot="5400000">
            <a:off x="3694614" y="3745873"/>
            <a:ext cx="556509" cy="346822"/>
          </a:xfrm>
          <a:prstGeom prst="curvedConnector3">
            <a:avLst>
              <a:gd name="adj1" fmla="val 87274"/>
            </a:avLst>
          </a:prstGeom>
          <a:ln w="28575">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Oval 133"/>
          <p:cNvSpPr>
            <a:spLocks noChangeAspect="1"/>
          </p:cNvSpPr>
          <p:nvPr/>
        </p:nvSpPr>
        <p:spPr>
          <a:xfrm rot="20064395">
            <a:off x="3843618" y="4365104"/>
            <a:ext cx="2368594" cy="236859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5" name="Oval 134"/>
          <p:cNvSpPr>
            <a:spLocks noChangeAspect="1"/>
          </p:cNvSpPr>
          <p:nvPr/>
        </p:nvSpPr>
        <p:spPr>
          <a:xfrm>
            <a:off x="4628036" y="4965526"/>
            <a:ext cx="182880" cy="1828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6" name="Oval 135"/>
          <p:cNvSpPr>
            <a:spLocks noChangeAspect="1"/>
          </p:cNvSpPr>
          <p:nvPr/>
        </p:nvSpPr>
        <p:spPr>
          <a:xfrm>
            <a:off x="5132092" y="6032857"/>
            <a:ext cx="182880" cy="18288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37" name="Curved Connector 136"/>
          <p:cNvCxnSpPr>
            <a:stCxn id="136" idx="0"/>
            <a:endCxn id="135" idx="4"/>
          </p:cNvCxnSpPr>
          <p:nvPr/>
        </p:nvCxnSpPr>
        <p:spPr>
          <a:xfrm rot="16200000" flipV="1">
            <a:off x="4529279" y="5338604"/>
            <a:ext cx="884451" cy="504056"/>
          </a:xfrm>
          <a:prstGeom prst="curvedConnector3">
            <a:avLst>
              <a:gd name="adj1" fmla="val 50000"/>
            </a:avLst>
          </a:prstGeom>
          <a:ln w="28575">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8" name="Curved Connector 137"/>
          <p:cNvCxnSpPr>
            <a:stCxn id="135" idx="0"/>
          </p:cNvCxnSpPr>
          <p:nvPr/>
        </p:nvCxnSpPr>
        <p:spPr>
          <a:xfrm rot="16200000" flipV="1">
            <a:off x="3929740" y="4175789"/>
            <a:ext cx="611889" cy="967585"/>
          </a:xfrm>
          <a:prstGeom prst="curvedConnector3">
            <a:avLst>
              <a:gd name="adj1" fmla="val 50000"/>
            </a:avLst>
          </a:prstGeom>
          <a:ln w="28575">
            <a:solidFill>
              <a:srgbClr val="FF0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4782942" y="4656887"/>
            <a:ext cx="372052" cy="323962"/>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4030939" y="5110278"/>
            <a:ext cx="595905" cy="153579"/>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flipV="1">
            <a:off x="4826214" y="5136949"/>
            <a:ext cx="358970" cy="195488"/>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4771704" y="6124297"/>
            <a:ext cx="358374" cy="0"/>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5286176" y="5823307"/>
            <a:ext cx="187842" cy="236332"/>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5320869" y="6215737"/>
            <a:ext cx="387287" cy="237599"/>
          </a:xfrm>
          <a:prstGeom prst="straightConnector1">
            <a:avLst/>
          </a:prstGeom>
          <a:ln w="28575">
            <a:solidFill>
              <a:schemeClr val="bg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5" name="Oval 144"/>
          <p:cNvSpPr>
            <a:spLocks noChangeAspect="1"/>
          </p:cNvSpPr>
          <p:nvPr/>
        </p:nvSpPr>
        <p:spPr>
          <a:xfrm>
            <a:off x="770986" y="4999789"/>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6" name="Oval 145"/>
          <p:cNvSpPr>
            <a:spLocks noChangeAspect="1"/>
          </p:cNvSpPr>
          <p:nvPr/>
        </p:nvSpPr>
        <p:spPr>
          <a:xfrm>
            <a:off x="1210176" y="5024089"/>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7" name="Oval 146"/>
          <p:cNvSpPr>
            <a:spLocks noChangeAspect="1"/>
          </p:cNvSpPr>
          <p:nvPr/>
        </p:nvSpPr>
        <p:spPr>
          <a:xfrm>
            <a:off x="4272242" y="5126697"/>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8" name="Oval 147"/>
          <p:cNvSpPr>
            <a:spLocks noChangeAspect="1"/>
          </p:cNvSpPr>
          <p:nvPr/>
        </p:nvSpPr>
        <p:spPr>
          <a:xfrm>
            <a:off x="4937119" y="4715400"/>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9" name="Oval 148"/>
          <p:cNvSpPr>
            <a:spLocks noChangeAspect="1"/>
          </p:cNvSpPr>
          <p:nvPr/>
        </p:nvSpPr>
        <p:spPr>
          <a:xfrm>
            <a:off x="5185184" y="5298672"/>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0" name="Oval 149"/>
          <p:cNvSpPr>
            <a:spLocks noChangeAspect="1"/>
          </p:cNvSpPr>
          <p:nvPr/>
        </p:nvSpPr>
        <p:spPr>
          <a:xfrm>
            <a:off x="4634544" y="6061932"/>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1" name="Oval 150"/>
          <p:cNvSpPr>
            <a:spLocks noChangeAspect="1"/>
          </p:cNvSpPr>
          <p:nvPr/>
        </p:nvSpPr>
        <p:spPr>
          <a:xfrm>
            <a:off x="5405743" y="6250027"/>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2" name="Oval 151"/>
          <p:cNvSpPr>
            <a:spLocks noChangeAspect="1"/>
          </p:cNvSpPr>
          <p:nvPr/>
        </p:nvSpPr>
        <p:spPr>
          <a:xfrm>
            <a:off x="5472170" y="5686147"/>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3" name="Oval 152"/>
          <p:cNvSpPr>
            <a:spLocks noChangeAspect="1"/>
          </p:cNvSpPr>
          <p:nvPr/>
        </p:nvSpPr>
        <p:spPr>
          <a:xfrm>
            <a:off x="2442805" y="1170889"/>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4" name="Oval 153"/>
          <p:cNvSpPr>
            <a:spLocks noChangeAspect="1"/>
          </p:cNvSpPr>
          <p:nvPr/>
        </p:nvSpPr>
        <p:spPr>
          <a:xfrm>
            <a:off x="3216393" y="1367012"/>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5" name="Oval 154"/>
          <p:cNvSpPr>
            <a:spLocks noChangeAspect="1"/>
          </p:cNvSpPr>
          <p:nvPr/>
        </p:nvSpPr>
        <p:spPr>
          <a:xfrm>
            <a:off x="3122254" y="1866214"/>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6" name="Oval 155"/>
          <p:cNvSpPr>
            <a:spLocks noChangeAspect="1"/>
          </p:cNvSpPr>
          <p:nvPr/>
        </p:nvSpPr>
        <p:spPr>
          <a:xfrm>
            <a:off x="2442805" y="1791253"/>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7" name="Oval 156"/>
          <p:cNvSpPr>
            <a:spLocks noChangeAspect="1"/>
          </p:cNvSpPr>
          <p:nvPr/>
        </p:nvSpPr>
        <p:spPr>
          <a:xfrm>
            <a:off x="1250504" y="4649493"/>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8" name="Oval 157"/>
          <p:cNvSpPr>
            <a:spLocks noChangeAspect="1"/>
          </p:cNvSpPr>
          <p:nvPr/>
        </p:nvSpPr>
        <p:spPr>
          <a:xfrm>
            <a:off x="1658801" y="4424752"/>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9" name="Oval 158"/>
          <p:cNvSpPr>
            <a:spLocks noChangeAspect="1"/>
          </p:cNvSpPr>
          <p:nvPr/>
        </p:nvSpPr>
        <p:spPr>
          <a:xfrm>
            <a:off x="2760163" y="2069816"/>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0" name="Oval 159"/>
          <p:cNvSpPr>
            <a:spLocks noChangeAspect="1"/>
          </p:cNvSpPr>
          <p:nvPr/>
        </p:nvSpPr>
        <p:spPr>
          <a:xfrm>
            <a:off x="3147813" y="2438166"/>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1" name="Oval 160"/>
          <p:cNvSpPr>
            <a:spLocks noChangeAspect="1"/>
          </p:cNvSpPr>
          <p:nvPr/>
        </p:nvSpPr>
        <p:spPr>
          <a:xfrm>
            <a:off x="4340822" y="4630492"/>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2" name="Oval 161"/>
          <p:cNvSpPr>
            <a:spLocks noChangeAspect="1"/>
          </p:cNvSpPr>
          <p:nvPr/>
        </p:nvSpPr>
        <p:spPr>
          <a:xfrm>
            <a:off x="3917679" y="4561912"/>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3" name="Oval 162"/>
          <p:cNvSpPr>
            <a:spLocks noChangeAspect="1"/>
          </p:cNvSpPr>
          <p:nvPr/>
        </p:nvSpPr>
        <p:spPr>
          <a:xfrm>
            <a:off x="1928045" y="4060379"/>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310863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0"/>
                                        <p:tgtEl>
                                          <p:spTgt spid="3"/>
                                        </p:tgtEl>
                                      </p:cBhvr>
                                    </p:animEffect>
                                    <p:anim calcmode="lin" valueType="num">
                                      <p:cBhvr>
                                        <p:cTn id="8" dur="7500" fill="hold"/>
                                        <p:tgtEl>
                                          <p:spTgt spid="3"/>
                                        </p:tgtEl>
                                        <p:attrNameLst>
                                          <p:attrName>ppt_x</p:attrName>
                                        </p:attrNameLst>
                                      </p:cBhvr>
                                      <p:tavLst>
                                        <p:tav tm="0">
                                          <p:val>
                                            <p:strVal val="#ppt_x"/>
                                          </p:val>
                                        </p:tav>
                                        <p:tav tm="100000">
                                          <p:val>
                                            <p:strVal val="#ppt_x"/>
                                          </p:val>
                                        </p:tav>
                                      </p:tavLst>
                                    </p:anim>
                                    <p:anim calcmode="lin" valueType="num">
                                      <p:cBhvr>
                                        <p:cTn id="9" dur="75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7500" fill="hold"/>
                                        <p:tgtEl>
                                          <p:spTgt spid="100"/>
                                        </p:tgtEl>
                                        <p:attrNameLst>
                                          <p:attrName>ppt_w</p:attrName>
                                        </p:attrNameLst>
                                      </p:cBhvr>
                                      <p:tavLst>
                                        <p:tav tm="0">
                                          <p:val>
                                            <p:fltVal val="0"/>
                                          </p:val>
                                        </p:tav>
                                        <p:tav tm="100000">
                                          <p:val>
                                            <p:strVal val="#ppt_w"/>
                                          </p:val>
                                        </p:tav>
                                      </p:tavLst>
                                    </p:anim>
                                    <p:anim calcmode="lin" valueType="num">
                                      <p:cBhvr>
                                        <p:cTn id="13" dur="7500" fill="hold"/>
                                        <p:tgtEl>
                                          <p:spTgt spid="100"/>
                                        </p:tgtEl>
                                        <p:attrNameLst>
                                          <p:attrName>ppt_h</p:attrName>
                                        </p:attrNameLst>
                                      </p:cBhvr>
                                      <p:tavLst>
                                        <p:tav tm="0">
                                          <p:val>
                                            <p:fltVal val="0"/>
                                          </p:val>
                                        </p:tav>
                                        <p:tav tm="100000">
                                          <p:val>
                                            <p:strVal val="#ppt_h"/>
                                          </p:val>
                                        </p:tav>
                                      </p:tavLst>
                                    </p:anim>
                                    <p:animEffect transition="in" filter="fade">
                                      <p:cBhvr>
                                        <p:cTn id="14" dur="7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0" fill="hold"/>
                                        <p:tgtEl>
                                          <p:spTgt spid="101"/>
                                        </p:tgtEl>
                                        <p:attrNameLst>
                                          <p:attrName>ppt_w</p:attrName>
                                        </p:attrNameLst>
                                      </p:cBhvr>
                                      <p:tavLst>
                                        <p:tav tm="0">
                                          <p:val>
                                            <p:fltVal val="0"/>
                                          </p:val>
                                        </p:tav>
                                        <p:tav tm="100000">
                                          <p:val>
                                            <p:strVal val="#ppt_w"/>
                                          </p:val>
                                        </p:tav>
                                      </p:tavLst>
                                    </p:anim>
                                    <p:anim calcmode="lin" valueType="num">
                                      <p:cBhvr>
                                        <p:cTn id="18" dur="7500" fill="hold"/>
                                        <p:tgtEl>
                                          <p:spTgt spid="101"/>
                                        </p:tgtEl>
                                        <p:attrNameLst>
                                          <p:attrName>ppt_h</p:attrName>
                                        </p:attrNameLst>
                                      </p:cBhvr>
                                      <p:tavLst>
                                        <p:tav tm="0">
                                          <p:val>
                                            <p:fltVal val="0"/>
                                          </p:val>
                                        </p:tav>
                                        <p:tav tm="100000">
                                          <p:val>
                                            <p:strVal val="#ppt_h"/>
                                          </p:val>
                                        </p:tav>
                                      </p:tavLst>
                                    </p:anim>
                                    <p:animEffect transition="in" filter="fade">
                                      <p:cBhvr>
                                        <p:cTn id="19" dur="7500"/>
                                        <p:tgtEl>
                                          <p:spTgt spid="10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cBhvr>
                                        <p:cTn id="22" dur="7500" fill="hold"/>
                                        <p:tgtEl>
                                          <p:spTgt spid="110"/>
                                        </p:tgtEl>
                                        <p:attrNameLst>
                                          <p:attrName>ppt_w</p:attrName>
                                        </p:attrNameLst>
                                      </p:cBhvr>
                                      <p:tavLst>
                                        <p:tav tm="0">
                                          <p:val>
                                            <p:fltVal val="0"/>
                                          </p:val>
                                        </p:tav>
                                        <p:tav tm="100000">
                                          <p:val>
                                            <p:strVal val="#ppt_w"/>
                                          </p:val>
                                        </p:tav>
                                      </p:tavLst>
                                    </p:anim>
                                    <p:anim calcmode="lin" valueType="num">
                                      <p:cBhvr>
                                        <p:cTn id="23" dur="7500" fill="hold"/>
                                        <p:tgtEl>
                                          <p:spTgt spid="110"/>
                                        </p:tgtEl>
                                        <p:attrNameLst>
                                          <p:attrName>ppt_h</p:attrName>
                                        </p:attrNameLst>
                                      </p:cBhvr>
                                      <p:tavLst>
                                        <p:tav tm="0">
                                          <p:val>
                                            <p:fltVal val="0"/>
                                          </p:val>
                                        </p:tav>
                                        <p:tav tm="100000">
                                          <p:val>
                                            <p:strVal val="#ppt_h"/>
                                          </p:val>
                                        </p:tav>
                                      </p:tavLst>
                                    </p:anim>
                                    <p:animEffect transition="in" filter="fade">
                                      <p:cBhvr>
                                        <p:cTn id="24" dur="7500"/>
                                        <p:tgtEl>
                                          <p:spTgt spid="1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7500" fill="hold"/>
                                        <p:tgtEl>
                                          <p:spTgt spid="109"/>
                                        </p:tgtEl>
                                        <p:attrNameLst>
                                          <p:attrName>ppt_w</p:attrName>
                                        </p:attrNameLst>
                                      </p:cBhvr>
                                      <p:tavLst>
                                        <p:tav tm="0">
                                          <p:val>
                                            <p:fltVal val="0"/>
                                          </p:val>
                                        </p:tav>
                                        <p:tav tm="100000">
                                          <p:val>
                                            <p:strVal val="#ppt_w"/>
                                          </p:val>
                                        </p:tav>
                                      </p:tavLst>
                                    </p:anim>
                                    <p:anim calcmode="lin" valueType="num">
                                      <p:cBhvr>
                                        <p:cTn id="28" dur="7500" fill="hold"/>
                                        <p:tgtEl>
                                          <p:spTgt spid="109"/>
                                        </p:tgtEl>
                                        <p:attrNameLst>
                                          <p:attrName>ppt_h</p:attrName>
                                        </p:attrNameLst>
                                      </p:cBhvr>
                                      <p:tavLst>
                                        <p:tav tm="0">
                                          <p:val>
                                            <p:fltVal val="0"/>
                                          </p:val>
                                        </p:tav>
                                        <p:tav tm="100000">
                                          <p:val>
                                            <p:strVal val="#ppt_h"/>
                                          </p:val>
                                        </p:tav>
                                      </p:tavLst>
                                    </p:anim>
                                    <p:animEffect transition="in" filter="fade">
                                      <p:cBhvr>
                                        <p:cTn id="29" dur="7500"/>
                                        <p:tgtEl>
                                          <p:spTgt spid="10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p:cTn id="32" dur="7500" fill="hold"/>
                                        <p:tgtEl>
                                          <p:spTgt spid="102"/>
                                        </p:tgtEl>
                                        <p:attrNameLst>
                                          <p:attrName>ppt_w</p:attrName>
                                        </p:attrNameLst>
                                      </p:cBhvr>
                                      <p:tavLst>
                                        <p:tav tm="0">
                                          <p:val>
                                            <p:fltVal val="0"/>
                                          </p:val>
                                        </p:tav>
                                        <p:tav tm="100000">
                                          <p:val>
                                            <p:strVal val="#ppt_w"/>
                                          </p:val>
                                        </p:tav>
                                      </p:tavLst>
                                    </p:anim>
                                    <p:anim calcmode="lin" valueType="num">
                                      <p:cBhvr>
                                        <p:cTn id="33" dur="7500" fill="hold"/>
                                        <p:tgtEl>
                                          <p:spTgt spid="102"/>
                                        </p:tgtEl>
                                        <p:attrNameLst>
                                          <p:attrName>ppt_h</p:attrName>
                                        </p:attrNameLst>
                                      </p:cBhvr>
                                      <p:tavLst>
                                        <p:tav tm="0">
                                          <p:val>
                                            <p:fltVal val="0"/>
                                          </p:val>
                                        </p:tav>
                                        <p:tav tm="100000">
                                          <p:val>
                                            <p:strVal val="#ppt_h"/>
                                          </p:val>
                                        </p:tav>
                                      </p:tavLst>
                                    </p:anim>
                                    <p:animEffect transition="in" filter="fade">
                                      <p:cBhvr>
                                        <p:cTn id="34" dur="7500"/>
                                        <p:tgtEl>
                                          <p:spTgt spid="10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3"/>
                                        </p:tgtEl>
                                        <p:attrNameLst>
                                          <p:attrName>style.visibility</p:attrName>
                                        </p:attrNameLst>
                                      </p:cBhvr>
                                      <p:to>
                                        <p:strVal val="visible"/>
                                      </p:to>
                                    </p:set>
                                    <p:anim calcmode="lin" valueType="num">
                                      <p:cBhvr>
                                        <p:cTn id="37" dur="7500" fill="hold"/>
                                        <p:tgtEl>
                                          <p:spTgt spid="103"/>
                                        </p:tgtEl>
                                        <p:attrNameLst>
                                          <p:attrName>ppt_w</p:attrName>
                                        </p:attrNameLst>
                                      </p:cBhvr>
                                      <p:tavLst>
                                        <p:tav tm="0">
                                          <p:val>
                                            <p:fltVal val="0"/>
                                          </p:val>
                                        </p:tav>
                                        <p:tav tm="100000">
                                          <p:val>
                                            <p:strVal val="#ppt_w"/>
                                          </p:val>
                                        </p:tav>
                                      </p:tavLst>
                                    </p:anim>
                                    <p:anim calcmode="lin" valueType="num">
                                      <p:cBhvr>
                                        <p:cTn id="38" dur="7500" fill="hold"/>
                                        <p:tgtEl>
                                          <p:spTgt spid="103"/>
                                        </p:tgtEl>
                                        <p:attrNameLst>
                                          <p:attrName>ppt_h</p:attrName>
                                        </p:attrNameLst>
                                      </p:cBhvr>
                                      <p:tavLst>
                                        <p:tav tm="0">
                                          <p:val>
                                            <p:fltVal val="0"/>
                                          </p:val>
                                        </p:tav>
                                        <p:tav tm="100000">
                                          <p:val>
                                            <p:strVal val="#ppt_h"/>
                                          </p:val>
                                        </p:tav>
                                      </p:tavLst>
                                    </p:anim>
                                    <p:animEffect transition="in" filter="fade">
                                      <p:cBhvr>
                                        <p:cTn id="39" dur="7500"/>
                                        <p:tgtEl>
                                          <p:spTgt spid="103"/>
                                        </p:tgtEl>
                                      </p:cBhvr>
                                    </p:animEffect>
                                  </p:childTnLst>
                                </p:cTn>
                              </p:par>
                              <p:par>
                                <p:cTn id="40" presetID="1" presetClass="emph" presetSubtype="2" fill="hold" nodeType="withEffect">
                                  <p:stCondLst>
                                    <p:cond delay="0"/>
                                  </p:stCondLst>
                                  <p:childTnLst>
                                    <p:animClr clrSpc="rgb" dir="cw">
                                      <p:cBhvr>
                                        <p:cTn id="41" dur="7500" fill="hold"/>
                                        <p:tgtEl>
                                          <p:spTgt spid="103"/>
                                        </p:tgtEl>
                                        <p:attrNameLst>
                                          <p:attrName>fillcolor</p:attrName>
                                        </p:attrNameLst>
                                      </p:cBhvr>
                                      <p:to>
                                        <a:srgbClr val="93453D"/>
                                      </p:to>
                                    </p:animClr>
                                    <p:set>
                                      <p:cBhvr>
                                        <p:cTn id="42" dur="7500" fill="hold"/>
                                        <p:tgtEl>
                                          <p:spTgt spid="103"/>
                                        </p:tgtEl>
                                        <p:attrNameLst>
                                          <p:attrName>fill.type</p:attrName>
                                        </p:attrNameLst>
                                      </p:cBhvr>
                                      <p:to>
                                        <p:strVal val="solid"/>
                                      </p:to>
                                    </p:set>
                                    <p:set>
                                      <p:cBhvr>
                                        <p:cTn id="43" dur="7500" fill="hold"/>
                                        <p:tgtEl>
                                          <p:spTgt spid="103"/>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7500" fill="hold"/>
                                        <p:tgtEl>
                                          <p:spTgt spid="104"/>
                                        </p:tgtEl>
                                        <p:attrNameLst>
                                          <p:attrName>fillcolor</p:attrName>
                                        </p:attrNameLst>
                                      </p:cBhvr>
                                      <p:to>
                                        <a:srgbClr val="93453D"/>
                                      </p:to>
                                    </p:animClr>
                                    <p:set>
                                      <p:cBhvr>
                                        <p:cTn id="46" dur="7500" fill="hold"/>
                                        <p:tgtEl>
                                          <p:spTgt spid="104"/>
                                        </p:tgtEl>
                                        <p:attrNameLst>
                                          <p:attrName>fill.type</p:attrName>
                                        </p:attrNameLst>
                                      </p:cBhvr>
                                      <p:to>
                                        <p:strVal val="solid"/>
                                      </p:to>
                                    </p:set>
                                    <p:set>
                                      <p:cBhvr>
                                        <p:cTn id="47" dur="7500" fill="hold"/>
                                        <p:tgtEl>
                                          <p:spTgt spid="104"/>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7500" fill="hold"/>
                                        <p:tgtEl>
                                          <p:spTgt spid="101"/>
                                        </p:tgtEl>
                                        <p:attrNameLst>
                                          <p:attrName>fillcolor</p:attrName>
                                        </p:attrNameLst>
                                      </p:cBhvr>
                                      <p:to>
                                        <a:srgbClr val="93453D"/>
                                      </p:to>
                                    </p:animClr>
                                    <p:set>
                                      <p:cBhvr>
                                        <p:cTn id="50" dur="7500" fill="hold"/>
                                        <p:tgtEl>
                                          <p:spTgt spid="101"/>
                                        </p:tgtEl>
                                        <p:attrNameLst>
                                          <p:attrName>fill.type</p:attrName>
                                        </p:attrNameLst>
                                      </p:cBhvr>
                                      <p:to>
                                        <p:strVal val="solid"/>
                                      </p:to>
                                    </p:set>
                                    <p:set>
                                      <p:cBhvr>
                                        <p:cTn id="51" dur="7500" fill="hold"/>
                                        <p:tgtEl>
                                          <p:spTgt spid="101"/>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7500" fill="hold"/>
                                        <p:tgtEl>
                                          <p:spTgt spid="110"/>
                                        </p:tgtEl>
                                        <p:attrNameLst>
                                          <p:attrName>fillcolor</p:attrName>
                                        </p:attrNameLst>
                                      </p:cBhvr>
                                      <p:to>
                                        <a:srgbClr val="93453D"/>
                                      </p:to>
                                    </p:animClr>
                                    <p:set>
                                      <p:cBhvr>
                                        <p:cTn id="54" dur="7500" fill="hold"/>
                                        <p:tgtEl>
                                          <p:spTgt spid="110"/>
                                        </p:tgtEl>
                                        <p:attrNameLst>
                                          <p:attrName>fill.type</p:attrName>
                                        </p:attrNameLst>
                                      </p:cBhvr>
                                      <p:to>
                                        <p:strVal val="solid"/>
                                      </p:to>
                                    </p:set>
                                    <p:set>
                                      <p:cBhvr>
                                        <p:cTn id="55" dur="7500" fill="hold"/>
                                        <p:tgtEl>
                                          <p:spTgt spid="110"/>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7500" fill="hold"/>
                                        <p:tgtEl>
                                          <p:spTgt spid="109"/>
                                        </p:tgtEl>
                                        <p:attrNameLst>
                                          <p:attrName>fillcolor</p:attrName>
                                        </p:attrNameLst>
                                      </p:cBhvr>
                                      <p:to>
                                        <a:srgbClr val="93453D"/>
                                      </p:to>
                                    </p:animClr>
                                    <p:set>
                                      <p:cBhvr>
                                        <p:cTn id="58" dur="7500" fill="hold"/>
                                        <p:tgtEl>
                                          <p:spTgt spid="109"/>
                                        </p:tgtEl>
                                        <p:attrNameLst>
                                          <p:attrName>fill.type</p:attrName>
                                        </p:attrNameLst>
                                      </p:cBhvr>
                                      <p:to>
                                        <p:strVal val="solid"/>
                                      </p:to>
                                    </p:set>
                                    <p:set>
                                      <p:cBhvr>
                                        <p:cTn id="59" dur="7500" fill="hold"/>
                                        <p:tgtEl>
                                          <p:spTgt spid="109"/>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7500" fill="hold"/>
                                        <p:tgtEl>
                                          <p:spTgt spid="106"/>
                                        </p:tgtEl>
                                        <p:attrNameLst>
                                          <p:attrName>fillcolor</p:attrName>
                                        </p:attrNameLst>
                                      </p:cBhvr>
                                      <p:to>
                                        <a:srgbClr val="93453D"/>
                                      </p:to>
                                    </p:animClr>
                                    <p:set>
                                      <p:cBhvr>
                                        <p:cTn id="62" dur="7500" fill="hold"/>
                                        <p:tgtEl>
                                          <p:spTgt spid="106"/>
                                        </p:tgtEl>
                                        <p:attrNameLst>
                                          <p:attrName>fill.type</p:attrName>
                                        </p:attrNameLst>
                                      </p:cBhvr>
                                      <p:to>
                                        <p:strVal val="solid"/>
                                      </p:to>
                                    </p:set>
                                    <p:set>
                                      <p:cBhvr>
                                        <p:cTn id="63" dur="7500" fill="hold"/>
                                        <p:tgtEl>
                                          <p:spTgt spid="106"/>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7500" fill="hold"/>
                                        <p:tgtEl>
                                          <p:spTgt spid="117"/>
                                        </p:tgtEl>
                                        <p:attrNameLst>
                                          <p:attrName>fillcolor</p:attrName>
                                        </p:attrNameLst>
                                      </p:cBhvr>
                                      <p:to>
                                        <a:srgbClr val="93453D"/>
                                      </p:to>
                                    </p:animClr>
                                    <p:set>
                                      <p:cBhvr>
                                        <p:cTn id="66" dur="7500" fill="hold"/>
                                        <p:tgtEl>
                                          <p:spTgt spid="117"/>
                                        </p:tgtEl>
                                        <p:attrNameLst>
                                          <p:attrName>fill.type</p:attrName>
                                        </p:attrNameLst>
                                      </p:cBhvr>
                                      <p:to>
                                        <p:strVal val="solid"/>
                                      </p:to>
                                    </p:set>
                                    <p:set>
                                      <p:cBhvr>
                                        <p:cTn id="67" dur="7500" fill="hold"/>
                                        <p:tgtEl>
                                          <p:spTgt spid="117"/>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7500" fill="hold"/>
                                        <p:tgtEl>
                                          <p:spTgt spid="120"/>
                                        </p:tgtEl>
                                        <p:attrNameLst>
                                          <p:attrName>fillcolor</p:attrName>
                                        </p:attrNameLst>
                                      </p:cBhvr>
                                      <p:to>
                                        <a:srgbClr val="93453D"/>
                                      </p:to>
                                    </p:animClr>
                                    <p:set>
                                      <p:cBhvr>
                                        <p:cTn id="70" dur="7500" fill="hold"/>
                                        <p:tgtEl>
                                          <p:spTgt spid="120"/>
                                        </p:tgtEl>
                                        <p:attrNameLst>
                                          <p:attrName>fill.type</p:attrName>
                                        </p:attrNameLst>
                                      </p:cBhvr>
                                      <p:to>
                                        <p:strVal val="solid"/>
                                      </p:to>
                                    </p:set>
                                    <p:set>
                                      <p:cBhvr>
                                        <p:cTn id="71" dur="7500" fill="hold"/>
                                        <p:tgtEl>
                                          <p:spTgt spid="120"/>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7500" fill="hold"/>
                                        <p:tgtEl>
                                          <p:spTgt spid="121"/>
                                        </p:tgtEl>
                                        <p:attrNameLst>
                                          <p:attrName>fillcolor</p:attrName>
                                        </p:attrNameLst>
                                      </p:cBhvr>
                                      <p:to>
                                        <a:srgbClr val="93453D"/>
                                      </p:to>
                                    </p:animClr>
                                    <p:set>
                                      <p:cBhvr>
                                        <p:cTn id="74" dur="7500" fill="hold"/>
                                        <p:tgtEl>
                                          <p:spTgt spid="121"/>
                                        </p:tgtEl>
                                        <p:attrNameLst>
                                          <p:attrName>fill.type</p:attrName>
                                        </p:attrNameLst>
                                      </p:cBhvr>
                                      <p:to>
                                        <p:strVal val="solid"/>
                                      </p:to>
                                    </p:set>
                                    <p:set>
                                      <p:cBhvr>
                                        <p:cTn id="75" dur="7500" fill="hold"/>
                                        <p:tgtEl>
                                          <p:spTgt spid="121"/>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7500" fill="hold"/>
                                        <p:tgtEl>
                                          <p:spTgt spid="129"/>
                                        </p:tgtEl>
                                        <p:attrNameLst>
                                          <p:attrName>fillcolor</p:attrName>
                                        </p:attrNameLst>
                                      </p:cBhvr>
                                      <p:to>
                                        <a:srgbClr val="93453D"/>
                                      </p:to>
                                    </p:animClr>
                                    <p:set>
                                      <p:cBhvr>
                                        <p:cTn id="78" dur="7500" fill="hold"/>
                                        <p:tgtEl>
                                          <p:spTgt spid="129"/>
                                        </p:tgtEl>
                                        <p:attrNameLst>
                                          <p:attrName>fill.type</p:attrName>
                                        </p:attrNameLst>
                                      </p:cBhvr>
                                      <p:to>
                                        <p:strVal val="solid"/>
                                      </p:to>
                                    </p:set>
                                    <p:set>
                                      <p:cBhvr>
                                        <p:cTn id="79" dur="7500" fill="hold"/>
                                        <p:tgtEl>
                                          <p:spTgt spid="129"/>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7500" fill="hold"/>
                                        <p:tgtEl>
                                          <p:spTgt spid="102"/>
                                        </p:tgtEl>
                                        <p:attrNameLst>
                                          <p:attrName>fillcolor</p:attrName>
                                        </p:attrNameLst>
                                      </p:cBhvr>
                                      <p:to>
                                        <a:srgbClr val="93453D"/>
                                      </p:to>
                                    </p:animClr>
                                    <p:set>
                                      <p:cBhvr>
                                        <p:cTn id="82" dur="7500" fill="hold"/>
                                        <p:tgtEl>
                                          <p:spTgt spid="102"/>
                                        </p:tgtEl>
                                        <p:attrNameLst>
                                          <p:attrName>fill.type</p:attrName>
                                        </p:attrNameLst>
                                      </p:cBhvr>
                                      <p:to>
                                        <p:strVal val="solid"/>
                                      </p:to>
                                    </p:set>
                                    <p:set>
                                      <p:cBhvr>
                                        <p:cTn id="83" dur="7500" fill="hold"/>
                                        <p:tgtEl>
                                          <p:spTgt spid="102"/>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7500" fill="hold"/>
                                        <p:tgtEl>
                                          <p:spTgt spid="134"/>
                                        </p:tgtEl>
                                        <p:attrNameLst>
                                          <p:attrName>fillcolor</p:attrName>
                                        </p:attrNameLst>
                                      </p:cBhvr>
                                      <p:to>
                                        <a:srgbClr val="93453D"/>
                                      </p:to>
                                    </p:animClr>
                                    <p:set>
                                      <p:cBhvr>
                                        <p:cTn id="86" dur="7500" fill="hold"/>
                                        <p:tgtEl>
                                          <p:spTgt spid="134"/>
                                        </p:tgtEl>
                                        <p:attrNameLst>
                                          <p:attrName>fill.type</p:attrName>
                                        </p:attrNameLst>
                                      </p:cBhvr>
                                      <p:to>
                                        <p:strVal val="solid"/>
                                      </p:to>
                                    </p:set>
                                    <p:set>
                                      <p:cBhvr>
                                        <p:cTn id="87" dur="7500" fill="hold"/>
                                        <p:tgtEl>
                                          <p:spTgt spid="134"/>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7500" fill="hold"/>
                                        <p:tgtEl>
                                          <p:spTgt spid="100"/>
                                        </p:tgtEl>
                                        <p:attrNameLst>
                                          <p:attrName>fillcolor</p:attrName>
                                        </p:attrNameLst>
                                      </p:cBhvr>
                                      <p:to>
                                        <a:srgbClr val="93453D"/>
                                      </p:to>
                                    </p:animClr>
                                    <p:set>
                                      <p:cBhvr>
                                        <p:cTn id="90" dur="7500" fill="hold"/>
                                        <p:tgtEl>
                                          <p:spTgt spid="100"/>
                                        </p:tgtEl>
                                        <p:attrNameLst>
                                          <p:attrName>fill.type</p:attrName>
                                        </p:attrNameLst>
                                      </p:cBhvr>
                                      <p:to>
                                        <p:strVal val="solid"/>
                                      </p:to>
                                    </p:set>
                                    <p:set>
                                      <p:cBhvr>
                                        <p:cTn id="91" dur="7500" fill="hold"/>
                                        <p:tgtEl>
                                          <p:spTgt spid="100"/>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7500" fill="hold"/>
                                        <p:tgtEl>
                                          <p:spTgt spid="98"/>
                                        </p:tgtEl>
                                        <p:attrNameLst>
                                          <p:attrName>fillcolor</p:attrName>
                                        </p:attrNameLst>
                                      </p:cBhvr>
                                      <p:to>
                                        <a:srgbClr val="93453D"/>
                                      </p:to>
                                    </p:animClr>
                                    <p:set>
                                      <p:cBhvr>
                                        <p:cTn id="94" dur="7500" fill="hold"/>
                                        <p:tgtEl>
                                          <p:spTgt spid="98"/>
                                        </p:tgtEl>
                                        <p:attrNameLst>
                                          <p:attrName>fill.type</p:attrName>
                                        </p:attrNameLst>
                                      </p:cBhvr>
                                      <p:to>
                                        <p:strVal val="solid"/>
                                      </p:to>
                                    </p:set>
                                    <p:set>
                                      <p:cBhvr>
                                        <p:cTn id="95" dur="7500" fill="hold"/>
                                        <p:tgtEl>
                                          <p:spTgt spid="98"/>
                                        </p:tgtEl>
                                        <p:attrNameLst>
                                          <p:attrName>fill.on</p:attrName>
                                        </p:attrNameLst>
                                      </p:cBhvr>
                                      <p:to>
                                        <p:strVal val="true"/>
                                      </p:to>
                                    </p:set>
                                  </p:childTnLst>
                                </p:cTn>
                              </p:par>
                              <p:par>
                                <p:cTn id="96" presetID="53" presetClass="entr" presetSubtype="16" fill="hold" grpId="0" nodeType="withEffect">
                                  <p:stCondLst>
                                    <p:cond delay="0"/>
                                  </p:stCondLst>
                                  <p:childTnLst>
                                    <p:set>
                                      <p:cBhvr>
                                        <p:cTn id="97" dur="1" fill="hold">
                                          <p:stCondLst>
                                            <p:cond delay="0"/>
                                          </p:stCondLst>
                                        </p:cTn>
                                        <p:tgtEl>
                                          <p:spTgt spid="145"/>
                                        </p:tgtEl>
                                        <p:attrNameLst>
                                          <p:attrName>style.visibility</p:attrName>
                                        </p:attrNameLst>
                                      </p:cBhvr>
                                      <p:to>
                                        <p:strVal val="visible"/>
                                      </p:to>
                                    </p:set>
                                    <p:anim calcmode="lin" valueType="num">
                                      <p:cBhvr>
                                        <p:cTn id="98" dur="7500" fill="hold"/>
                                        <p:tgtEl>
                                          <p:spTgt spid="145"/>
                                        </p:tgtEl>
                                        <p:attrNameLst>
                                          <p:attrName>ppt_w</p:attrName>
                                        </p:attrNameLst>
                                      </p:cBhvr>
                                      <p:tavLst>
                                        <p:tav tm="0">
                                          <p:val>
                                            <p:fltVal val="0"/>
                                          </p:val>
                                        </p:tav>
                                        <p:tav tm="100000">
                                          <p:val>
                                            <p:strVal val="#ppt_w"/>
                                          </p:val>
                                        </p:tav>
                                      </p:tavLst>
                                    </p:anim>
                                    <p:anim calcmode="lin" valueType="num">
                                      <p:cBhvr>
                                        <p:cTn id="99" dur="7500" fill="hold"/>
                                        <p:tgtEl>
                                          <p:spTgt spid="145"/>
                                        </p:tgtEl>
                                        <p:attrNameLst>
                                          <p:attrName>ppt_h</p:attrName>
                                        </p:attrNameLst>
                                      </p:cBhvr>
                                      <p:tavLst>
                                        <p:tav tm="0">
                                          <p:val>
                                            <p:fltVal val="0"/>
                                          </p:val>
                                        </p:tav>
                                        <p:tav tm="100000">
                                          <p:val>
                                            <p:strVal val="#ppt_h"/>
                                          </p:val>
                                        </p:tav>
                                      </p:tavLst>
                                    </p:anim>
                                    <p:animEffect transition="in" filter="fade">
                                      <p:cBhvr>
                                        <p:cTn id="100" dur="7500"/>
                                        <p:tgtEl>
                                          <p:spTgt spid="145"/>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46"/>
                                        </p:tgtEl>
                                        <p:attrNameLst>
                                          <p:attrName>style.visibility</p:attrName>
                                        </p:attrNameLst>
                                      </p:cBhvr>
                                      <p:to>
                                        <p:strVal val="visible"/>
                                      </p:to>
                                    </p:set>
                                    <p:anim calcmode="lin" valueType="num">
                                      <p:cBhvr>
                                        <p:cTn id="103" dur="7500" fill="hold"/>
                                        <p:tgtEl>
                                          <p:spTgt spid="146"/>
                                        </p:tgtEl>
                                        <p:attrNameLst>
                                          <p:attrName>ppt_w</p:attrName>
                                        </p:attrNameLst>
                                      </p:cBhvr>
                                      <p:tavLst>
                                        <p:tav tm="0">
                                          <p:val>
                                            <p:fltVal val="0"/>
                                          </p:val>
                                        </p:tav>
                                        <p:tav tm="100000">
                                          <p:val>
                                            <p:strVal val="#ppt_w"/>
                                          </p:val>
                                        </p:tav>
                                      </p:tavLst>
                                    </p:anim>
                                    <p:anim calcmode="lin" valueType="num">
                                      <p:cBhvr>
                                        <p:cTn id="104" dur="7500" fill="hold"/>
                                        <p:tgtEl>
                                          <p:spTgt spid="146"/>
                                        </p:tgtEl>
                                        <p:attrNameLst>
                                          <p:attrName>ppt_h</p:attrName>
                                        </p:attrNameLst>
                                      </p:cBhvr>
                                      <p:tavLst>
                                        <p:tav tm="0">
                                          <p:val>
                                            <p:fltVal val="0"/>
                                          </p:val>
                                        </p:tav>
                                        <p:tav tm="100000">
                                          <p:val>
                                            <p:strVal val="#ppt_h"/>
                                          </p:val>
                                        </p:tav>
                                      </p:tavLst>
                                    </p:anim>
                                    <p:animEffect transition="in" filter="fade">
                                      <p:cBhvr>
                                        <p:cTn id="105" dur="7500"/>
                                        <p:tgtEl>
                                          <p:spTgt spid="146"/>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57"/>
                                        </p:tgtEl>
                                        <p:attrNameLst>
                                          <p:attrName>style.visibility</p:attrName>
                                        </p:attrNameLst>
                                      </p:cBhvr>
                                      <p:to>
                                        <p:strVal val="visible"/>
                                      </p:to>
                                    </p:set>
                                    <p:anim calcmode="lin" valueType="num">
                                      <p:cBhvr>
                                        <p:cTn id="108" dur="7500" fill="hold"/>
                                        <p:tgtEl>
                                          <p:spTgt spid="157"/>
                                        </p:tgtEl>
                                        <p:attrNameLst>
                                          <p:attrName>ppt_w</p:attrName>
                                        </p:attrNameLst>
                                      </p:cBhvr>
                                      <p:tavLst>
                                        <p:tav tm="0">
                                          <p:val>
                                            <p:fltVal val="0"/>
                                          </p:val>
                                        </p:tav>
                                        <p:tav tm="100000">
                                          <p:val>
                                            <p:strVal val="#ppt_w"/>
                                          </p:val>
                                        </p:tav>
                                      </p:tavLst>
                                    </p:anim>
                                    <p:anim calcmode="lin" valueType="num">
                                      <p:cBhvr>
                                        <p:cTn id="109" dur="7500" fill="hold"/>
                                        <p:tgtEl>
                                          <p:spTgt spid="157"/>
                                        </p:tgtEl>
                                        <p:attrNameLst>
                                          <p:attrName>ppt_h</p:attrName>
                                        </p:attrNameLst>
                                      </p:cBhvr>
                                      <p:tavLst>
                                        <p:tav tm="0">
                                          <p:val>
                                            <p:fltVal val="0"/>
                                          </p:val>
                                        </p:tav>
                                        <p:tav tm="100000">
                                          <p:val>
                                            <p:strVal val="#ppt_h"/>
                                          </p:val>
                                        </p:tav>
                                      </p:tavLst>
                                    </p:anim>
                                    <p:animEffect transition="in" filter="fade">
                                      <p:cBhvr>
                                        <p:cTn id="110" dur="7500"/>
                                        <p:tgtEl>
                                          <p:spTgt spid="157"/>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58"/>
                                        </p:tgtEl>
                                        <p:attrNameLst>
                                          <p:attrName>style.visibility</p:attrName>
                                        </p:attrNameLst>
                                      </p:cBhvr>
                                      <p:to>
                                        <p:strVal val="visible"/>
                                      </p:to>
                                    </p:set>
                                    <p:anim calcmode="lin" valueType="num">
                                      <p:cBhvr>
                                        <p:cTn id="113" dur="7500" fill="hold"/>
                                        <p:tgtEl>
                                          <p:spTgt spid="158"/>
                                        </p:tgtEl>
                                        <p:attrNameLst>
                                          <p:attrName>ppt_w</p:attrName>
                                        </p:attrNameLst>
                                      </p:cBhvr>
                                      <p:tavLst>
                                        <p:tav tm="0">
                                          <p:val>
                                            <p:fltVal val="0"/>
                                          </p:val>
                                        </p:tav>
                                        <p:tav tm="100000">
                                          <p:val>
                                            <p:strVal val="#ppt_w"/>
                                          </p:val>
                                        </p:tav>
                                      </p:tavLst>
                                    </p:anim>
                                    <p:anim calcmode="lin" valueType="num">
                                      <p:cBhvr>
                                        <p:cTn id="114" dur="7500" fill="hold"/>
                                        <p:tgtEl>
                                          <p:spTgt spid="158"/>
                                        </p:tgtEl>
                                        <p:attrNameLst>
                                          <p:attrName>ppt_h</p:attrName>
                                        </p:attrNameLst>
                                      </p:cBhvr>
                                      <p:tavLst>
                                        <p:tav tm="0">
                                          <p:val>
                                            <p:fltVal val="0"/>
                                          </p:val>
                                        </p:tav>
                                        <p:tav tm="100000">
                                          <p:val>
                                            <p:strVal val="#ppt_h"/>
                                          </p:val>
                                        </p:tav>
                                      </p:tavLst>
                                    </p:anim>
                                    <p:animEffect transition="in" filter="fade">
                                      <p:cBhvr>
                                        <p:cTn id="115" dur="7500"/>
                                        <p:tgtEl>
                                          <p:spTgt spid="158"/>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63"/>
                                        </p:tgtEl>
                                        <p:attrNameLst>
                                          <p:attrName>style.visibility</p:attrName>
                                        </p:attrNameLst>
                                      </p:cBhvr>
                                      <p:to>
                                        <p:strVal val="visible"/>
                                      </p:to>
                                    </p:set>
                                    <p:anim calcmode="lin" valueType="num">
                                      <p:cBhvr>
                                        <p:cTn id="118" dur="7500" fill="hold"/>
                                        <p:tgtEl>
                                          <p:spTgt spid="163"/>
                                        </p:tgtEl>
                                        <p:attrNameLst>
                                          <p:attrName>ppt_w</p:attrName>
                                        </p:attrNameLst>
                                      </p:cBhvr>
                                      <p:tavLst>
                                        <p:tav tm="0">
                                          <p:val>
                                            <p:fltVal val="0"/>
                                          </p:val>
                                        </p:tav>
                                        <p:tav tm="100000">
                                          <p:val>
                                            <p:strVal val="#ppt_w"/>
                                          </p:val>
                                        </p:tav>
                                      </p:tavLst>
                                    </p:anim>
                                    <p:anim calcmode="lin" valueType="num">
                                      <p:cBhvr>
                                        <p:cTn id="119" dur="7500" fill="hold"/>
                                        <p:tgtEl>
                                          <p:spTgt spid="163"/>
                                        </p:tgtEl>
                                        <p:attrNameLst>
                                          <p:attrName>ppt_h</p:attrName>
                                        </p:attrNameLst>
                                      </p:cBhvr>
                                      <p:tavLst>
                                        <p:tav tm="0">
                                          <p:val>
                                            <p:fltVal val="0"/>
                                          </p:val>
                                        </p:tav>
                                        <p:tav tm="100000">
                                          <p:val>
                                            <p:strVal val="#ppt_h"/>
                                          </p:val>
                                        </p:tav>
                                      </p:tavLst>
                                    </p:anim>
                                    <p:animEffect transition="in" filter="fade">
                                      <p:cBhvr>
                                        <p:cTn id="120" dur="7500"/>
                                        <p:tgtEl>
                                          <p:spTgt spid="163"/>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53"/>
                                        </p:tgtEl>
                                        <p:attrNameLst>
                                          <p:attrName>style.visibility</p:attrName>
                                        </p:attrNameLst>
                                      </p:cBhvr>
                                      <p:to>
                                        <p:strVal val="visible"/>
                                      </p:to>
                                    </p:set>
                                    <p:anim calcmode="lin" valueType="num">
                                      <p:cBhvr>
                                        <p:cTn id="123" dur="7500" fill="hold"/>
                                        <p:tgtEl>
                                          <p:spTgt spid="153"/>
                                        </p:tgtEl>
                                        <p:attrNameLst>
                                          <p:attrName>ppt_w</p:attrName>
                                        </p:attrNameLst>
                                      </p:cBhvr>
                                      <p:tavLst>
                                        <p:tav tm="0">
                                          <p:val>
                                            <p:fltVal val="0"/>
                                          </p:val>
                                        </p:tav>
                                        <p:tav tm="100000">
                                          <p:val>
                                            <p:strVal val="#ppt_w"/>
                                          </p:val>
                                        </p:tav>
                                      </p:tavLst>
                                    </p:anim>
                                    <p:anim calcmode="lin" valueType="num">
                                      <p:cBhvr>
                                        <p:cTn id="124" dur="7500" fill="hold"/>
                                        <p:tgtEl>
                                          <p:spTgt spid="153"/>
                                        </p:tgtEl>
                                        <p:attrNameLst>
                                          <p:attrName>ppt_h</p:attrName>
                                        </p:attrNameLst>
                                      </p:cBhvr>
                                      <p:tavLst>
                                        <p:tav tm="0">
                                          <p:val>
                                            <p:fltVal val="0"/>
                                          </p:val>
                                        </p:tav>
                                        <p:tav tm="100000">
                                          <p:val>
                                            <p:strVal val="#ppt_h"/>
                                          </p:val>
                                        </p:tav>
                                      </p:tavLst>
                                    </p:anim>
                                    <p:animEffect transition="in" filter="fade">
                                      <p:cBhvr>
                                        <p:cTn id="125" dur="7500"/>
                                        <p:tgtEl>
                                          <p:spTgt spid="153"/>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156"/>
                                        </p:tgtEl>
                                        <p:attrNameLst>
                                          <p:attrName>style.visibility</p:attrName>
                                        </p:attrNameLst>
                                      </p:cBhvr>
                                      <p:to>
                                        <p:strVal val="visible"/>
                                      </p:to>
                                    </p:set>
                                    <p:anim calcmode="lin" valueType="num">
                                      <p:cBhvr>
                                        <p:cTn id="128" dur="7500" fill="hold"/>
                                        <p:tgtEl>
                                          <p:spTgt spid="156"/>
                                        </p:tgtEl>
                                        <p:attrNameLst>
                                          <p:attrName>ppt_w</p:attrName>
                                        </p:attrNameLst>
                                      </p:cBhvr>
                                      <p:tavLst>
                                        <p:tav tm="0">
                                          <p:val>
                                            <p:fltVal val="0"/>
                                          </p:val>
                                        </p:tav>
                                        <p:tav tm="100000">
                                          <p:val>
                                            <p:strVal val="#ppt_w"/>
                                          </p:val>
                                        </p:tav>
                                      </p:tavLst>
                                    </p:anim>
                                    <p:anim calcmode="lin" valueType="num">
                                      <p:cBhvr>
                                        <p:cTn id="129" dur="7500" fill="hold"/>
                                        <p:tgtEl>
                                          <p:spTgt spid="156"/>
                                        </p:tgtEl>
                                        <p:attrNameLst>
                                          <p:attrName>ppt_h</p:attrName>
                                        </p:attrNameLst>
                                      </p:cBhvr>
                                      <p:tavLst>
                                        <p:tav tm="0">
                                          <p:val>
                                            <p:fltVal val="0"/>
                                          </p:val>
                                        </p:tav>
                                        <p:tav tm="100000">
                                          <p:val>
                                            <p:strVal val="#ppt_h"/>
                                          </p:val>
                                        </p:tav>
                                      </p:tavLst>
                                    </p:anim>
                                    <p:animEffect transition="in" filter="fade">
                                      <p:cBhvr>
                                        <p:cTn id="130" dur="7500"/>
                                        <p:tgtEl>
                                          <p:spTgt spid="156"/>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154"/>
                                        </p:tgtEl>
                                        <p:attrNameLst>
                                          <p:attrName>style.visibility</p:attrName>
                                        </p:attrNameLst>
                                      </p:cBhvr>
                                      <p:to>
                                        <p:strVal val="visible"/>
                                      </p:to>
                                    </p:set>
                                    <p:anim calcmode="lin" valueType="num">
                                      <p:cBhvr>
                                        <p:cTn id="133" dur="7500" fill="hold"/>
                                        <p:tgtEl>
                                          <p:spTgt spid="154"/>
                                        </p:tgtEl>
                                        <p:attrNameLst>
                                          <p:attrName>ppt_w</p:attrName>
                                        </p:attrNameLst>
                                      </p:cBhvr>
                                      <p:tavLst>
                                        <p:tav tm="0">
                                          <p:val>
                                            <p:fltVal val="0"/>
                                          </p:val>
                                        </p:tav>
                                        <p:tav tm="100000">
                                          <p:val>
                                            <p:strVal val="#ppt_w"/>
                                          </p:val>
                                        </p:tav>
                                      </p:tavLst>
                                    </p:anim>
                                    <p:anim calcmode="lin" valueType="num">
                                      <p:cBhvr>
                                        <p:cTn id="134" dur="7500" fill="hold"/>
                                        <p:tgtEl>
                                          <p:spTgt spid="154"/>
                                        </p:tgtEl>
                                        <p:attrNameLst>
                                          <p:attrName>ppt_h</p:attrName>
                                        </p:attrNameLst>
                                      </p:cBhvr>
                                      <p:tavLst>
                                        <p:tav tm="0">
                                          <p:val>
                                            <p:fltVal val="0"/>
                                          </p:val>
                                        </p:tav>
                                        <p:tav tm="100000">
                                          <p:val>
                                            <p:strVal val="#ppt_h"/>
                                          </p:val>
                                        </p:tav>
                                      </p:tavLst>
                                    </p:anim>
                                    <p:animEffect transition="in" filter="fade">
                                      <p:cBhvr>
                                        <p:cTn id="135" dur="7500"/>
                                        <p:tgtEl>
                                          <p:spTgt spid="154"/>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55"/>
                                        </p:tgtEl>
                                        <p:attrNameLst>
                                          <p:attrName>style.visibility</p:attrName>
                                        </p:attrNameLst>
                                      </p:cBhvr>
                                      <p:to>
                                        <p:strVal val="visible"/>
                                      </p:to>
                                    </p:set>
                                    <p:anim calcmode="lin" valueType="num">
                                      <p:cBhvr>
                                        <p:cTn id="138" dur="7500" fill="hold"/>
                                        <p:tgtEl>
                                          <p:spTgt spid="155"/>
                                        </p:tgtEl>
                                        <p:attrNameLst>
                                          <p:attrName>ppt_w</p:attrName>
                                        </p:attrNameLst>
                                      </p:cBhvr>
                                      <p:tavLst>
                                        <p:tav tm="0">
                                          <p:val>
                                            <p:fltVal val="0"/>
                                          </p:val>
                                        </p:tav>
                                        <p:tav tm="100000">
                                          <p:val>
                                            <p:strVal val="#ppt_w"/>
                                          </p:val>
                                        </p:tav>
                                      </p:tavLst>
                                    </p:anim>
                                    <p:anim calcmode="lin" valueType="num">
                                      <p:cBhvr>
                                        <p:cTn id="139" dur="7500" fill="hold"/>
                                        <p:tgtEl>
                                          <p:spTgt spid="155"/>
                                        </p:tgtEl>
                                        <p:attrNameLst>
                                          <p:attrName>ppt_h</p:attrName>
                                        </p:attrNameLst>
                                      </p:cBhvr>
                                      <p:tavLst>
                                        <p:tav tm="0">
                                          <p:val>
                                            <p:fltVal val="0"/>
                                          </p:val>
                                        </p:tav>
                                        <p:tav tm="100000">
                                          <p:val>
                                            <p:strVal val="#ppt_h"/>
                                          </p:val>
                                        </p:tav>
                                      </p:tavLst>
                                    </p:anim>
                                    <p:animEffect transition="in" filter="fade">
                                      <p:cBhvr>
                                        <p:cTn id="140" dur="7500"/>
                                        <p:tgtEl>
                                          <p:spTgt spid="155"/>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159"/>
                                        </p:tgtEl>
                                        <p:attrNameLst>
                                          <p:attrName>style.visibility</p:attrName>
                                        </p:attrNameLst>
                                      </p:cBhvr>
                                      <p:to>
                                        <p:strVal val="visible"/>
                                      </p:to>
                                    </p:set>
                                    <p:anim calcmode="lin" valueType="num">
                                      <p:cBhvr>
                                        <p:cTn id="143" dur="7500" fill="hold"/>
                                        <p:tgtEl>
                                          <p:spTgt spid="159"/>
                                        </p:tgtEl>
                                        <p:attrNameLst>
                                          <p:attrName>ppt_w</p:attrName>
                                        </p:attrNameLst>
                                      </p:cBhvr>
                                      <p:tavLst>
                                        <p:tav tm="0">
                                          <p:val>
                                            <p:fltVal val="0"/>
                                          </p:val>
                                        </p:tav>
                                        <p:tav tm="100000">
                                          <p:val>
                                            <p:strVal val="#ppt_w"/>
                                          </p:val>
                                        </p:tav>
                                      </p:tavLst>
                                    </p:anim>
                                    <p:anim calcmode="lin" valueType="num">
                                      <p:cBhvr>
                                        <p:cTn id="144" dur="7500" fill="hold"/>
                                        <p:tgtEl>
                                          <p:spTgt spid="159"/>
                                        </p:tgtEl>
                                        <p:attrNameLst>
                                          <p:attrName>ppt_h</p:attrName>
                                        </p:attrNameLst>
                                      </p:cBhvr>
                                      <p:tavLst>
                                        <p:tav tm="0">
                                          <p:val>
                                            <p:fltVal val="0"/>
                                          </p:val>
                                        </p:tav>
                                        <p:tav tm="100000">
                                          <p:val>
                                            <p:strVal val="#ppt_h"/>
                                          </p:val>
                                        </p:tav>
                                      </p:tavLst>
                                    </p:anim>
                                    <p:animEffect transition="in" filter="fade">
                                      <p:cBhvr>
                                        <p:cTn id="145" dur="7500"/>
                                        <p:tgtEl>
                                          <p:spTgt spid="159"/>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160"/>
                                        </p:tgtEl>
                                        <p:attrNameLst>
                                          <p:attrName>style.visibility</p:attrName>
                                        </p:attrNameLst>
                                      </p:cBhvr>
                                      <p:to>
                                        <p:strVal val="visible"/>
                                      </p:to>
                                    </p:set>
                                    <p:anim calcmode="lin" valueType="num">
                                      <p:cBhvr>
                                        <p:cTn id="148" dur="7500" fill="hold"/>
                                        <p:tgtEl>
                                          <p:spTgt spid="160"/>
                                        </p:tgtEl>
                                        <p:attrNameLst>
                                          <p:attrName>ppt_w</p:attrName>
                                        </p:attrNameLst>
                                      </p:cBhvr>
                                      <p:tavLst>
                                        <p:tav tm="0">
                                          <p:val>
                                            <p:fltVal val="0"/>
                                          </p:val>
                                        </p:tav>
                                        <p:tav tm="100000">
                                          <p:val>
                                            <p:strVal val="#ppt_w"/>
                                          </p:val>
                                        </p:tav>
                                      </p:tavLst>
                                    </p:anim>
                                    <p:anim calcmode="lin" valueType="num">
                                      <p:cBhvr>
                                        <p:cTn id="149" dur="7500" fill="hold"/>
                                        <p:tgtEl>
                                          <p:spTgt spid="160"/>
                                        </p:tgtEl>
                                        <p:attrNameLst>
                                          <p:attrName>ppt_h</p:attrName>
                                        </p:attrNameLst>
                                      </p:cBhvr>
                                      <p:tavLst>
                                        <p:tav tm="0">
                                          <p:val>
                                            <p:fltVal val="0"/>
                                          </p:val>
                                        </p:tav>
                                        <p:tav tm="100000">
                                          <p:val>
                                            <p:strVal val="#ppt_h"/>
                                          </p:val>
                                        </p:tav>
                                      </p:tavLst>
                                    </p:anim>
                                    <p:animEffect transition="in" filter="fade">
                                      <p:cBhvr>
                                        <p:cTn id="150" dur="7500"/>
                                        <p:tgtEl>
                                          <p:spTgt spid="160"/>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62"/>
                                        </p:tgtEl>
                                        <p:attrNameLst>
                                          <p:attrName>style.visibility</p:attrName>
                                        </p:attrNameLst>
                                      </p:cBhvr>
                                      <p:to>
                                        <p:strVal val="visible"/>
                                      </p:to>
                                    </p:set>
                                    <p:anim calcmode="lin" valueType="num">
                                      <p:cBhvr>
                                        <p:cTn id="153" dur="7500" fill="hold"/>
                                        <p:tgtEl>
                                          <p:spTgt spid="162"/>
                                        </p:tgtEl>
                                        <p:attrNameLst>
                                          <p:attrName>ppt_w</p:attrName>
                                        </p:attrNameLst>
                                      </p:cBhvr>
                                      <p:tavLst>
                                        <p:tav tm="0">
                                          <p:val>
                                            <p:fltVal val="0"/>
                                          </p:val>
                                        </p:tav>
                                        <p:tav tm="100000">
                                          <p:val>
                                            <p:strVal val="#ppt_w"/>
                                          </p:val>
                                        </p:tav>
                                      </p:tavLst>
                                    </p:anim>
                                    <p:anim calcmode="lin" valueType="num">
                                      <p:cBhvr>
                                        <p:cTn id="154" dur="7500" fill="hold"/>
                                        <p:tgtEl>
                                          <p:spTgt spid="162"/>
                                        </p:tgtEl>
                                        <p:attrNameLst>
                                          <p:attrName>ppt_h</p:attrName>
                                        </p:attrNameLst>
                                      </p:cBhvr>
                                      <p:tavLst>
                                        <p:tav tm="0">
                                          <p:val>
                                            <p:fltVal val="0"/>
                                          </p:val>
                                        </p:tav>
                                        <p:tav tm="100000">
                                          <p:val>
                                            <p:strVal val="#ppt_h"/>
                                          </p:val>
                                        </p:tav>
                                      </p:tavLst>
                                    </p:anim>
                                    <p:animEffect transition="in" filter="fade">
                                      <p:cBhvr>
                                        <p:cTn id="155" dur="7500"/>
                                        <p:tgtEl>
                                          <p:spTgt spid="16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61"/>
                                        </p:tgtEl>
                                        <p:attrNameLst>
                                          <p:attrName>style.visibility</p:attrName>
                                        </p:attrNameLst>
                                      </p:cBhvr>
                                      <p:to>
                                        <p:strVal val="visible"/>
                                      </p:to>
                                    </p:set>
                                    <p:anim calcmode="lin" valueType="num">
                                      <p:cBhvr>
                                        <p:cTn id="158" dur="7500" fill="hold"/>
                                        <p:tgtEl>
                                          <p:spTgt spid="161"/>
                                        </p:tgtEl>
                                        <p:attrNameLst>
                                          <p:attrName>ppt_w</p:attrName>
                                        </p:attrNameLst>
                                      </p:cBhvr>
                                      <p:tavLst>
                                        <p:tav tm="0">
                                          <p:val>
                                            <p:fltVal val="0"/>
                                          </p:val>
                                        </p:tav>
                                        <p:tav tm="100000">
                                          <p:val>
                                            <p:strVal val="#ppt_w"/>
                                          </p:val>
                                        </p:tav>
                                      </p:tavLst>
                                    </p:anim>
                                    <p:anim calcmode="lin" valueType="num">
                                      <p:cBhvr>
                                        <p:cTn id="159" dur="7500" fill="hold"/>
                                        <p:tgtEl>
                                          <p:spTgt spid="161"/>
                                        </p:tgtEl>
                                        <p:attrNameLst>
                                          <p:attrName>ppt_h</p:attrName>
                                        </p:attrNameLst>
                                      </p:cBhvr>
                                      <p:tavLst>
                                        <p:tav tm="0">
                                          <p:val>
                                            <p:fltVal val="0"/>
                                          </p:val>
                                        </p:tav>
                                        <p:tav tm="100000">
                                          <p:val>
                                            <p:strVal val="#ppt_h"/>
                                          </p:val>
                                        </p:tav>
                                      </p:tavLst>
                                    </p:anim>
                                    <p:animEffect transition="in" filter="fade">
                                      <p:cBhvr>
                                        <p:cTn id="160" dur="7500"/>
                                        <p:tgtEl>
                                          <p:spTgt spid="16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147"/>
                                        </p:tgtEl>
                                        <p:attrNameLst>
                                          <p:attrName>style.visibility</p:attrName>
                                        </p:attrNameLst>
                                      </p:cBhvr>
                                      <p:to>
                                        <p:strVal val="visible"/>
                                      </p:to>
                                    </p:set>
                                    <p:anim calcmode="lin" valueType="num">
                                      <p:cBhvr>
                                        <p:cTn id="163" dur="7500" fill="hold"/>
                                        <p:tgtEl>
                                          <p:spTgt spid="147"/>
                                        </p:tgtEl>
                                        <p:attrNameLst>
                                          <p:attrName>ppt_w</p:attrName>
                                        </p:attrNameLst>
                                      </p:cBhvr>
                                      <p:tavLst>
                                        <p:tav tm="0">
                                          <p:val>
                                            <p:fltVal val="0"/>
                                          </p:val>
                                        </p:tav>
                                        <p:tav tm="100000">
                                          <p:val>
                                            <p:strVal val="#ppt_w"/>
                                          </p:val>
                                        </p:tav>
                                      </p:tavLst>
                                    </p:anim>
                                    <p:anim calcmode="lin" valueType="num">
                                      <p:cBhvr>
                                        <p:cTn id="164" dur="7500" fill="hold"/>
                                        <p:tgtEl>
                                          <p:spTgt spid="147"/>
                                        </p:tgtEl>
                                        <p:attrNameLst>
                                          <p:attrName>ppt_h</p:attrName>
                                        </p:attrNameLst>
                                      </p:cBhvr>
                                      <p:tavLst>
                                        <p:tav tm="0">
                                          <p:val>
                                            <p:fltVal val="0"/>
                                          </p:val>
                                        </p:tav>
                                        <p:tav tm="100000">
                                          <p:val>
                                            <p:strVal val="#ppt_h"/>
                                          </p:val>
                                        </p:tav>
                                      </p:tavLst>
                                    </p:anim>
                                    <p:animEffect transition="in" filter="fade">
                                      <p:cBhvr>
                                        <p:cTn id="165" dur="7500"/>
                                        <p:tgtEl>
                                          <p:spTgt spid="147"/>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148"/>
                                        </p:tgtEl>
                                        <p:attrNameLst>
                                          <p:attrName>style.visibility</p:attrName>
                                        </p:attrNameLst>
                                      </p:cBhvr>
                                      <p:to>
                                        <p:strVal val="visible"/>
                                      </p:to>
                                    </p:set>
                                    <p:anim calcmode="lin" valueType="num">
                                      <p:cBhvr>
                                        <p:cTn id="168" dur="7500" fill="hold"/>
                                        <p:tgtEl>
                                          <p:spTgt spid="148"/>
                                        </p:tgtEl>
                                        <p:attrNameLst>
                                          <p:attrName>ppt_w</p:attrName>
                                        </p:attrNameLst>
                                      </p:cBhvr>
                                      <p:tavLst>
                                        <p:tav tm="0">
                                          <p:val>
                                            <p:fltVal val="0"/>
                                          </p:val>
                                        </p:tav>
                                        <p:tav tm="100000">
                                          <p:val>
                                            <p:strVal val="#ppt_w"/>
                                          </p:val>
                                        </p:tav>
                                      </p:tavLst>
                                    </p:anim>
                                    <p:anim calcmode="lin" valueType="num">
                                      <p:cBhvr>
                                        <p:cTn id="169" dur="7500" fill="hold"/>
                                        <p:tgtEl>
                                          <p:spTgt spid="148"/>
                                        </p:tgtEl>
                                        <p:attrNameLst>
                                          <p:attrName>ppt_h</p:attrName>
                                        </p:attrNameLst>
                                      </p:cBhvr>
                                      <p:tavLst>
                                        <p:tav tm="0">
                                          <p:val>
                                            <p:fltVal val="0"/>
                                          </p:val>
                                        </p:tav>
                                        <p:tav tm="100000">
                                          <p:val>
                                            <p:strVal val="#ppt_h"/>
                                          </p:val>
                                        </p:tav>
                                      </p:tavLst>
                                    </p:anim>
                                    <p:animEffect transition="in" filter="fade">
                                      <p:cBhvr>
                                        <p:cTn id="170" dur="7500"/>
                                        <p:tgtEl>
                                          <p:spTgt spid="148"/>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149"/>
                                        </p:tgtEl>
                                        <p:attrNameLst>
                                          <p:attrName>style.visibility</p:attrName>
                                        </p:attrNameLst>
                                      </p:cBhvr>
                                      <p:to>
                                        <p:strVal val="visible"/>
                                      </p:to>
                                    </p:set>
                                    <p:anim calcmode="lin" valueType="num">
                                      <p:cBhvr>
                                        <p:cTn id="173" dur="7500" fill="hold"/>
                                        <p:tgtEl>
                                          <p:spTgt spid="149"/>
                                        </p:tgtEl>
                                        <p:attrNameLst>
                                          <p:attrName>ppt_w</p:attrName>
                                        </p:attrNameLst>
                                      </p:cBhvr>
                                      <p:tavLst>
                                        <p:tav tm="0">
                                          <p:val>
                                            <p:fltVal val="0"/>
                                          </p:val>
                                        </p:tav>
                                        <p:tav tm="100000">
                                          <p:val>
                                            <p:strVal val="#ppt_w"/>
                                          </p:val>
                                        </p:tav>
                                      </p:tavLst>
                                    </p:anim>
                                    <p:anim calcmode="lin" valueType="num">
                                      <p:cBhvr>
                                        <p:cTn id="174" dur="7500" fill="hold"/>
                                        <p:tgtEl>
                                          <p:spTgt spid="149"/>
                                        </p:tgtEl>
                                        <p:attrNameLst>
                                          <p:attrName>ppt_h</p:attrName>
                                        </p:attrNameLst>
                                      </p:cBhvr>
                                      <p:tavLst>
                                        <p:tav tm="0">
                                          <p:val>
                                            <p:fltVal val="0"/>
                                          </p:val>
                                        </p:tav>
                                        <p:tav tm="100000">
                                          <p:val>
                                            <p:strVal val="#ppt_h"/>
                                          </p:val>
                                        </p:tav>
                                      </p:tavLst>
                                    </p:anim>
                                    <p:animEffect transition="in" filter="fade">
                                      <p:cBhvr>
                                        <p:cTn id="175" dur="7500"/>
                                        <p:tgtEl>
                                          <p:spTgt spid="149"/>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152"/>
                                        </p:tgtEl>
                                        <p:attrNameLst>
                                          <p:attrName>style.visibility</p:attrName>
                                        </p:attrNameLst>
                                      </p:cBhvr>
                                      <p:to>
                                        <p:strVal val="visible"/>
                                      </p:to>
                                    </p:set>
                                    <p:anim calcmode="lin" valueType="num">
                                      <p:cBhvr>
                                        <p:cTn id="178" dur="7500" fill="hold"/>
                                        <p:tgtEl>
                                          <p:spTgt spid="152"/>
                                        </p:tgtEl>
                                        <p:attrNameLst>
                                          <p:attrName>ppt_w</p:attrName>
                                        </p:attrNameLst>
                                      </p:cBhvr>
                                      <p:tavLst>
                                        <p:tav tm="0">
                                          <p:val>
                                            <p:fltVal val="0"/>
                                          </p:val>
                                        </p:tav>
                                        <p:tav tm="100000">
                                          <p:val>
                                            <p:strVal val="#ppt_w"/>
                                          </p:val>
                                        </p:tav>
                                      </p:tavLst>
                                    </p:anim>
                                    <p:anim calcmode="lin" valueType="num">
                                      <p:cBhvr>
                                        <p:cTn id="179" dur="7500" fill="hold"/>
                                        <p:tgtEl>
                                          <p:spTgt spid="152"/>
                                        </p:tgtEl>
                                        <p:attrNameLst>
                                          <p:attrName>ppt_h</p:attrName>
                                        </p:attrNameLst>
                                      </p:cBhvr>
                                      <p:tavLst>
                                        <p:tav tm="0">
                                          <p:val>
                                            <p:fltVal val="0"/>
                                          </p:val>
                                        </p:tav>
                                        <p:tav tm="100000">
                                          <p:val>
                                            <p:strVal val="#ppt_h"/>
                                          </p:val>
                                        </p:tav>
                                      </p:tavLst>
                                    </p:anim>
                                    <p:animEffect transition="in" filter="fade">
                                      <p:cBhvr>
                                        <p:cTn id="180" dur="7500"/>
                                        <p:tgtEl>
                                          <p:spTgt spid="152"/>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151"/>
                                        </p:tgtEl>
                                        <p:attrNameLst>
                                          <p:attrName>style.visibility</p:attrName>
                                        </p:attrNameLst>
                                      </p:cBhvr>
                                      <p:to>
                                        <p:strVal val="visible"/>
                                      </p:to>
                                    </p:set>
                                    <p:anim calcmode="lin" valueType="num">
                                      <p:cBhvr>
                                        <p:cTn id="183" dur="7500" fill="hold"/>
                                        <p:tgtEl>
                                          <p:spTgt spid="151"/>
                                        </p:tgtEl>
                                        <p:attrNameLst>
                                          <p:attrName>ppt_w</p:attrName>
                                        </p:attrNameLst>
                                      </p:cBhvr>
                                      <p:tavLst>
                                        <p:tav tm="0">
                                          <p:val>
                                            <p:fltVal val="0"/>
                                          </p:val>
                                        </p:tav>
                                        <p:tav tm="100000">
                                          <p:val>
                                            <p:strVal val="#ppt_w"/>
                                          </p:val>
                                        </p:tav>
                                      </p:tavLst>
                                    </p:anim>
                                    <p:anim calcmode="lin" valueType="num">
                                      <p:cBhvr>
                                        <p:cTn id="184" dur="7500" fill="hold"/>
                                        <p:tgtEl>
                                          <p:spTgt spid="151"/>
                                        </p:tgtEl>
                                        <p:attrNameLst>
                                          <p:attrName>ppt_h</p:attrName>
                                        </p:attrNameLst>
                                      </p:cBhvr>
                                      <p:tavLst>
                                        <p:tav tm="0">
                                          <p:val>
                                            <p:fltVal val="0"/>
                                          </p:val>
                                        </p:tav>
                                        <p:tav tm="100000">
                                          <p:val>
                                            <p:strVal val="#ppt_h"/>
                                          </p:val>
                                        </p:tav>
                                      </p:tavLst>
                                    </p:anim>
                                    <p:animEffect transition="in" filter="fade">
                                      <p:cBhvr>
                                        <p:cTn id="185" dur="7500"/>
                                        <p:tgtEl>
                                          <p:spTgt spid="151"/>
                                        </p:tgtEl>
                                      </p:cBhvr>
                                    </p:animEffect>
                                  </p:childTnLst>
                                </p:cTn>
                              </p:par>
                              <p:par>
                                <p:cTn id="186" presetID="53" presetClass="entr" presetSubtype="16" fill="hold" grpId="0" nodeType="withEffect">
                                  <p:stCondLst>
                                    <p:cond delay="0"/>
                                  </p:stCondLst>
                                  <p:childTnLst>
                                    <p:set>
                                      <p:cBhvr>
                                        <p:cTn id="187" dur="1" fill="hold">
                                          <p:stCondLst>
                                            <p:cond delay="0"/>
                                          </p:stCondLst>
                                        </p:cTn>
                                        <p:tgtEl>
                                          <p:spTgt spid="150"/>
                                        </p:tgtEl>
                                        <p:attrNameLst>
                                          <p:attrName>style.visibility</p:attrName>
                                        </p:attrNameLst>
                                      </p:cBhvr>
                                      <p:to>
                                        <p:strVal val="visible"/>
                                      </p:to>
                                    </p:set>
                                    <p:anim calcmode="lin" valueType="num">
                                      <p:cBhvr>
                                        <p:cTn id="188" dur="7500" fill="hold"/>
                                        <p:tgtEl>
                                          <p:spTgt spid="150"/>
                                        </p:tgtEl>
                                        <p:attrNameLst>
                                          <p:attrName>ppt_w</p:attrName>
                                        </p:attrNameLst>
                                      </p:cBhvr>
                                      <p:tavLst>
                                        <p:tav tm="0">
                                          <p:val>
                                            <p:fltVal val="0"/>
                                          </p:val>
                                        </p:tav>
                                        <p:tav tm="100000">
                                          <p:val>
                                            <p:strVal val="#ppt_w"/>
                                          </p:val>
                                        </p:tav>
                                      </p:tavLst>
                                    </p:anim>
                                    <p:anim calcmode="lin" valueType="num">
                                      <p:cBhvr>
                                        <p:cTn id="189" dur="7500" fill="hold"/>
                                        <p:tgtEl>
                                          <p:spTgt spid="150"/>
                                        </p:tgtEl>
                                        <p:attrNameLst>
                                          <p:attrName>ppt_h</p:attrName>
                                        </p:attrNameLst>
                                      </p:cBhvr>
                                      <p:tavLst>
                                        <p:tav tm="0">
                                          <p:val>
                                            <p:fltVal val="0"/>
                                          </p:val>
                                        </p:tav>
                                        <p:tav tm="100000">
                                          <p:val>
                                            <p:strVal val="#ppt_h"/>
                                          </p:val>
                                        </p:tav>
                                      </p:tavLst>
                                    </p:anim>
                                    <p:animEffect transition="in" filter="fade">
                                      <p:cBhvr>
                                        <p:cTn id="190" dur="7500"/>
                                        <p:tgtEl>
                                          <p:spTgt spid="150"/>
                                        </p:tgtEl>
                                      </p:cBhvr>
                                    </p:animEffect>
                                  </p:childTnLst>
                                </p:cTn>
                              </p:par>
                              <p:par>
                                <p:cTn id="191" presetID="1" presetClass="emph" presetSubtype="2" fill="hold" nodeType="withEffect">
                                  <p:stCondLst>
                                    <p:cond delay="0"/>
                                  </p:stCondLst>
                                  <p:childTnLst>
                                    <p:animClr clrSpc="rgb" dir="cw">
                                      <p:cBhvr>
                                        <p:cTn id="192" dur="7500" fill="hold"/>
                                        <p:tgtEl>
                                          <p:spTgt spid="132"/>
                                        </p:tgtEl>
                                        <p:attrNameLst>
                                          <p:attrName>fillcolor</p:attrName>
                                        </p:attrNameLst>
                                      </p:cBhvr>
                                      <p:to>
                                        <a:srgbClr val="9E0000"/>
                                      </p:to>
                                    </p:animClr>
                                    <p:set>
                                      <p:cBhvr>
                                        <p:cTn id="193" dur="7500" fill="hold"/>
                                        <p:tgtEl>
                                          <p:spTgt spid="132"/>
                                        </p:tgtEl>
                                        <p:attrNameLst>
                                          <p:attrName>fill.type</p:attrName>
                                        </p:attrNameLst>
                                      </p:cBhvr>
                                      <p:to>
                                        <p:strVal val="solid"/>
                                      </p:to>
                                    </p:set>
                                    <p:set>
                                      <p:cBhvr>
                                        <p:cTn id="194" dur="7500" fill="hold"/>
                                        <p:tgtEl>
                                          <p:spTgt spid="132"/>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7500" fill="hold"/>
                                        <p:tgtEl>
                                          <p:spTgt spid="131"/>
                                        </p:tgtEl>
                                        <p:attrNameLst>
                                          <p:attrName>fillcolor</p:attrName>
                                        </p:attrNameLst>
                                      </p:cBhvr>
                                      <p:to>
                                        <a:srgbClr val="9E0000"/>
                                      </p:to>
                                    </p:animClr>
                                    <p:set>
                                      <p:cBhvr>
                                        <p:cTn id="197" dur="7500" fill="hold"/>
                                        <p:tgtEl>
                                          <p:spTgt spid="131"/>
                                        </p:tgtEl>
                                        <p:attrNameLst>
                                          <p:attrName>fill.type</p:attrName>
                                        </p:attrNameLst>
                                      </p:cBhvr>
                                      <p:to>
                                        <p:strVal val="solid"/>
                                      </p:to>
                                    </p:set>
                                    <p:set>
                                      <p:cBhvr>
                                        <p:cTn id="198" dur="7500" fill="hold"/>
                                        <p:tgtEl>
                                          <p:spTgt spid="131"/>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7500" fill="hold"/>
                                        <p:tgtEl>
                                          <p:spTgt spid="133"/>
                                        </p:tgtEl>
                                        <p:attrNameLst>
                                          <p:attrName>fillcolor</p:attrName>
                                        </p:attrNameLst>
                                      </p:cBhvr>
                                      <p:to>
                                        <a:srgbClr val="9E0000"/>
                                      </p:to>
                                    </p:animClr>
                                    <p:set>
                                      <p:cBhvr>
                                        <p:cTn id="201" dur="7500" fill="hold"/>
                                        <p:tgtEl>
                                          <p:spTgt spid="133"/>
                                        </p:tgtEl>
                                        <p:attrNameLst>
                                          <p:attrName>fill.type</p:attrName>
                                        </p:attrNameLst>
                                      </p:cBhvr>
                                      <p:to>
                                        <p:strVal val="solid"/>
                                      </p:to>
                                    </p:set>
                                    <p:set>
                                      <p:cBhvr>
                                        <p:cTn id="202" dur="7500" fill="hold"/>
                                        <p:tgtEl>
                                          <p:spTgt spid="133"/>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7500" fill="hold"/>
                                        <p:tgtEl>
                                          <p:spTgt spid="130"/>
                                        </p:tgtEl>
                                        <p:attrNameLst>
                                          <p:attrName>fillcolor</p:attrName>
                                        </p:attrNameLst>
                                      </p:cBhvr>
                                      <p:to>
                                        <a:srgbClr val="9E0000"/>
                                      </p:to>
                                    </p:animClr>
                                    <p:set>
                                      <p:cBhvr>
                                        <p:cTn id="205" dur="7500" fill="hold"/>
                                        <p:tgtEl>
                                          <p:spTgt spid="130"/>
                                        </p:tgtEl>
                                        <p:attrNameLst>
                                          <p:attrName>fill.type</p:attrName>
                                        </p:attrNameLst>
                                      </p:cBhvr>
                                      <p:to>
                                        <p:strVal val="solid"/>
                                      </p:to>
                                    </p:set>
                                    <p:set>
                                      <p:cBhvr>
                                        <p:cTn id="206" dur="7500" fill="hold"/>
                                        <p:tgtEl>
                                          <p:spTgt spid="130"/>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7500" fill="hold"/>
                                        <p:tgtEl>
                                          <p:spTgt spid="124"/>
                                        </p:tgtEl>
                                        <p:attrNameLst>
                                          <p:attrName>fillcolor</p:attrName>
                                        </p:attrNameLst>
                                      </p:cBhvr>
                                      <p:to>
                                        <a:srgbClr val="9E0000"/>
                                      </p:to>
                                    </p:animClr>
                                    <p:set>
                                      <p:cBhvr>
                                        <p:cTn id="209" dur="7500" fill="hold"/>
                                        <p:tgtEl>
                                          <p:spTgt spid="124"/>
                                        </p:tgtEl>
                                        <p:attrNameLst>
                                          <p:attrName>fill.type</p:attrName>
                                        </p:attrNameLst>
                                      </p:cBhvr>
                                      <p:to>
                                        <p:strVal val="solid"/>
                                      </p:to>
                                    </p:set>
                                    <p:set>
                                      <p:cBhvr>
                                        <p:cTn id="210" dur="7500" fill="hold"/>
                                        <p:tgtEl>
                                          <p:spTgt spid="124"/>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7500" fill="hold"/>
                                        <p:tgtEl>
                                          <p:spTgt spid="123"/>
                                        </p:tgtEl>
                                        <p:attrNameLst>
                                          <p:attrName>fillcolor</p:attrName>
                                        </p:attrNameLst>
                                      </p:cBhvr>
                                      <p:to>
                                        <a:srgbClr val="9E0000"/>
                                      </p:to>
                                    </p:animClr>
                                    <p:set>
                                      <p:cBhvr>
                                        <p:cTn id="213" dur="7500" fill="hold"/>
                                        <p:tgtEl>
                                          <p:spTgt spid="123"/>
                                        </p:tgtEl>
                                        <p:attrNameLst>
                                          <p:attrName>fill.type</p:attrName>
                                        </p:attrNameLst>
                                      </p:cBhvr>
                                      <p:to>
                                        <p:strVal val="solid"/>
                                      </p:to>
                                    </p:set>
                                    <p:set>
                                      <p:cBhvr>
                                        <p:cTn id="214" dur="7500" fill="hold"/>
                                        <p:tgtEl>
                                          <p:spTgt spid="123"/>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7500" fill="hold"/>
                                        <p:tgtEl>
                                          <p:spTgt spid="126"/>
                                        </p:tgtEl>
                                        <p:attrNameLst>
                                          <p:attrName>fillcolor</p:attrName>
                                        </p:attrNameLst>
                                      </p:cBhvr>
                                      <p:to>
                                        <a:srgbClr val="9E0000"/>
                                      </p:to>
                                    </p:animClr>
                                    <p:set>
                                      <p:cBhvr>
                                        <p:cTn id="217" dur="7500" fill="hold"/>
                                        <p:tgtEl>
                                          <p:spTgt spid="126"/>
                                        </p:tgtEl>
                                        <p:attrNameLst>
                                          <p:attrName>fill.type</p:attrName>
                                        </p:attrNameLst>
                                      </p:cBhvr>
                                      <p:to>
                                        <p:strVal val="solid"/>
                                      </p:to>
                                    </p:set>
                                    <p:set>
                                      <p:cBhvr>
                                        <p:cTn id="218" dur="7500" fill="hold"/>
                                        <p:tgtEl>
                                          <p:spTgt spid="126"/>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7500" fill="hold"/>
                                        <p:tgtEl>
                                          <p:spTgt spid="125"/>
                                        </p:tgtEl>
                                        <p:attrNameLst>
                                          <p:attrName>fillcolor</p:attrName>
                                        </p:attrNameLst>
                                      </p:cBhvr>
                                      <p:to>
                                        <a:srgbClr val="9E0000"/>
                                      </p:to>
                                    </p:animClr>
                                    <p:set>
                                      <p:cBhvr>
                                        <p:cTn id="221" dur="7500" fill="hold"/>
                                        <p:tgtEl>
                                          <p:spTgt spid="125"/>
                                        </p:tgtEl>
                                        <p:attrNameLst>
                                          <p:attrName>fill.type</p:attrName>
                                        </p:attrNameLst>
                                      </p:cBhvr>
                                      <p:to>
                                        <p:strVal val="solid"/>
                                      </p:to>
                                    </p:set>
                                    <p:set>
                                      <p:cBhvr>
                                        <p:cTn id="222" dur="7500" fill="hold"/>
                                        <p:tgtEl>
                                          <p:spTgt spid="125"/>
                                        </p:tgtEl>
                                        <p:attrNameLst>
                                          <p:attrName>fill.on</p:attrName>
                                        </p:attrNameLst>
                                      </p:cBhvr>
                                      <p:to>
                                        <p:strVal val="true"/>
                                      </p:to>
                                    </p:set>
                                  </p:childTnLst>
                                </p:cTn>
                              </p:par>
                              <p:par>
                                <p:cTn id="223" presetID="7" presetClass="emph" presetSubtype="2" fill="hold" nodeType="withEffect">
                                  <p:stCondLst>
                                    <p:cond delay="0"/>
                                  </p:stCondLst>
                                  <p:childTnLst>
                                    <p:animClr clrSpc="rgb" dir="cw">
                                      <p:cBhvr>
                                        <p:cTn id="224" dur="7500" fill="hold"/>
                                        <p:tgtEl>
                                          <p:spTgt spid="129"/>
                                        </p:tgtEl>
                                        <p:attrNameLst>
                                          <p:attrName>stroke.color</p:attrName>
                                        </p:attrNameLst>
                                      </p:cBhvr>
                                      <p:to>
                                        <a:srgbClr val="9E0000"/>
                                      </p:to>
                                    </p:animClr>
                                    <p:set>
                                      <p:cBhvr>
                                        <p:cTn id="225" dur="7500" fill="hold"/>
                                        <p:tgtEl>
                                          <p:spTgt spid="129"/>
                                        </p:tgtEl>
                                        <p:attrNameLst>
                                          <p:attrName>stroke.on</p:attrName>
                                        </p:attrNameLst>
                                      </p:cBhvr>
                                      <p:to>
                                        <p:strVal val="true"/>
                                      </p:to>
                                    </p:set>
                                  </p:childTnLst>
                                </p:cTn>
                              </p:par>
                              <p:par>
                                <p:cTn id="226" presetID="7" presetClass="emph" presetSubtype="2" fill="hold" nodeType="withEffect">
                                  <p:stCondLst>
                                    <p:cond delay="0"/>
                                  </p:stCondLst>
                                  <p:childTnLst>
                                    <p:animClr clrSpc="rgb" dir="cw">
                                      <p:cBhvr>
                                        <p:cTn id="227" dur="7500" fill="hold"/>
                                        <p:tgtEl>
                                          <p:spTgt spid="128"/>
                                        </p:tgtEl>
                                        <p:attrNameLst>
                                          <p:attrName>stroke.color</p:attrName>
                                        </p:attrNameLst>
                                      </p:cBhvr>
                                      <p:to>
                                        <a:srgbClr val="9E0000"/>
                                      </p:to>
                                    </p:animClr>
                                    <p:set>
                                      <p:cBhvr>
                                        <p:cTn id="228" dur="7500" fill="hold"/>
                                        <p:tgtEl>
                                          <p:spTgt spid="128"/>
                                        </p:tgtEl>
                                        <p:attrNameLst>
                                          <p:attrName>stroke.on</p:attrName>
                                        </p:attrNameLst>
                                      </p:cBhvr>
                                      <p:to>
                                        <p:strVal val="true"/>
                                      </p:to>
                                    </p:set>
                                  </p:childTnLst>
                                </p:cTn>
                              </p:par>
                              <p:par>
                                <p:cTn id="229" presetID="7" presetClass="emph" presetSubtype="2" fill="hold" nodeType="withEffect">
                                  <p:stCondLst>
                                    <p:cond delay="0"/>
                                  </p:stCondLst>
                                  <p:childTnLst>
                                    <p:animClr clrSpc="rgb" dir="cw">
                                      <p:cBhvr>
                                        <p:cTn id="230" dur="7500" fill="hold"/>
                                        <p:tgtEl>
                                          <p:spTgt spid="138"/>
                                        </p:tgtEl>
                                        <p:attrNameLst>
                                          <p:attrName>stroke.color</p:attrName>
                                        </p:attrNameLst>
                                      </p:cBhvr>
                                      <p:to>
                                        <a:srgbClr val="9E0000"/>
                                      </p:to>
                                    </p:animClr>
                                    <p:set>
                                      <p:cBhvr>
                                        <p:cTn id="231" dur="7500" fill="hold"/>
                                        <p:tgtEl>
                                          <p:spTgt spid="138"/>
                                        </p:tgtEl>
                                        <p:attrNameLst>
                                          <p:attrName>stroke.on</p:attrName>
                                        </p:attrNameLst>
                                      </p:cBhvr>
                                      <p:to>
                                        <p:strVal val="true"/>
                                      </p:to>
                                    </p:set>
                                  </p:childTnLst>
                                </p:cTn>
                              </p:par>
                              <p:par>
                                <p:cTn id="232" presetID="7" presetClass="emph" presetSubtype="2" fill="hold" nodeType="withEffect">
                                  <p:stCondLst>
                                    <p:cond delay="0"/>
                                  </p:stCondLst>
                                  <p:childTnLst>
                                    <p:animClr clrSpc="rgb" dir="cw">
                                      <p:cBhvr>
                                        <p:cTn id="233" dur="7500" fill="hold"/>
                                        <p:tgtEl>
                                          <p:spTgt spid="137"/>
                                        </p:tgtEl>
                                        <p:attrNameLst>
                                          <p:attrName>stroke.color</p:attrName>
                                        </p:attrNameLst>
                                      </p:cBhvr>
                                      <p:to>
                                        <a:srgbClr val="9E0000"/>
                                      </p:to>
                                    </p:animClr>
                                    <p:set>
                                      <p:cBhvr>
                                        <p:cTn id="234" dur="7500" fill="hold"/>
                                        <p:tgtEl>
                                          <p:spTgt spid="137"/>
                                        </p:tgtEl>
                                        <p:attrNameLst>
                                          <p:attrName>stroke.on</p:attrName>
                                        </p:attrNameLst>
                                      </p:cBhvr>
                                      <p:to>
                                        <p:strVal val="true"/>
                                      </p:to>
                                    </p:set>
                                  </p:childTnLst>
                                </p:cTn>
                              </p:par>
                              <p:par>
                                <p:cTn id="235" presetID="10" presetClass="exit" presetSubtype="0" fill="hold" grpId="0" nodeType="withEffect" nodePh="1">
                                  <p:stCondLst>
                                    <p:cond delay="0"/>
                                  </p:stCondLst>
                                  <p:endCondLst>
                                    <p:cond evt="begin" delay="0">
                                      <p:tn val="235"/>
                                    </p:cond>
                                  </p:endCondLst>
                                  <p:childTnLst>
                                    <p:animEffect transition="out" filter="fade">
                                      <p:cBhvr>
                                        <p:cTn id="236" dur="3500"/>
                                        <p:tgtEl>
                                          <p:spTgt spid="99"/>
                                        </p:tgtEl>
                                      </p:cBhvr>
                                    </p:animEffect>
                                    <p:set>
                                      <p:cBhvr>
                                        <p:cTn id="237" dur="1" fill="hold">
                                          <p:stCondLst>
                                            <p:cond delay="3499"/>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9" grpId="0"/>
      <p:bldP spid="100" grpId="0" animBg="1"/>
      <p:bldP spid="101" grpId="0" animBg="1"/>
      <p:bldP spid="102" grpId="0" animBg="1"/>
      <p:bldP spid="103" grpId="0" animBg="1"/>
      <p:bldP spid="109" grpId="0" animBg="1"/>
      <p:bldP spid="110"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689" y="1327696"/>
            <a:ext cx="8393111" cy="4462760"/>
          </a:xfrm>
          <a:prstGeom prst="rect">
            <a:avLst/>
          </a:prstGeom>
          <a:noFill/>
        </p:spPr>
        <p:txBody>
          <a:bodyPr wrap="square" rtlCol="0">
            <a:spAutoFit/>
          </a:bodyPr>
          <a:lstStyle/>
          <a:p>
            <a:pPr marL="342900" indent="-342900" algn="just">
              <a:lnSpc>
                <a:spcPct val="120000"/>
              </a:lnSpc>
              <a:spcAft>
                <a:spcPts val="1200"/>
              </a:spcAft>
              <a:buFont typeface="+mj-lt"/>
              <a:buAutoNum type="arabicPeriod"/>
            </a:pPr>
            <a:r>
              <a:rPr lang="en-US" sz="2000" dirty="0" smtClean="0"/>
              <a:t>An enabling &amp; regulatory legal and policy framework aligned with the National Development Plan, Vision for 2030 (i.e. Chapter 8) which are integrated in to </a:t>
            </a:r>
            <a:r>
              <a:rPr lang="en-ZA" sz="2000" dirty="0" smtClean="0"/>
              <a:t>city-wide plans that promote compact</a:t>
            </a:r>
            <a:r>
              <a:rPr lang="en-ZA" sz="2000" dirty="0"/>
              <a:t>, </a:t>
            </a:r>
            <a:r>
              <a:rPr lang="en-ZA" sz="2000" dirty="0" smtClean="0"/>
              <a:t>transit-oriented, sustainable </a:t>
            </a:r>
            <a:r>
              <a:rPr lang="en-ZA" sz="2000" dirty="0"/>
              <a:t>communities that are good places to </a:t>
            </a:r>
            <a:r>
              <a:rPr lang="en-ZA" sz="2000" dirty="0" smtClean="0"/>
              <a:t>live.</a:t>
            </a:r>
            <a:endParaRPr lang="en-ZA" sz="2000" dirty="0"/>
          </a:p>
          <a:p>
            <a:pPr marL="342900" indent="-342900" algn="just">
              <a:lnSpc>
                <a:spcPct val="120000"/>
              </a:lnSpc>
              <a:spcAft>
                <a:spcPts val="1200"/>
              </a:spcAft>
              <a:buFont typeface="+mj-lt"/>
              <a:buAutoNum type="arabicPeriod"/>
            </a:pPr>
            <a:r>
              <a:rPr lang="en-US" sz="2000" dirty="0" smtClean="0"/>
              <a:t>A series of interconnected short, medium and long-term strategic spatial and sector plans </a:t>
            </a:r>
            <a:r>
              <a:rPr lang="en-ZA" sz="2000" dirty="0" smtClean="0"/>
              <a:t>that  </a:t>
            </a:r>
            <a:r>
              <a:rPr lang="en-ZA" sz="2000" dirty="0"/>
              <a:t>focus on spatial transformation through </a:t>
            </a:r>
            <a:r>
              <a:rPr lang="en-ZA" sz="2000" dirty="0" smtClean="0"/>
              <a:t>the co-ordination and implementation </a:t>
            </a:r>
            <a:r>
              <a:rPr lang="en-ZA" sz="2000" dirty="0"/>
              <a:t>of a catalytic pipeline of projects, i.e. land development, housing, transport and infrastructure investments (and other interventions</a:t>
            </a:r>
            <a:r>
              <a:rPr lang="en-ZA" sz="2000" dirty="0" smtClean="0"/>
              <a:t>).</a:t>
            </a:r>
            <a:endParaRPr lang="en-US" sz="2000" dirty="0"/>
          </a:p>
          <a:p>
            <a:pPr marL="342900" indent="-342900" algn="just">
              <a:lnSpc>
                <a:spcPct val="120000"/>
              </a:lnSpc>
              <a:spcAft>
                <a:spcPts val="1200"/>
              </a:spcAft>
              <a:buFont typeface="+mj-lt"/>
              <a:buAutoNum type="arabicPeriod"/>
            </a:pPr>
            <a:r>
              <a:rPr lang="en-US" sz="2000" dirty="0" smtClean="0"/>
              <a:t>A coordinated public and private sector investment strategy that ensures that property development is aligned with plans</a:t>
            </a:r>
            <a:endParaRPr lang="en-ZA" sz="2000" dirty="0" smtClean="0"/>
          </a:p>
        </p:txBody>
      </p:sp>
      <p:sp>
        <p:nvSpPr>
          <p:cNvPr id="11" name="Title 1"/>
          <p:cNvSpPr txBox="1">
            <a:spLocks/>
          </p:cNvSpPr>
          <p:nvPr/>
        </p:nvSpPr>
        <p:spPr>
          <a:xfrm>
            <a:off x="1" y="114300"/>
            <a:ext cx="9144000" cy="952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sz="2800" b="1" cap="all" dirty="0" smtClean="0">
                <a:solidFill>
                  <a:schemeClr val="bg1"/>
                </a:solidFill>
                <a:cs typeface="Franklin Gothic Medium"/>
              </a:rPr>
              <a:t>Implementing the UNS:</a:t>
            </a:r>
          </a:p>
          <a:p>
            <a:pPr algn="l"/>
            <a:r>
              <a:rPr lang="en-ZA" sz="2800" b="1" cap="all" dirty="0">
                <a:solidFill>
                  <a:schemeClr val="bg1"/>
                </a:solidFill>
                <a:cs typeface="Franklin Gothic Medium"/>
              </a:rPr>
              <a:t>the following needs to be put in </a:t>
            </a:r>
            <a:r>
              <a:rPr lang="en-ZA" sz="2800" b="1" cap="all" dirty="0" smtClean="0">
                <a:solidFill>
                  <a:schemeClr val="bg1"/>
                </a:solidFill>
                <a:cs typeface="Franklin Gothic Medium"/>
              </a:rPr>
              <a:t>place…</a:t>
            </a:r>
            <a:endParaRPr lang="en-ZA" sz="2800" b="1" cap="all" dirty="0">
              <a:solidFill>
                <a:schemeClr val="bg1"/>
              </a:solidFill>
              <a:cs typeface="Franklin Gothic Medium"/>
            </a:endParaRPr>
          </a:p>
          <a:p>
            <a:pPr algn="l"/>
            <a:endParaRPr lang="en-ZA" sz="2800" b="1" cap="all" dirty="0">
              <a:solidFill>
                <a:schemeClr val="bg1"/>
              </a:solidFill>
              <a:cs typeface="Franklin Gothic Medium"/>
            </a:endParaRPr>
          </a:p>
        </p:txBody>
      </p:sp>
    </p:spTree>
    <p:extLst>
      <p:ext uri="{BB962C8B-B14F-4D97-AF65-F5344CB8AC3E}">
        <p14:creationId xmlns:p14="http://schemas.microsoft.com/office/powerpoint/2010/main" val="2200268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800" b="1" dirty="0" smtClean="0">
                <a:solidFill>
                  <a:schemeClr val="bg1"/>
                </a:solidFill>
                <a:cs typeface="Franklin Gothic Medium"/>
              </a:rPr>
              <a:t>SECTIONS</a:t>
            </a:r>
            <a:endParaRPr lang="en-ZA" sz="4800" b="1" dirty="0">
              <a:solidFill>
                <a:schemeClr val="bg1"/>
              </a:solidFill>
              <a:cs typeface="Franklin Gothic Medium"/>
            </a:endParaRPr>
          </a:p>
        </p:txBody>
      </p:sp>
      <p:graphicFrame>
        <p:nvGraphicFramePr>
          <p:cNvPr id="2" name="Table 1"/>
          <p:cNvGraphicFramePr>
            <a:graphicFrameLocks noGrp="1"/>
          </p:cNvGraphicFramePr>
          <p:nvPr>
            <p:extLst>
              <p:ext uri="{D42A27DB-BD31-4B8C-83A1-F6EECF244321}">
                <p14:modId xmlns:p14="http://schemas.microsoft.com/office/powerpoint/2010/main" val="3844906515"/>
              </p:ext>
            </p:extLst>
          </p:nvPr>
        </p:nvGraphicFramePr>
        <p:xfrm>
          <a:off x="457198" y="1397000"/>
          <a:ext cx="8153402" cy="3291840"/>
        </p:xfrm>
        <a:graphic>
          <a:graphicData uri="http://schemas.openxmlformats.org/drawingml/2006/table">
            <a:tbl>
              <a:tblPr firstRow="1" bandRow="1">
                <a:tableStyleId>{2D5ABB26-0587-4C30-8999-92F81FD0307C}</a:tableStyleId>
              </a:tblPr>
              <a:tblGrid>
                <a:gridCol w="1840269"/>
                <a:gridCol w="63131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Section 1:</a:t>
                      </a:r>
                    </a:p>
                  </a:txBody>
                  <a:tcPr>
                    <a:solidFill>
                      <a:schemeClr val="bg1"/>
                    </a:solidFill>
                  </a:tcPr>
                </a:tc>
                <a:tc>
                  <a:txBody>
                    <a:bodyPr/>
                    <a:lstStyle/>
                    <a:p>
                      <a:r>
                        <a:rPr lang="en-ZA" sz="2000" b="1" dirty="0" smtClean="0">
                          <a:solidFill>
                            <a:schemeClr val="tx1"/>
                          </a:solidFill>
                        </a:rPr>
                        <a:t>Background &amp; Context </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bg1"/>
                          </a:solidFill>
                        </a:rPr>
                        <a:t>Section 2: </a:t>
                      </a:r>
                      <a:endParaRPr lang="en-ZA" sz="2000" b="1" dirty="0">
                        <a:solidFill>
                          <a:schemeClr val="bg1"/>
                        </a:solidFill>
                      </a:endParaRPr>
                    </a:p>
                  </a:txBody>
                  <a:tcPr>
                    <a:solidFill>
                      <a:schemeClr val="bg2"/>
                    </a:solidFill>
                  </a:tcPr>
                </a:tc>
                <a:tc>
                  <a:txBody>
                    <a:bodyPr/>
                    <a:lstStyle/>
                    <a:p>
                      <a:pPr algn="l"/>
                      <a:r>
                        <a:rPr lang="en-ZA" sz="2000" b="1" dirty="0" smtClean="0">
                          <a:solidFill>
                            <a:schemeClr val="bg1"/>
                          </a:solidFill>
                        </a:rPr>
                        <a:t>The Challenge: </a:t>
                      </a:r>
                    </a:p>
                    <a:p>
                      <a:pPr algn="l"/>
                      <a:r>
                        <a:rPr lang="en-ZA" sz="2000" b="1" dirty="0" smtClean="0">
                          <a:solidFill>
                            <a:schemeClr val="bg1"/>
                          </a:solidFill>
                        </a:rPr>
                        <a:t>The Human Dimension</a:t>
                      </a:r>
                      <a:endParaRPr lang="en-ZA" sz="2000" b="1" dirty="0">
                        <a:solidFill>
                          <a:schemeClr val="bg1"/>
                        </a:solidFill>
                      </a:endParaRPr>
                    </a:p>
                  </a:txBody>
                  <a:tcPr>
                    <a:solidFill>
                      <a:schemeClr val="bg2"/>
                    </a:solidFill>
                  </a:tcPr>
                </a:tc>
              </a:tr>
              <a:tr h="370840">
                <a:tc>
                  <a:txBody>
                    <a:bodyPr/>
                    <a:lstStyle/>
                    <a:p>
                      <a:r>
                        <a:rPr lang="en-ZA" sz="2000" b="1" dirty="0" smtClean="0"/>
                        <a:t>Section 3:</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Development of a</a:t>
                      </a:r>
                      <a:r>
                        <a:rPr lang="en-ZA" sz="2000" b="1" baseline="0" dirty="0" smtClean="0"/>
                        <a:t> Built Environment Professional</a:t>
                      </a:r>
                      <a:endParaRPr lang="en-ZA" sz="2000" b="1" dirty="0" smtClean="0"/>
                    </a:p>
                  </a:txBody>
                  <a:tcPr/>
                </a:tc>
              </a:tr>
              <a:tr h="370840">
                <a:tc>
                  <a:txBody>
                    <a:bodyPr/>
                    <a:lstStyle/>
                    <a:p>
                      <a:r>
                        <a:rPr lang="en-ZA" sz="2000" b="1" dirty="0" smtClean="0"/>
                        <a:t>Section 4:</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Role of Institutions &amp; Power Collective Action </a:t>
                      </a:r>
                    </a:p>
                  </a:txBody>
                  <a:tcPr/>
                </a:tc>
              </a:tr>
              <a:tr h="370840">
                <a:tc>
                  <a:txBody>
                    <a:bodyPr/>
                    <a:lstStyle/>
                    <a:p>
                      <a:r>
                        <a:rPr lang="en-ZA" sz="2000" b="1" dirty="0" smtClean="0"/>
                        <a:t>Section 5:</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Sustainable Settlements</a:t>
                      </a:r>
                      <a:r>
                        <a:rPr lang="en-ZA" sz="2000" b="1" baseline="0" dirty="0" smtClean="0"/>
                        <a:t> Collective: </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baseline="0" dirty="0" smtClean="0"/>
                        <a:t>Objectives into Actions</a:t>
                      </a:r>
                      <a:endParaRPr lang="en-ZA" sz="2000" b="1" dirty="0" smtClean="0"/>
                    </a:p>
                  </a:txBody>
                  <a:tcPr/>
                </a:tc>
              </a:tr>
              <a:tr h="370840">
                <a:tc>
                  <a:txBody>
                    <a:bodyPr/>
                    <a:lstStyle/>
                    <a:p>
                      <a:r>
                        <a:rPr lang="en-ZA" sz="2000" b="1" dirty="0" smtClean="0"/>
                        <a:t>Section 6:</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Taking Collective</a:t>
                      </a:r>
                      <a:r>
                        <a:rPr lang="en-ZA" sz="2000" b="1" baseline="0" dirty="0" smtClean="0"/>
                        <a:t> </a:t>
                      </a:r>
                      <a:r>
                        <a:rPr lang="en-ZA" sz="2000" b="1" dirty="0" smtClean="0"/>
                        <a:t>Forward</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Process</a:t>
                      </a:r>
                      <a:r>
                        <a:rPr lang="en-ZA" sz="2000" b="1" baseline="0" dirty="0" smtClean="0"/>
                        <a:t> </a:t>
                      </a:r>
                      <a:endParaRPr lang="en-ZA" sz="2000" b="1" dirty="0" smtClean="0"/>
                    </a:p>
                  </a:txBody>
                  <a:tcPr/>
                </a:tc>
              </a:tr>
            </a:tbl>
          </a:graphicData>
        </a:graphic>
      </p:graphicFrame>
    </p:spTree>
    <p:extLst>
      <p:ext uri="{BB962C8B-B14F-4D97-AF65-F5344CB8AC3E}">
        <p14:creationId xmlns:p14="http://schemas.microsoft.com/office/powerpoint/2010/main" val="126222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76200" y="1244586"/>
            <a:ext cx="5632482" cy="5352066"/>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a:lnSpc>
                <a:spcPct val="120000"/>
              </a:lnSpc>
              <a:buNone/>
            </a:pPr>
            <a:r>
              <a:rPr lang="en-ZA" sz="2000" b="1" dirty="0" smtClean="0"/>
              <a:t>The three core requirements for the implementation of the UNS are in turn dependent on, </a:t>
            </a:r>
            <a:r>
              <a:rPr lang="en-ZA" sz="2000" b="1" dirty="0" smtClean="0">
                <a:solidFill>
                  <a:srgbClr val="C00000"/>
                </a:solidFill>
              </a:rPr>
              <a:t>amongst others</a:t>
            </a:r>
            <a:r>
              <a:rPr lang="en-ZA" sz="2000" b="1" dirty="0" smtClean="0"/>
              <a:t>, dedicated, competent, ethical and professional </a:t>
            </a:r>
            <a:r>
              <a:rPr lang="en-ZA" sz="2000" b="1" i="1" dirty="0" smtClean="0">
                <a:solidFill>
                  <a:srgbClr val="C00000"/>
                </a:solidFill>
              </a:rPr>
              <a:t>Built Environment Professionals</a:t>
            </a:r>
            <a:r>
              <a:rPr lang="en-ZA" sz="2000" b="1" i="1" dirty="0" smtClean="0"/>
              <a:t> </a:t>
            </a:r>
            <a:r>
              <a:rPr lang="en-ZA" sz="2000" b="1" dirty="0" smtClean="0"/>
              <a:t>in both the public and the private sector to:</a:t>
            </a:r>
          </a:p>
          <a:p>
            <a:pPr lvl="1">
              <a:lnSpc>
                <a:spcPct val="120000"/>
              </a:lnSpc>
              <a:buClr>
                <a:srgbClr val="C20515"/>
              </a:buClr>
              <a:buFont typeface="Wingdings" charset="2"/>
              <a:buChar char="§"/>
            </a:pPr>
            <a:r>
              <a:rPr lang="en-ZA" sz="2000" dirty="0" smtClean="0"/>
              <a:t>Prepare and implement the necessary </a:t>
            </a:r>
            <a:r>
              <a:rPr lang="en-ZA" sz="2000" dirty="0"/>
              <a:t>plans (Time, Cost and </a:t>
            </a:r>
            <a:r>
              <a:rPr lang="en-ZA" sz="2000" dirty="0" smtClean="0"/>
              <a:t>Quality)</a:t>
            </a:r>
          </a:p>
          <a:p>
            <a:pPr lvl="1">
              <a:lnSpc>
                <a:spcPct val="120000"/>
              </a:lnSpc>
              <a:buClr>
                <a:srgbClr val="C20515"/>
              </a:buClr>
              <a:buFont typeface="Wingdings" charset="2"/>
              <a:buChar char="§"/>
            </a:pPr>
            <a:r>
              <a:rPr lang="en-ZA" sz="2000" dirty="0" smtClean="0"/>
              <a:t>Provide politicians with the necessary information to secure their buy-in and support for the plans</a:t>
            </a:r>
          </a:p>
          <a:p>
            <a:pPr lvl="1">
              <a:lnSpc>
                <a:spcPct val="120000"/>
              </a:lnSpc>
              <a:buClr>
                <a:srgbClr val="C20515"/>
              </a:buClr>
              <a:buFont typeface="Wingdings" charset="2"/>
              <a:buChar char="§"/>
            </a:pPr>
            <a:r>
              <a:rPr lang="en-ZA" sz="2000" dirty="0" smtClean="0"/>
              <a:t>Advice investors and property developers to invest in accordance with the plans</a:t>
            </a:r>
            <a:endParaRPr lang="en-ZA" sz="2000" dirty="0"/>
          </a:p>
        </p:txBody>
      </p:sp>
      <p:sp>
        <p:nvSpPr>
          <p:cNvPr id="24" name="Title 1"/>
          <p:cNvSpPr txBox="1">
            <a:spLocks/>
          </p:cNvSpPr>
          <p:nvPr/>
        </p:nvSpPr>
        <p:spPr>
          <a:xfrm>
            <a:off x="1" y="274638"/>
            <a:ext cx="9144000" cy="571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b="1" cap="all" dirty="0" smtClean="0">
                <a:solidFill>
                  <a:schemeClr val="bg1"/>
                </a:solidFill>
                <a:cs typeface="Franklin Gothic Medium"/>
              </a:rPr>
              <a:t>The Human Dimension</a:t>
            </a:r>
            <a:endParaRPr lang="en-ZA" sz="3600" b="1" cap="all" dirty="0">
              <a:solidFill>
                <a:schemeClr val="bg1"/>
              </a:solidFill>
              <a:cs typeface="Franklin Gothic Medium"/>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95687"/>
            <a:ext cx="3167428" cy="51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33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1000"/>
                                        <p:tgtEl>
                                          <p:spTgt spid="9">
                                            <p:txEl>
                                              <p:pRg st="2" end="2"/>
                                            </p:txEl>
                                          </p:spTgt>
                                        </p:tgtEl>
                                      </p:cBhvr>
                                    </p:animEffect>
                                    <p:anim calcmode="lin" valueType="num">
                                      <p:cBhvr>
                                        <p:cTn id="1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1000"/>
                                        <p:tgtEl>
                                          <p:spTgt spid="9">
                                            <p:txEl>
                                              <p:pRg st="3" end="3"/>
                                            </p:txEl>
                                          </p:spTgt>
                                        </p:tgtEl>
                                      </p:cBhvr>
                                    </p:animEffect>
                                    <p:anim calcmode="lin" valueType="num">
                                      <p:cBhvr>
                                        <p:cTn id="1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b="1" dirty="0" smtClean="0">
                <a:solidFill>
                  <a:schemeClr val="bg1"/>
                </a:solidFill>
                <a:cs typeface="Franklin Gothic Medium"/>
              </a:rPr>
              <a:t>THE CHALLENGE</a:t>
            </a:r>
            <a:endParaRPr lang="en-ZA" b="1" dirty="0">
              <a:solidFill>
                <a:schemeClr val="bg1"/>
              </a:solidFill>
              <a:cs typeface="Franklin Gothic Medium"/>
            </a:endParaRPr>
          </a:p>
        </p:txBody>
      </p:sp>
      <p:sp>
        <p:nvSpPr>
          <p:cNvPr id="3" name="Content Placeholder 2"/>
          <p:cNvSpPr txBox="1">
            <a:spLocks/>
          </p:cNvSpPr>
          <p:nvPr/>
        </p:nvSpPr>
        <p:spPr>
          <a:xfrm>
            <a:off x="228600" y="1295400"/>
            <a:ext cx="8763000" cy="5445968"/>
          </a:xfrm>
          <a:prstGeom prst="rect">
            <a:avLst/>
          </a:prstGeom>
          <a:solidFill>
            <a:schemeClr val="bg1"/>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Aft>
                <a:spcPts val="600"/>
              </a:spcAft>
              <a:buNone/>
            </a:pPr>
            <a:r>
              <a:rPr lang="en-ZA" sz="2200" dirty="0" smtClean="0"/>
              <a:t>Despite the key roles they can play, past experience with post-1994 urban restructuring programmes, including the Neighbourhood Development Programme, revealed that the kind of Urban Planning Professionals the UNS will require, are (1) in </a:t>
            </a:r>
            <a:r>
              <a:rPr lang="en-ZA" sz="2200" b="1" dirty="0" smtClean="0">
                <a:solidFill>
                  <a:srgbClr val="C00000"/>
                </a:solidFill>
              </a:rPr>
              <a:t>short supply</a:t>
            </a:r>
            <a:r>
              <a:rPr lang="en-ZA" sz="2200" dirty="0" smtClean="0"/>
              <a:t>, and (2) </a:t>
            </a:r>
            <a:r>
              <a:rPr lang="en-ZA" sz="2200" b="1" dirty="0" smtClean="0">
                <a:solidFill>
                  <a:srgbClr val="C00000"/>
                </a:solidFill>
              </a:rPr>
              <a:t>often do not act in accordance with their credo and/or competence</a:t>
            </a:r>
          </a:p>
          <a:p>
            <a:pPr marL="0" indent="0" algn="just">
              <a:spcAft>
                <a:spcPts val="600"/>
              </a:spcAft>
              <a:buNone/>
            </a:pPr>
            <a:r>
              <a:rPr lang="en-ZA" sz="2200" dirty="0" smtClean="0"/>
              <a:t>Whatever the true picture and the reason for this state of affairs, the UNS will require the </a:t>
            </a:r>
            <a:r>
              <a:rPr lang="en-ZA" sz="2200" b="1" dirty="0" smtClean="0">
                <a:solidFill>
                  <a:srgbClr val="C00000"/>
                </a:solidFill>
              </a:rPr>
              <a:t>right kind of built environment professionals</a:t>
            </a:r>
            <a:r>
              <a:rPr lang="en-ZA" sz="2200" dirty="0" smtClean="0"/>
              <a:t>, and hence ways will need to be found to ensure that they:</a:t>
            </a:r>
          </a:p>
          <a:p>
            <a:pPr marL="800100" lvl="1" algn="just">
              <a:buClr>
                <a:srgbClr val="C20515"/>
              </a:buClr>
              <a:buFont typeface="Wingdings" charset="2"/>
              <a:buChar char="§"/>
            </a:pPr>
            <a:r>
              <a:rPr lang="en-ZA" sz="2000" dirty="0" smtClean="0"/>
              <a:t>Are competent and willing to play their part, </a:t>
            </a:r>
          </a:p>
          <a:p>
            <a:pPr marL="800100" lvl="1" algn="just">
              <a:buClr>
                <a:srgbClr val="C20515"/>
              </a:buClr>
              <a:buFont typeface="Wingdings" charset="2"/>
              <a:buChar char="§"/>
            </a:pPr>
            <a:r>
              <a:rPr lang="en-ZA" sz="2000" dirty="0" smtClean="0"/>
              <a:t>Improve and continually improve their skills,</a:t>
            </a:r>
          </a:p>
          <a:p>
            <a:pPr marL="800100" lvl="1" algn="just">
              <a:buClr>
                <a:srgbClr val="C20515"/>
              </a:buClr>
              <a:buFont typeface="Wingdings" charset="2"/>
              <a:buChar char="§"/>
            </a:pPr>
            <a:r>
              <a:rPr lang="en-ZA" sz="2000" dirty="0" smtClean="0"/>
              <a:t>Act within the ethical frameworks that their professions were built on and stand for, and</a:t>
            </a:r>
          </a:p>
          <a:p>
            <a:pPr marL="800100" lvl="1" algn="just">
              <a:buClr>
                <a:srgbClr val="C20515"/>
              </a:buClr>
              <a:buFont typeface="Wingdings" charset="2"/>
              <a:buChar char="§"/>
            </a:pPr>
            <a:r>
              <a:rPr lang="en-ZA" sz="2000" dirty="0" smtClean="0"/>
              <a:t>Assist in the development of their fellow professionals      </a:t>
            </a:r>
            <a:endParaRPr lang="en-ZA" sz="2000" dirty="0"/>
          </a:p>
        </p:txBody>
      </p:sp>
    </p:spTree>
    <p:extLst>
      <p:ext uri="{BB962C8B-B14F-4D97-AF65-F5344CB8AC3E}">
        <p14:creationId xmlns:p14="http://schemas.microsoft.com/office/powerpoint/2010/main" val="168975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800" b="1" dirty="0" smtClean="0">
                <a:solidFill>
                  <a:schemeClr val="bg1"/>
                </a:solidFill>
                <a:cs typeface="Franklin Gothic Medium"/>
              </a:rPr>
              <a:t>SECTIONS</a:t>
            </a:r>
            <a:endParaRPr lang="en-ZA" sz="4800" b="1" dirty="0">
              <a:solidFill>
                <a:schemeClr val="bg1"/>
              </a:solidFill>
              <a:cs typeface="Franklin Gothic Medium"/>
            </a:endParaRPr>
          </a:p>
        </p:txBody>
      </p:sp>
      <p:graphicFrame>
        <p:nvGraphicFramePr>
          <p:cNvPr id="2" name="Table 1"/>
          <p:cNvGraphicFramePr>
            <a:graphicFrameLocks noGrp="1"/>
          </p:cNvGraphicFramePr>
          <p:nvPr>
            <p:extLst>
              <p:ext uri="{D42A27DB-BD31-4B8C-83A1-F6EECF244321}">
                <p14:modId xmlns:p14="http://schemas.microsoft.com/office/powerpoint/2010/main" val="3060171280"/>
              </p:ext>
            </p:extLst>
          </p:nvPr>
        </p:nvGraphicFramePr>
        <p:xfrm>
          <a:off x="457198" y="1397000"/>
          <a:ext cx="8153402" cy="3291840"/>
        </p:xfrm>
        <a:graphic>
          <a:graphicData uri="http://schemas.openxmlformats.org/drawingml/2006/table">
            <a:tbl>
              <a:tblPr firstRow="1" bandRow="1">
                <a:tableStyleId>{2D5ABB26-0587-4C30-8999-92F81FD0307C}</a:tableStyleId>
              </a:tblPr>
              <a:tblGrid>
                <a:gridCol w="1840269"/>
                <a:gridCol w="63131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Section 1:</a:t>
                      </a:r>
                    </a:p>
                  </a:txBody>
                  <a:tcPr>
                    <a:solidFill>
                      <a:schemeClr val="bg1"/>
                    </a:solidFill>
                  </a:tcPr>
                </a:tc>
                <a:tc>
                  <a:txBody>
                    <a:bodyPr/>
                    <a:lstStyle/>
                    <a:p>
                      <a:r>
                        <a:rPr lang="en-ZA" sz="2000" b="1" dirty="0" smtClean="0">
                          <a:solidFill>
                            <a:schemeClr val="tx1"/>
                          </a:solidFill>
                        </a:rPr>
                        <a:t>Background &amp; Context </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2: </a:t>
                      </a:r>
                      <a:endParaRPr lang="en-ZA" sz="2000" b="1" dirty="0">
                        <a:solidFill>
                          <a:schemeClr val="tx1"/>
                        </a:solidFill>
                      </a:endParaRPr>
                    </a:p>
                  </a:txBody>
                  <a:tcPr>
                    <a:solidFill>
                      <a:schemeClr val="bg1"/>
                    </a:solidFill>
                  </a:tcPr>
                </a:tc>
                <a:tc>
                  <a:txBody>
                    <a:bodyPr/>
                    <a:lstStyle/>
                    <a:p>
                      <a:pPr algn="l"/>
                      <a:r>
                        <a:rPr lang="en-ZA" sz="2000" b="1" dirty="0" smtClean="0">
                          <a:solidFill>
                            <a:schemeClr val="tx1"/>
                          </a:solidFill>
                        </a:rPr>
                        <a:t>The Challenge: </a:t>
                      </a:r>
                    </a:p>
                    <a:p>
                      <a:pPr algn="l"/>
                      <a:r>
                        <a:rPr lang="en-ZA" sz="2000" b="1" dirty="0" smtClean="0">
                          <a:solidFill>
                            <a:schemeClr val="tx1"/>
                          </a:solidFill>
                        </a:rPr>
                        <a:t>The Human Dimension</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bg1"/>
                          </a:solidFill>
                        </a:rPr>
                        <a:t>Section 3:</a:t>
                      </a:r>
                      <a:endParaRPr lang="en-ZA" sz="2000" b="1" dirty="0">
                        <a:solidFill>
                          <a:schemeClr val="bg1"/>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bg1"/>
                          </a:solidFill>
                        </a:rPr>
                        <a:t>Development of a</a:t>
                      </a:r>
                      <a:r>
                        <a:rPr lang="en-ZA" sz="2000" b="1" baseline="0" dirty="0" smtClean="0">
                          <a:solidFill>
                            <a:schemeClr val="bg1"/>
                          </a:solidFill>
                        </a:rPr>
                        <a:t> Built Environment Professional</a:t>
                      </a:r>
                      <a:endParaRPr lang="en-ZA" sz="2000" b="1" dirty="0" smtClean="0">
                        <a:solidFill>
                          <a:schemeClr val="bg1"/>
                        </a:solidFill>
                      </a:endParaRPr>
                    </a:p>
                  </a:txBody>
                  <a:tcPr>
                    <a:solidFill>
                      <a:schemeClr val="bg2"/>
                    </a:solidFill>
                  </a:tcPr>
                </a:tc>
              </a:tr>
              <a:tr h="370840">
                <a:tc>
                  <a:txBody>
                    <a:bodyPr/>
                    <a:lstStyle/>
                    <a:p>
                      <a:r>
                        <a:rPr lang="en-ZA" sz="2000" b="1" dirty="0" smtClean="0"/>
                        <a:t>Section 4:</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Role of Institutions &amp; Power Collective Action </a:t>
                      </a:r>
                    </a:p>
                  </a:txBody>
                  <a:tcPr/>
                </a:tc>
              </a:tr>
              <a:tr h="370840">
                <a:tc>
                  <a:txBody>
                    <a:bodyPr/>
                    <a:lstStyle/>
                    <a:p>
                      <a:r>
                        <a:rPr lang="en-ZA" sz="2000" b="1" dirty="0" smtClean="0"/>
                        <a:t>Section 5:</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Sustainable Settlements</a:t>
                      </a:r>
                      <a:r>
                        <a:rPr lang="en-ZA" sz="2000" b="1" baseline="0" dirty="0" smtClean="0"/>
                        <a:t> Collective: </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baseline="0" dirty="0" smtClean="0"/>
                        <a:t>Objectives into Actions</a:t>
                      </a:r>
                      <a:endParaRPr lang="en-ZA" sz="2000" b="1" dirty="0" smtClean="0"/>
                    </a:p>
                  </a:txBody>
                  <a:tcPr/>
                </a:tc>
              </a:tr>
              <a:tr h="370840">
                <a:tc>
                  <a:txBody>
                    <a:bodyPr/>
                    <a:lstStyle/>
                    <a:p>
                      <a:r>
                        <a:rPr lang="en-ZA" sz="2000" b="1" dirty="0" smtClean="0"/>
                        <a:t>Section 6:</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Taking Collective</a:t>
                      </a:r>
                      <a:r>
                        <a:rPr lang="en-ZA" sz="2000" b="1" baseline="0" dirty="0" smtClean="0"/>
                        <a:t> </a:t>
                      </a:r>
                      <a:r>
                        <a:rPr lang="en-ZA" sz="2000" b="1" dirty="0" smtClean="0"/>
                        <a:t>Forward</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Process</a:t>
                      </a:r>
                      <a:r>
                        <a:rPr lang="en-ZA" sz="2000" b="1" baseline="0" dirty="0" smtClean="0"/>
                        <a:t> </a:t>
                      </a:r>
                      <a:endParaRPr lang="en-ZA" sz="2000" b="1" dirty="0" smtClean="0"/>
                    </a:p>
                  </a:txBody>
                  <a:tcPr/>
                </a:tc>
              </a:tr>
            </a:tbl>
          </a:graphicData>
        </a:graphic>
      </p:graphicFrame>
    </p:spTree>
    <p:extLst>
      <p:ext uri="{BB962C8B-B14F-4D97-AF65-F5344CB8AC3E}">
        <p14:creationId xmlns:p14="http://schemas.microsoft.com/office/powerpoint/2010/main" val="1854839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593064" y="3671853"/>
            <a:ext cx="2808312" cy="461665"/>
          </a:xfrm>
          <a:prstGeom prst="rect">
            <a:avLst/>
          </a:prstGeom>
          <a:noFill/>
        </p:spPr>
        <p:txBody>
          <a:bodyPr wrap="square" rtlCol="0">
            <a:spAutoFit/>
          </a:bodyPr>
          <a:lstStyle/>
          <a:p>
            <a:pPr algn="r"/>
            <a:r>
              <a:rPr lang="en-ZA" sz="1200" dirty="0" smtClean="0"/>
              <a:t>Beliefs about ability of self</a:t>
            </a:r>
          </a:p>
          <a:p>
            <a:pPr algn="r"/>
            <a:r>
              <a:rPr lang="en-ZA" sz="1200" dirty="0"/>
              <a:t>a</a:t>
            </a:r>
            <a:r>
              <a:rPr lang="en-ZA" sz="1200" dirty="0" smtClean="0"/>
              <a:t>nd profession</a:t>
            </a:r>
            <a:endParaRPr lang="en-GB" sz="1200" dirty="0"/>
          </a:p>
        </p:txBody>
      </p:sp>
      <p:sp>
        <p:nvSpPr>
          <p:cNvPr id="42" name="TextBox 41"/>
          <p:cNvSpPr txBox="1"/>
          <p:nvPr/>
        </p:nvSpPr>
        <p:spPr>
          <a:xfrm>
            <a:off x="5593064" y="4099171"/>
            <a:ext cx="2808312" cy="276999"/>
          </a:xfrm>
          <a:prstGeom prst="rect">
            <a:avLst/>
          </a:prstGeom>
          <a:noFill/>
        </p:spPr>
        <p:txBody>
          <a:bodyPr wrap="square" rtlCol="0">
            <a:spAutoFit/>
          </a:bodyPr>
          <a:lstStyle/>
          <a:p>
            <a:pPr algn="r"/>
            <a:r>
              <a:rPr lang="en-ZA" sz="1200" dirty="0" smtClean="0"/>
              <a:t>Passion and motivation</a:t>
            </a:r>
            <a:endParaRPr lang="en-GB" sz="1200" dirty="0"/>
          </a:p>
        </p:txBody>
      </p:sp>
      <p:sp>
        <p:nvSpPr>
          <p:cNvPr id="43" name="TextBox 42"/>
          <p:cNvSpPr txBox="1"/>
          <p:nvPr/>
        </p:nvSpPr>
        <p:spPr>
          <a:xfrm>
            <a:off x="5606017" y="4535949"/>
            <a:ext cx="2795359" cy="461665"/>
          </a:xfrm>
          <a:prstGeom prst="rect">
            <a:avLst/>
          </a:prstGeom>
          <a:noFill/>
        </p:spPr>
        <p:txBody>
          <a:bodyPr wrap="square" rtlCol="0">
            <a:spAutoFit/>
          </a:bodyPr>
          <a:lstStyle/>
          <a:p>
            <a:pPr algn="r"/>
            <a:r>
              <a:rPr lang="en-ZA" sz="1200" dirty="0" smtClean="0"/>
              <a:t>Willingness to take risk, </a:t>
            </a:r>
          </a:p>
          <a:p>
            <a:pPr algn="r"/>
            <a:r>
              <a:rPr lang="en-ZA" sz="1200" dirty="0" smtClean="0"/>
              <a:t>innovate</a:t>
            </a:r>
            <a:endParaRPr lang="en-GB" sz="1200" dirty="0"/>
          </a:p>
        </p:txBody>
      </p:sp>
      <p:sp>
        <p:nvSpPr>
          <p:cNvPr id="44" name="TextBox 43"/>
          <p:cNvSpPr txBox="1"/>
          <p:nvPr/>
        </p:nvSpPr>
        <p:spPr>
          <a:xfrm>
            <a:off x="5606017" y="4967997"/>
            <a:ext cx="2795359" cy="276999"/>
          </a:xfrm>
          <a:prstGeom prst="rect">
            <a:avLst/>
          </a:prstGeom>
          <a:noFill/>
        </p:spPr>
        <p:txBody>
          <a:bodyPr wrap="square" rtlCol="0">
            <a:spAutoFit/>
          </a:bodyPr>
          <a:lstStyle/>
          <a:p>
            <a:pPr algn="r"/>
            <a:r>
              <a:rPr lang="en-ZA" sz="1200" dirty="0" smtClean="0"/>
              <a:t>World view, values, caring</a:t>
            </a:r>
            <a:endParaRPr lang="en-GB" sz="1200" dirty="0"/>
          </a:p>
        </p:txBody>
      </p:sp>
      <p:sp>
        <p:nvSpPr>
          <p:cNvPr id="45" name="TextBox 44"/>
          <p:cNvSpPr txBox="1"/>
          <p:nvPr/>
        </p:nvSpPr>
        <p:spPr>
          <a:xfrm>
            <a:off x="5521056" y="5400045"/>
            <a:ext cx="2880320" cy="461665"/>
          </a:xfrm>
          <a:prstGeom prst="rect">
            <a:avLst/>
          </a:prstGeom>
          <a:noFill/>
        </p:spPr>
        <p:txBody>
          <a:bodyPr wrap="square" rtlCol="0">
            <a:spAutoFit/>
          </a:bodyPr>
          <a:lstStyle/>
          <a:p>
            <a:pPr algn="r"/>
            <a:r>
              <a:rPr lang="en-ZA" sz="1200" dirty="0" smtClean="0"/>
              <a:t>Preferences, personality, </a:t>
            </a:r>
          </a:p>
          <a:p>
            <a:pPr algn="r"/>
            <a:r>
              <a:rPr lang="en-ZA" sz="1200" dirty="0" smtClean="0"/>
              <a:t>brain profile</a:t>
            </a:r>
            <a:endParaRPr lang="en-GB" sz="1200" dirty="0"/>
          </a:p>
        </p:txBody>
      </p:sp>
      <p:sp>
        <p:nvSpPr>
          <p:cNvPr id="46" name="TextBox 45"/>
          <p:cNvSpPr txBox="1"/>
          <p:nvPr/>
        </p:nvSpPr>
        <p:spPr>
          <a:xfrm>
            <a:off x="5737081" y="5867151"/>
            <a:ext cx="2664295" cy="461665"/>
          </a:xfrm>
          <a:prstGeom prst="rect">
            <a:avLst/>
          </a:prstGeom>
          <a:noFill/>
        </p:spPr>
        <p:txBody>
          <a:bodyPr wrap="square" rtlCol="0">
            <a:spAutoFit/>
          </a:bodyPr>
          <a:lstStyle/>
          <a:p>
            <a:pPr algn="r"/>
            <a:r>
              <a:rPr lang="en-ZA" sz="1200" dirty="0" smtClean="0"/>
              <a:t>Sense of being valued, </a:t>
            </a:r>
            <a:br>
              <a:rPr lang="en-ZA" sz="1200" dirty="0" smtClean="0"/>
            </a:br>
            <a:r>
              <a:rPr lang="en-ZA" sz="1200" dirty="0" smtClean="0"/>
              <a:t>recognised, supported</a:t>
            </a:r>
            <a:endParaRPr lang="en-GB" sz="1200" dirty="0"/>
          </a:p>
        </p:txBody>
      </p:sp>
      <p:sp>
        <p:nvSpPr>
          <p:cNvPr id="7" name="TextBox 6"/>
          <p:cNvSpPr txBox="1"/>
          <p:nvPr/>
        </p:nvSpPr>
        <p:spPr>
          <a:xfrm>
            <a:off x="683568" y="2087678"/>
            <a:ext cx="3299415" cy="646331"/>
          </a:xfrm>
          <a:prstGeom prst="rect">
            <a:avLst/>
          </a:prstGeom>
          <a:noFill/>
        </p:spPr>
        <p:txBody>
          <a:bodyPr wrap="square" rtlCol="0">
            <a:spAutoFit/>
          </a:bodyPr>
          <a:lstStyle/>
          <a:p>
            <a:r>
              <a:rPr lang="en-ZA" sz="1200" dirty="0" smtClean="0"/>
              <a:t>Skills &amp; experience– Technical, </a:t>
            </a:r>
            <a:br>
              <a:rPr lang="en-ZA" sz="1200" dirty="0" smtClean="0"/>
            </a:br>
            <a:r>
              <a:rPr lang="en-ZA" sz="1200" dirty="0" smtClean="0"/>
              <a:t>communication, management, </a:t>
            </a:r>
            <a:br>
              <a:rPr lang="en-ZA" sz="1200" dirty="0" smtClean="0"/>
            </a:br>
            <a:r>
              <a:rPr lang="en-ZA" sz="1200" dirty="0" smtClean="0"/>
              <a:t>research, etc.</a:t>
            </a:r>
            <a:endParaRPr lang="en-GB" sz="1200" dirty="0"/>
          </a:p>
        </p:txBody>
      </p:sp>
      <p:sp>
        <p:nvSpPr>
          <p:cNvPr id="40" name="TextBox 39"/>
          <p:cNvSpPr txBox="1"/>
          <p:nvPr/>
        </p:nvSpPr>
        <p:spPr>
          <a:xfrm>
            <a:off x="683568" y="2706132"/>
            <a:ext cx="3299415" cy="646331"/>
          </a:xfrm>
          <a:prstGeom prst="rect">
            <a:avLst/>
          </a:prstGeom>
          <a:noFill/>
        </p:spPr>
        <p:txBody>
          <a:bodyPr wrap="square" rtlCol="0">
            <a:spAutoFit/>
          </a:bodyPr>
          <a:lstStyle/>
          <a:p>
            <a:r>
              <a:rPr lang="en-ZA" sz="1200" dirty="0" smtClean="0"/>
              <a:t>Domain specific</a:t>
            </a:r>
            <a:endParaRPr lang="en-GB" sz="1200" dirty="0"/>
          </a:p>
          <a:p>
            <a:r>
              <a:rPr lang="en-ZA" sz="1200" dirty="0" smtClean="0"/>
              <a:t>knowledge, expertise and </a:t>
            </a:r>
            <a:br>
              <a:rPr lang="en-ZA" sz="1200" dirty="0" smtClean="0"/>
            </a:br>
            <a:r>
              <a:rPr lang="en-ZA" sz="1200" dirty="0" smtClean="0"/>
              <a:t>specialisation</a:t>
            </a:r>
            <a:endParaRPr lang="en-GB" sz="12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916160" y="1841110"/>
            <a:ext cx="3311680" cy="5245490"/>
          </a:xfrm>
          <a:prstGeom prst="rect">
            <a:avLst/>
          </a:prstGeom>
          <a:ln>
            <a:noFill/>
          </a:ln>
          <a:effectLst>
            <a:softEdge rad="112500"/>
          </a:effectLst>
        </p:spPr>
      </p:pic>
      <p:cxnSp>
        <p:nvCxnSpPr>
          <p:cNvPr id="6" name="Straight Connector 5"/>
          <p:cNvCxnSpPr/>
          <p:nvPr/>
        </p:nvCxnSpPr>
        <p:spPr>
          <a:xfrm>
            <a:off x="729671" y="3459809"/>
            <a:ext cx="75867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364088" y="3671853"/>
            <a:ext cx="2952328" cy="72008"/>
            <a:chOff x="4860032" y="2852936"/>
            <a:chExt cx="2952328" cy="72008"/>
          </a:xfrm>
        </p:grpSpPr>
        <p:cxnSp>
          <p:nvCxnSpPr>
            <p:cNvPr id="10" name="Straight Connector 9"/>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5364088" y="4103901"/>
            <a:ext cx="2952328" cy="72008"/>
            <a:chOff x="4860032" y="2852936"/>
            <a:chExt cx="2952328" cy="72008"/>
          </a:xfrm>
        </p:grpSpPr>
        <p:cxnSp>
          <p:nvCxnSpPr>
            <p:cNvPr id="16" name="Straight Connector 15"/>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p:cNvGrpSpPr/>
          <p:nvPr/>
        </p:nvGrpSpPr>
        <p:grpSpPr>
          <a:xfrm>
            <a:off x="5364088" y="4535949"/>
            <a:ext cx="2952328" cy="72008"/>
            <a:chOff x="4860032" y="2852936"/>
            <a:chExt cx="2952328" cy="72008"/>
          </a:xfrm>
        </p:grpSpPr>
        <p:cxnSp>
          <p:nvCxnSpPr>
            <p:cNvPr id="19" name="Straight Connector 18"/>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p:cNvGrpSpPr/>
          <p:nvPr/>
        </p:nvGrpSpPr>
        <p:grpSpPr>
          <a:xfrm>
            <a:off x="5364088" y="4967997"/>
            <a:ext cx="2952328" cy="72008"/>
            <a:chOff x="4860032" y="2852936"/>
            <a:chExt cx="2952328" cy="72008"/>
          </a:xfrm>
        </p:grpSpPr>
        <p:cxnSp>
          <p:nvCxnSpPr>
            <p:cNvPr id="22" name="Straight Connector 21"/>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p:nvGrpSpPr>
        <p:grpSpPr>
          <a:xfrm>
            <a:off x="5377040" y="5400045"/>
            <a:ext cx="2952328" cy="72008"/>
            <a:chOff x="4860032" y="2852936"/>
            <a:chExt cx="2952328" cy="72008"/>
          </a:xfrm>
        </p:grpSpPr>
        <p:cxnSp>
          <p:nvCxnSpPr>
            <p:cNvPr id="25" name="Straight Connector 24"/>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p:cNvGrpSpPr/>
          <p:nvPr/>
        </p:nvGrpSpPr>
        <p:grpSpPr>
          <a:xfrm>
            <a:off x="5377040" y="5832093"/>
            <a:ext cx="2952328" cy="72008"/>
            <a:chOff x="4860032" y="2852936"/>
            <a:chExt cx="2952328" cy="72008"/>
          </a:xfrm>
        </p:grpSpPr>
        <p:cxnSp>
          <p:nvCxnSpPr>
            <p:cNvPr id="28" name="Straight Connector 27"/>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p:cNvGrpSpPr/>
          <p:nvPr/>
        </p:nvGrpSpPr>
        <p:grpSpPr>
          <a:xfrm rot="10800000">
            <a:off x="729671" y="2015669"/>
            <a:ext cx="2952328" cy="72008"/>
            <a:chOff x="4860032" y="2852936"/>
            <a:chExt cx="2952328" cy="72008"/>
          </a:xfrm>
        </p:grpSpPr>
        <p:cxnSp>
          <p:nvCxnSpPr>
            <p:cNvPr id="31" name="Straight Connector 30"/>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rot="10800000">
            <a:off x="729671" y="2658035"/>
            <a:ext cx="2952328" cy="72008"/>
            <a:chOff x="4860032" y="2852936"/>
            <a:chExt cx="2952328" cy="72008"/>
          </a:xfrm>
        </p:grpSpPr>
        <p:cxnSp>
          <p:nvCxnSpPr>
            <p:cNvPr id="34" name="Straight Connector 33"/>
            <p:cNvCxnSpPr/>
            <p:nvPr/>
          </p:nvCxnSpPr>
          <p:spPr>
            <a:xfrm>
              <a:off x="4860032" y="2852936"/>
              <a:ext cx="2952328"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4860032" y="2852936"/>
              <a:ext cx="72008" cy="72008"/>
            </a:xfrm>
            <a:prstGeom prst="ellipse">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p:cNvSpPr txBox="1"/>
          <p:nvPr/>
        </p:nvSpPr>
        <p:spPr>
          <a:xfrm>
            <a:off x="6564548" y="1926238"/>
            <a:ext cx="1764198" cy="1323439"/>
          </a:xfrm>
          <a:prstGeom prst="rect">
            <a:avLst/>
          </a:prstGeom>
          <a:noFill/>
          <a:ln>
            <a:noFill/>
          </a:ln>
        </p:spPr>
        <p:txBody>
          <a:bodyPr wrap="square" rtlCol="0">
            <a:spAutoFit/>
          </a:bodyPr>
          <a:lstStyle/>
          <a:p>
            <a:pPr algn="r"/>
            <a:r>
              <a:rPr lang="en-ZA" sz="1600" i="1" dirty="0" smtClean="0">
                <a:solidFill>
                  <a:srgbClr val="C20515"/>
                </a:solidFill>
                <a:latin typeface="+mj-lt"/>
                <a:cs typeface="Aharoni" pitchFamily="2" charset="-79"/>
              </a:rPr>
              <a:t>Where “competency</a:t>
            </a:r>
          </a:p>
          <a:p>
            <a:pPr algn="r"/>
            <a:r>
              <a:rPr lang="en-ZA" sz="1600" i="1" dirty="0" smtClean="0">
                <a:solidFill>
                  <a:srgbClr val="C20515"/>
                </a:solidFill>
                <a:latin typeface="+mj-lt"/>
                <a:cs typeface="Aharoni" pitchFamily="2" charset="-79"/>
              </a:rPr>
              <a:t>interventions” </a:t>
            </a:r>
            <a:br>
              <a:rPr lang="en-ZA" sz="1600" i="1" dirty="0" smtClean="0">
                <a:solidFill>
                  <a:srgbClr val="C20515"/>
                </a:solidFill>
                <a:latin typeface="+mj-lt"/>
                <a:cs typeface="Aharoni" pitchFamily="2" charset="-79"/>
              </a:rPr>
            </a:br>
            <a:r>
              <a:rPr lang="en-ZA" sz="1600" i="1" dirty="0" smtClean="0">
                <a:solidFill>
                  <a:srgbClr val="C20515"/>
                </a:solidFill>
                <a:latin typeface="+mj-lt"/>
                <a:cs typeface="Aharoni" pitchFamily="2" charset="-79"/>
              </a:rPr>
              <a:t>are usually</a:t>
            </a:r>
          </a:p>
          <a:p>
            <a:pPr algn="r"/>
            <a:r>
              <a:rPr lang="en-ZA" sz="1600" i="1" dirty="0" smtClean="0">
                <a:solidFill>
                  <a:srgbClr val="C20515"/>
                </a:solidFill>
                <a:latin typeface="+mj-lt"/>
                <a:cs typeface="Aharoni" pitchFamily="2" charset="-79"/>
              </a:rPr>
              <a:t>targeted at…</a:t>
            </a:r>
            <a:endParaRPr lang="en-GB" sz="1600" i="1" dirty="0">
              <a:solidFill>
                <a:srgbClr val="C20515"/>
              </a:solidFill>
              <a:latin typeface="+mj-lt"/>
              <a:cs typeface="Aharoni" pitchFamily="2" charset="-79"/>
            </a:endParaRPr>
          </a:p>
        </p:txBody>
      </p:sp>
      <p:sp>
        <p:nvSpPr>
          <p:cNvPr id="38" name="TextBox 37"/>
          <p:cNvSpPr txBox="1"/>
          <p:nvPr/>
        </p:nvSpPr>
        <p:spPr>
          <a:xfrm>
            <a:off x="683568" y="3599845"/>
            <a:ext cx="1764198" cy="2308324"/>
          </a:xfrm>
          <a:prstGeom prst="rect">
            <a:avLst/>
          </a:prstGeom>
          <a:noFill/>
          <a:ln>
            <a:noFill/>
          </a:ln>
        </p:spPr>
        <p:txBody>
          <a:bodyPr wrap="square" rtlCol="0">
            <a:spAutoFit/>
          </a:bodyPr>
          <a:lstStyle/>
          <a:p>
            <a:r>
              <a:rPr lang="en-ZA" sz="1600" i="1" dirty="0" smtClean="0">
                <a:solidFill>
                  <a:srgbClr val="C20515"/>
                </a:solidFill>
                <a:latin typeface="+mj-lt"/>
                <a:cs typeface="Aharoni" pitchFamily="2" charset="-79"/>
              </a:rPr>
              <a:t>Where inspired, innovative and collaborative approaches to “competency</a:t>
            </a:r>
          </a:p>
          <a:p>
            <a:r>
              <a:rPr lang="en-ZA" sz="1600" i="1" dirty="0" smtClean="0">
                <a:solidFill>
                  <a:srgbClr val="C20515"/>
                </a:solidFill>
                <a:latin typeface="+mj-lt"/>
                <a:cs typeface="Aharoni" pitchFamily="2" charset="-79"/>
              </a:rPr>
              <a:t>intervention” </a:t>
            </a:r>
            <a:br>
              <a:rPr lang="en-ZA" sz="1600" i="1" dirty="0" smtClean="0">
                <a:solidFill>
                  <a:srgbClr val="C20515"/>
                </a:solidFill>
                <a:latin typeface="+mj-lt"/>
                <a:cs typeface="Aharoni" pitchFamily="2" charset="-79"/>
              </a:rPr>
            </a:br>
            <a:r>
              <a:rPr lang="en-ZA" sz="1600" i="1" dirty="0" smtClean="0">
                <a:solidFill>
                  <a:srgbClr val="C20515"/>
                </a:solidFill>
                <a:latin typeface="+mj-lt"/>
                <a:cs typeface="Aharoni" pitchFamily="2" charset="-79"/>
              </a:rPr>
              <a:t>can have a significant impact…</a:t>
            </a:r>
            <a:endParaRPr lang="en-GB" sz="1600" i="1" dirty="0">
              <a:solidFill>
                <a:srgbClr val="C20515"/>
              </a:solidFill>
              <a:latin typeface="+mj-lt"/>
              <a:cs typeface="Aharoni" pitchFamily="2" charset="-79"/>
            </a:endParaRPr>
          </a:p>
        </p:txBody>
      </p:sp>
      <p:sp>
        <p:nvSpPr>
          <p:cNvPr id="36" name="Title 1"/>
          <p:cNvSpPr txBox="1">
            <a:spLocks/>
          </p:cNvSpPr>
          <p:nvPr/>
        </p:nvSpPr>
        <p:spPr>
          <a:xfrm>
            <a:off x="1" y="152384"/>
            <a:ext cx="9144000" cy="762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800" b="1" cap="all" dirty="0" smtClean="0">
                <a:solidFill>
                  <a:schemeClr val="bg1"/>
                </a:solidFill>
              </a:rPr>
              <a:t>Being Competent</a:t>
            </a:r>
          </a:p>
        </p:txBody>
      </p:sp>
      <p:sp>
        <p:nvSpPr>
          <p:cNvPr id="5" name="TextBox 4"/>
          <p:cNvSpPr txBox="1"/>
          <p:nvPr/>
        </p:nvSpPr>
        <p:spPr>
          <a:xfrm>
            <a:off x="5257800" y="2069068"/>
            <a:ext cx="720080" cy="369332"/>
          </a:xfrm>
          <a:prstGeom prst="rect">
            <a:avLst/>
          </a:prstGeom>
          <a:noFill/>
        </p:spPr>
        <p:txBody>
          <a:bodyPr wrap="square" rtlCol="0">
            <a:spAutoFit/>
          </a:bodyPr>
          <a:lstStyle/>
          <a:p>
            <a:pPr algn="r"/>
            <a:r>
              <a:rPr lang="en-ZA" b="1" dirty="0" smtClean="0">
                <a:solidFill>
                  <a:schemeClr val="bg1"/>
                </a:solidFill>
              </a:rPr>
              <a:t>10%</a:t>
            </a:r>
            <a:endParaRPr lang="en-GB" b="1" dirty="0">
              <a:solidFill>
                <a:schemeClr val="bg1"/>
              </a:solidFill>
            </a:endParaRPr>
          </a:p>
        </p:txBody>
      </p:sp>
      <p:sp>
        <p:nvSpPr>
          <p:cNvPr id="39" name="TextBox 38"/>
          <p:cNvSpPr txBox="1"/>
          <p:nvPr/>
        </p:nvSpPr>
        <p:spPr>
          <a:xfrm>
            <a:off x="5334000" y="6324600"/>
            <a:ext cx="720080" cy="369332"/>
          </a:xfrm>
          <a:prstGeom prst="rect">
            <a:avLst/>
          </a:prstGeom>
          <a:noFill/>
        </p:spPr>
        <p:txBody>
          <a:bodyPr wrap="square" rtlCol="0">
            <a:spAutoFit/>
          </a:bodyPr>
          <a:lstStyle/>
          <a:p>
            <a:pPr algn="r"/>
            <a:r>
              <a:rPr lang="en-ZA" b="1" dirty="0" smtClean="0">
                <a:solidFill>
                  <a:schemeClr val="bg1"/>
                </a:solidFill>
              </a:rPr>
              <a:t>90%</a:t>
            </a:r>
            <a:endParaRPr lang="en-GB" b="1" dirty="0">
              <a:solidFill>
                <a:schemeClr val="bg1"/>
              </a:solidFill>
            </a:endParaRPr>
          </a:p>
        </p:txBody>
      </p:sp>
      <p:sp>
        <p:nvSpPr>
          <p:cNvPr id="2" name="Rectangle 1"/>
          <p:cNvSpPr/>
          <p:nvPr/>
        </p:nvSpPr>
        <p:spPr>
          <a:xfrm>
            <a:off x="190153" y="1373277"/>
            <a:ext cx="8763694" cy="3852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00" b="1" dirty="0" smtClean="0">
              <a:solidFill>
                <a:schemeClr val="tx1"/>
              </a:solidFill>
            </a:endParaRPr>
          </a:p>
          <a:p>
            <a:pPr algn="ctr"/>
            <a:r>
              <a:rPr lang="en-ZA" sz="2400" b="1" dirty="0" smtClean="0">
                <a:solidFill>
                  <a:schemeClr val="tx1"/>
                </a:solidFill>
              </a:rPr>
              <a:t>An Built Environment Professional </a:t>
            </a:r>
            <a:r>
              <a:rPr lang="en-ZA" sz="2400" b="1" dirty="0">
                <a:solidFill>
                  <a:schemeClr val="tx1"/>
                </a:solidFill>
              </a:rPr>
              <a:t>is more than the holder of a specialised set of skills and knowledge…</a:t>
            </a:r>
            <a:endParaRPr lang="en-GB" sz="2400" b="1" dirty="0">
              <a:solidFill>
                <a:schemeClr val="tx1"/>
              </a:solidFill>
            </a:endParaRPr>
          </a:p>
          <a:p>
            <a:pPr algn="ctr"/>
            <a:endParaRPr lang="en-ZA" sz="3200" b="1" dirty="0"/>
          </a:p>
        </p:txBody>
      </p:sp>
    </p:spTree>
    <p:extLst>
      <p:ext uri="{BB962C8B-B14F-4D97-AF65-F5344CB8AC3E}">
        <p14:creationId xmlns:p14="http://schemas.microsoft.com/office/powerpoint/2010/main" val="16219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2000" fill="hold"/>
                                        <p:tgtEl>
                                          <p:spTgt spid="37"/>
                                        </p:tgtEl>
                                        <p:attrNameLst>
                                          <p:attrName>ppt_x</p:attrName>
                                        </p:attrNameLst>
                                      </p:cBhvr>
                                      <p:tavLst>
                                        <p:tav tm="0">
                                          <p:val>
                                            <p:strVal val="0-#ppt_w/2"/>
                                          </p:val>
                                        </p:tav>
                                        <p:tav tm="100000">
                                          <p:val>
                                            <p:strVal val="#ppt_x"/>
                                          </p:val>
                                        </p:tav>
                                      </p:tavLst>
                                    </p:anim>
                                    <p:anim calcmode="lin" valueType="num">
                                      <p:cBhvr additive="base">
                                        <p:cTn id="21" dur="2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000" fill="hold"/>
                                        <p:tgtEl>
                                          <p:spTgt spid="38"/>
                                        </p:tgtEl>
                                        <p:attrNameLst>
                                          <p:attrName>ppt_x</p:attrName>
                                        </p:attrNameLst>
                                      </p:cBhvr>
                                      <p:tavLst>
                                        <p:tav tm="0">
                                          <p:val>
                                            <p:strVal val="0-#ppt_w/2"/>
                                          </p:val>
                                        </p:tav>
                                        <p:tav tm="100000">
                                          <p:val>
                                            <p:strVal val="#ppt_x"/>
                                          </p:val>
                                        </p:tav>
                                      </p:tavLst>
                                    </p:anim>
                                    <p:anim calcmode="lin" valueType="num">
                                      <p:cBhvr additive="base">
                                        <p:cTn id="37" dur="20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7" grpId="0"/>
      <p:bldP spid="40" grpId="0"/>
      <p:bldP spid="37" grpId="0"/>
      <p:bldP spid="38"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1" y="152384"/>
            <a:ext cx="9144000" cy="7620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800" b="1" cap="all" dirty="0" smtClean="0">
                <a:solidFill>
                  <a:schemeClr val="bg1"/>
                </a:solidFill>
              </a:rPr>
              <a:t>Becoming Competent</a:t>
            </a:r>
          </a:p>
        </p:txBody>
      </p:sp>
      <p:sp>
        <p:nvSpPr>
          <p:cNvPr id="47" name="Rectangle 46"/>
          <p:cNvSpPr/>
          <p:nvPr/>
        </p:nvSpPr>
        <p:spPr>
          <a:xfrm>
            <a:off x="4648290" y="1232898"/>
            <a:ext cx="4343309" cy="5625101"/>
          </a:xfrm>
          <a:prstGeom prst="rect">
            <a:avLst/>
          </a:prstGeom>
          <a:solidFill>
            <a:schemeClr val="bg1">
              <a:lumMod val="85000"/>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4648290" y="1257666"/>
            <a:ext cx="4343309" cy="1754326"/>
          </a:xfrm>
          <a:prstGeom prst="rect">
            <a:avLst/>
          </a:prstGeom>
          <a:noFill/>
        </p:spPr>
        <p:txBody>
          <a:bodyPr wrap="square" rtlCol="0">
            <a:spAutoFit/>
          </a:bodyPr>
          <a:lstStyle/>
          <a:p>
            <a:pPr algn="ctr"/>
            <a:r>
              <a:rPr lang="en-ZA" b="1" dirty="0" smtClean="0">
                <a:solidFill>
                  <a:srgbClr val="C20515"/>
                </a:solidFill>
              </a:rPr>
              <a:t>Making an impact </a:t>
            </a:r>
          </a:p>
          <a:p>
            <a:pPr algn="ctr"/>
            <a:r>
              <a:rPr lang="en-ZA" b="1" dirty="0" smtClean="0">
                <a:solidFill>
                  <a:srgbClr val="C20515"/>
                </a:solidFill>
              </a:rPr>
              <a:t>Sense of achievement </a:t>
            </a:r>
          </a:p>
          <a:p>
            <a:pPr algn="ctr"/>
            <a:r>
              <a:rPr lang="en-ZA" b="1" dirty="0" smtClean="0">
                <a:solidFill>
                  <a:srgbClr val="C20515"/>
                </a:solidFill>
              </a:rPr>
              <a:t>Adding value through career-phases </a:t>
            </a:r>
            <a:br>
              <a:rPr lang="en-ZA" b="1" dirty="0" smtClean="0">
                <a:solidFill>
                  <a:srgbClr val="C20515"/>
                </a:solidFill>
              </a:rPr>
            </a:br>
            <a:r>
              <a:rPr lang="en-ZA" b="1" dirty="0" smtClean="0">
                <a:solidFill>
                  <a:srgbClr val="C20515"/>
                </a:solidFill>
              </a:rPr>
              <a:t>Giving back to the profession and others </a:t>
            </a:r>
          </a:p>
          <a:p>
            <a:pPr algn="ctr"/>
            <a:r>
              <a:rPr lang="en-ZA" b="1" dirty="0" smtClean="0">
                <a:solidFill>
                  <a:srgbClr val="C20515"/>
                </a:solidFill>
              </a:rPr>
              <a:t>Sense of purpose </a:t>
            </a:r>
          </a:p>
        </p:txBody>
      </p:sp>
      <p:sp>
        <p:nvSpPr>
          <p:cNvPr id="49" name="TextBox 48"/>
          <p:cNvSpPr txBox="1"/>
          <p:nvPr/>
        </p:nvSpPr>
        <p:spPr>
          <a:xfrm>
            <a:off x="5240551" y="5940569"/>
            <a:ext cx="3052844" cy="584775"/>
          </a:xfrm>
          <a:prstGeom prst="rect">
            <a:avLst/>
          </a:prstGeom>
          <a:noFill/>
        </p:spPr>
        <p:txBody>
          <a:bodyPr wrap="square" rtlCol="0">
            <a:spAutoFit/>
          </a:bodyPr>
          <a:lstStyle/>
          <a:p>
            <a:pPr algn="ctr"/>
            <a:r>
              <a:rPr lang="en-ZA" sz="1600" b="1" dirty="0" smtClean="0">
                <a:solidFill>
                  <a:srgbClr val="C20515"/>
                </a:solidFill>
              </a:rPr>
              <a:t>Competency development as a process of life-long learning</a:t>
            </a:r>
            <a:endParaRPr lang="en-GB" sz="1600" b="1" dirty="0">
              <a:solidFill>
                <a:srgbClr val="C20515"/>
              </a:solidFill>
            </a:endParaRPr>
          </a:p>
        </p:txBody>
      </p:sp>
      <p:sp>
        <p:nvSpPr>
          <p:cNvPr id="50" name="Rectangle 49"/>
          <p:cNvSpPr/>
          <p:nvPr/>
        </p:nvSpPr>
        <p:spPr>
          <a:xfrm>
            <a:off x="152400" y="1278791"/>
            <a:ext cx="4495890" cy="4954165"/>
          </a:xfrm>
          <a:prstGeom prst="rect">
            <a:avLst/>
          </a:prstGeom>
        </p:spPr>
        <p:txBody>
          <a:bodyPr/>
          <a:lstStyle/>
          <a:p>
            <a:pPr lvl="0">
              <a:lnSpc>
                <a:spcPct val="120000"/>
              </a:lnSpc>
            </a:pPr>
            <a:r>
              <a:rPr lang="en-ZA" sz="2000" b="1" dirty="0" smtClean="0"/>
              <a:t>Typical aspects that facilitate and jump-start individual growth, action and innovation….</a:t>
            </a:r>
          </a:p>
          <a:p>
            <a:pPr lvl="0">
              <a:lnSpc>
                <a:spcPct val="120000"/>
              </a:lnSpc>
            </a:pPr>
            <a:endParaRPr lang="en-ZA" sz="2000" b="1" dirty="0" smtClean="0"/>
          </a:p>
          <a:p>
            <a:pPr marL="285750" lvl="0" indent="-285750">
              <a:lnSpc>
                <a:spcPct val="120000"/>
              </a:lnSpc>
              <a:buFont typeface="Arial"/>
              <a:buChar char="•"/>
            </a:pPr>
            <a:r>
              <a:rPr lang="en-ZA" sz="1600" dirty="0" smtClean="0"/>
              <a:t>Opportunities to take risk</a:t>
            </a:r>
            <a:endParaRPr lang="en-GB" sz="1600" dirty="0"/>
          </a:p>
          <a:p>
            <a:pPr marL="285750" lvl="0" indent="-285750">
              <a:lnSpc>
                <a:spcPct val="120000"/>
              </a:lnSpc>
              <a:buFont typeface="Arial"/>
              <a:buChar char="•"/>
            </a:pPr>
            <a:r>
              <a:rPr lang="en-ZA" sz="1600" dirty="0" smtClean="0"/>
              <a:t>Experiencing a sense of urgency, value</a:t>
            </a:r>
            <a:endParaRPr lang="en-GB" sz="1600" dirty="0"/>
          </a:p>
          <a:p>
            <a:pPr marL="285750" lvl="0" indent="-285750">
              <a:lnSpc>
                <a:spcPct val="120000"/>
              </a:lnSpc>
              <a:buFont typeface="Arial"/>
              <a:buChar char="•"/>
            </a:pPr>
            <a:r>
              <a:rPr lang="en-ZA" sz="1600" dirty="0" smtClean="0"/>
              <a:t>A balance between stability and creative turmoil </a:t>
            </a:r>
          </a:p>
          <a:p>
            <a:pPr marL="285750" lvl="0" indent="-285750">
              <a:lnSpc>
                <a:spcPct val="120000"/>
              </a:lnSpc>
              <a:buFont typeface="Arial"/>
              <a:buChar char="•"/>
            </a:pPr>
            <a:r>
              <a:rPr lang="en-ZA" sz="1600" dirty="0" smtClean="0"/>
              <a:t>High levels of autonomy</a:t>
            </a:r>
            <a:endParaRPr lang="en-GB" sz="1600" dirty="0"/>
          </a:p>
          <a:p>
            <a:pPr marL="285750" lvl="0" indent="-285750">
              <a:lnSpc>
                <a:spcPct val="120000"/>
              </a:lnSpc>
              <a:buFont typeface="Arial"/>
              <a:buChar char="•"/>
            </a:pPr>
            <a:r>
              <a:rPr lang="en-ZA" sz="1600" dirty="0" smtClean="0"/>
              <a:t>Tolerance for mistakes</a:t>
            </a:r>
            <a:endParaRPr lang="en-GB" sz="1600" dirty="0"/>
          </a:p>
          <a:p>
            <a:pPr marL="285750" lvl="0" indent="-285750">
              <a:lnSpc>
                <a:spcPct val="120000"/>
              </a:lnSpc>
              <a:buFont typeface="Arial"/>
              <a:buChar char="•"/>
            </a:pPr>
            <a:r>
              <a:rPr lang="en-ZA" sz="1600" dirty="0" smtClean="0"/>
              <a:t>Motivation and belief about impact</a:t>
            </a:r>
            <a:endParaRPr lang="en-GB" sz="1600" dirty="0"/>
          </a:p>
          <a:p>
            <a:pPr marL="285750" lvl="0" indent="-285750">
              <a:lnSpc>
                <a:spcPct val="120000"/>
              </a:lnSpc>
              <a:buFont typeface="Arial"/>
              <a:buChar char="•"/>
            </a:pPr>
            <a:r>
              <a:rPr lang="en-ZA" sz="1600" dirty="0" smtClean="0"/>
              <a:t>A caring, inclusive worldview</a:t>
            </a:r>
            <a:endParaRPr lang="en-GB" sz="1600" dirty="0"/>
          </a:p>
          <a:p>
            <a:pPr marL="285750" lvl="0" indent="-285750">
              <a:lnSpc>
                <a:spcPct val="120000"/>
              </a:lnSpc>
              <a:buFont typeface="Arial"/>
              <a:buChar char="•"/>
            </a:pPr>
            <a:r>
              <a:rPr lang="en-ZA" sz="1600" dirty="0" smtClean="0"/>
              <a:t>Participation in active social networks </a:t>
            </a:r>
            <a:endParaRPr lang="en-GB" sz="1600" dirty="0"/>
          </a:p>
          <a:p>
            <a:pPr marL="285750" lvl="0" indent="-285750">
              <a:lnSpc>
                <a:spcPct val="120000"/>
              </a:lnSpc>
              <a:buFont typeface="Arial"/>
              <a:buChar char="•"/>
            </a:pPr>
            <a:r>
              <a:rPr lang="en-ZA" sz="1600" dirty="0" smtClean="0"/>
              <a:t>Skills and experience</a:t>
            </a:r>
            <a:endParaRPr lang="en-GB" sz="1600" dirty="0"/>
          </a:p>
          <a:p>
            <a:pPr marL="285750" lvl="0" indent="-285750">
              <a:lnSpc>
                <a:spcPct val="120000"/>
              </a:lnSpc>
              <a:buFont typeface="Arial"/>
              <a:buChar char="•"/>
            </a:pPr>
            <a:r>
              <a:rPr lang="en-ZA" sz="1600" dirty="0" smtClean="0"/>
              <a:t>Sound knowledge base</a:t>
            </a:r>
            <a:endParaRPr lang="en-GB" sz="1600" dirty="0"/>
          </a:p>
        </p:txBody>
      </p:sp>
      <p:sp>
        <p:nvSpPr>
          <p:cNvPr id="51" name="Freeform 50"/>
          <p:cNvSpPr>
            <a:spLocks noChangeAspect="1"/>
          </p:cNvSpPr>
          <p:nvPr/>
        </p:nvSpPr>
        <p:spPr>
          <a:xfrm>
            <a:off x="5274020" y="3011992"/>
            <a:ext cx="2525351" cy="2881452"/>
          </a:xfrm>
          <a:custGeom>
            <a:avLst/>
            <a:gdLst>
              <a:gd name="connsiteX0" fmla="*/ 0 w 3200204"/>
              <a:gd name="connsiteY0" fmla="*/ 363632 h 3792549"/>
              <a:gd name="connsiteX1" fmla="*/ 987847 w 3200204"/>
              <a:gd name="connsiteY1" fmla="*/ 722807 h 3792549"/>
              <a:gd name="connsiteX2" fmla="*/ 2411887 w 3200204"/>
              <a:gd name="connsiteY2" fmla="*/ 748463 h 3792549"/>
              <a:gd name="connsiteX3" fmla="*/ 2963542 w 3200204"/>
              <a:gd name="connsiteY3" fmla="*/ 594530 h 3792549"/>
              <a:gd name="connsiteX4" fmla="*/ 3155979 w 3200204"/>
              <a:gd name="connsiteY4" fmla="*/ 453426 h 3792549"/>
              <a:gd name="connsiteX5" fmla="*/ 2912225 w 3200204"/>
              <a:gd name="connsiteY5" fmla="*/ 184044 h 3792549"/>
              <a:gd name="connsiteX6" fmla="*/ 2065499 w 3200204"/>
              <a:gd name="connsiteY6" fmla="*/ 17285 h 3792549"/>
              <a:gd name="connsiteX7" fmla="*/ 1039164 w 3200204"/>
              <a:gd name="connsiteY7" fmla="*/ 42940 h 3792549"/>
              <a:gd name="connsiteX8" fmla="*/ 295072 w 3200204"/>
              <a:gd name="connsiteY8" fmla="*/ 350804 h 3792549"/>
              <a:gd name="connsiteX9" fmla="*/ 115463 w 3200204"/>
              <a:gd name="connsiteY9" fmla="*/ 709979 h 3792549"/>
              <a:gd name="connsiteX10" fmla="*/ 295072 w 3200204"/>
              <a:gd name="connsiteY10" fmla="*/ 1017844 h 3792549"/>
              <a:gd name="connsiteX11" fmla="*/ 1398381 w 3200204"/>
              <a:gd name="connsiteY11" fmla="*/ 1312881 h 3792549"/>
              <a:gd name="connsiteX12" fmla="*/ 2411887 w 3200204"/>
              <a:gd name="connsiteY12" fmla="*/ 1325708 h 3792549"/>
              <a:gd name="connsiteX13" fmla="*/ 3091833 w 3200204"/>
              <a:gd name="connsiteY13" fmla="*/ 1171776 h 3792549"/>
              <a:gd name="connsiteX14" fmla="*/ 3181638 w 3200204"/>
              <a:gd name="connsiteY14" fmla="*/ 1069155 h 3792549"/>
              <a:gd name="connsiteX15" fmla="*/ 3155979 w 3200204"/>
              <a:gd name="connsiteY15" fmla="*/ 889567 h 3792549"/>
              <a:gd name="connsiteX16" fmla="*/ 2745445 w 3200204"/>
              <a:gd name="connsiteY16" fmla="*/ 671496 h 3792549"/>
              <a:gd name="connsiteX17" fmla="*/ 1898719 w 3200204"/>
              <a:gd name="connsiteY17" fmla="*/ 556047 h 3792549"/>
              <a:gd name="connsiteX18" fmla="*/ 923702 w 3200204"/>
              <a:gd name="connsiteY18" fmla="*/ 684324 h 3792549"/>
              <a:gd name="connsiteX19" fmla="*/ 359217 w 3200204"/>
              <a:gd name="connsiteY19" fmla="*/ 1005016 h 3792549"/>
              <a:gd name="connsiteX20" fmla="*/ 166780 w 3200204"/>
              <a:gd name="connsiteY20" fmla="*/ 1338536 h 3792549"/>
              <a:gd name="connsiteX21" fmla="*/ 307901 w 3200204"/>
              <a:gd name="connsiteY21" fmla="*/ 1672056 h 3792549"/>
              <a:gd name="connsiteX22" fmla="*/ 821068 w 3200204"/>
              <a:gd name="connsiteY22" fmla="*/ 1941437 h 3792549"/>
              <a:gd name="connsiteX23" fmla="*/ 1706282 w 3200204"/>
              <a:gd name="connsiteY23" fmla="*/ 2018403 h 3792549"/>
              <a:gd name="connsiteX24" fmla="*/ 2514520 w 3200204"/>
              <a:gd name="connsiteY24" fmla="*/ 1941437 h 3792549"/>
              <a:gd name="connsiteX25" fmla="*/ 2976371 w 3200204"/>
              <a:gd name="connsiteY25" fmla="*/ 1813160 h 3792549"/>
              <a:gd name="connsiteX26" fmla="*/ 3027687 w 3200204"/>
              <a:gd name="connsiteY26" fmla="*/ 1633573 h 3792549"/>
              <a:gd name="connsiteX27" fmla="*/ 2617154 w 3200204"/>
              <a:gd name="connsiteY27" fmla="*/ 1415502 h 3792549"/>
              <a:gd name="connsiteX28" fmla="*/ 1565161 w 3200204"/>
              <a:gd name="connsiteY28" fmla="*/ 1300053 h 3792549"/>
              <a:gd name="connsiteX29" fmla="*/ 654289 w 3200204"/>
              <a:gd name="connsiteY29" fmla="*/ 1505296 h 3792549"/>
              <a:gd name="connsiteX30" fmla="*/ 295072 w 3200204"/>
              <a:gd name="connsiteY30" fmla="*/ 1864471 h 3792549"/>
              <a:gd name="connsiteX31" fmla="*/ 397705 w 3200204"/>
              <a:gd name="connsiteY31" fmla="*/ 2223646 h 3792549"/>
              <a:gd name="connsiteX32" fmla="*/ 1141798 w 3200204"/>
              <a:gd name="connsiteY32" fmla="*/ 2518683 h 3792549"/>
              <a:gd name="connsiteX33" fmla="*/ 2180961 w 3200204"/>
              <a:gd name="connsiteY33" fmla="*/ 2582821 h 3792549"/>
              <a:gd name="connsiteX34" fmla="*/ 2719787 w 3200204"/>
              <a:gd name="connsiteY34" fmla="*/ 2544338 h 3792549"/>
              <a:gd name="connsiteX35" fmla="*/ 2796762 w 3200204"/>
              <a:gd name="connsiteY35" fmla="*/ 2313440 h 3792549"/>
              <a:gd name="connsiteX36" fmla="*/ 2360570 w 3200204"/>
              <a:gd name="connsiteY36" fmla="*/ 2133852 h 3792549"/>
              <a:gd name="connsiteX37" fmla="*/ 1449698 w 3200204"/>
              <a:gd name="connsiteY37" fmla="*/ 2185163 h 3792549"/>
              <a:gd name="connsiteX38" fmla="*/ 718435 w 3200204"/>
              <a:gd name="connsiteY38" fmla="*/ 2377578 h 3792549"/>
              <a:gd name="connsiteX39" fmla="*/ 461851 w 3200204"/>
              <a:gd name="connsiteY39" fmla="*/ 2762409 h 3792549"/>
              <a:gd name="connsiteX40" fmla="*/ 987847 w 3200204"/>
              <a:gd name="connsiteY40" fmla="*/ 3147239 h 3792549"/>
              <a:gd name="connsiteX41" fmla="*/ 1808915 w 3200204"/>
              <a:gd name="connsiteY41" fmla="*/ 3237033 h 3792549"/>
              <a:gd name="connsiteX42" fmla="*/ 2488862 w 3200204"/>
              <a:gd name="connsiteY42" fmla="*/ 3134412 h 3792549"/>
              <a:gd name="connsiteX43" fmla="*/ 2578666 w 3200204"/>
              <a:gd name="connsiteY43" fmla="*/ 3031790 h 3792549"/>
              <a:gd name="connsiteX44" fmla="*/ 2360570 w 3200204"/>
              <a:gd name="connsiteY44" fmla="*/ 2903513 h 3792549"/>
              <a:gd name="connsiteX45" fmla="*/ 1590819 w 3200204"/>
              <a:gd name="connsiteY45" fmla="*/ 2967652 h 3792549"/>
              <a:gd name="connsiteX46" fmla="*/ 1039164 w 3200204"/>
              <a:gd name="connsiteY46" fmla="*/ 3301171 h 3792549"/>
              <a:gd name="connsiteX47" fmla="*/ 1141798 w 3200204"/>
              <a:gd name="connsiteY47" fmla="*/ 3634691 h 3792549"/>
              <a:gd name="connsiteX48" fmla="*/ 1744769 w 3200204"/>
              <a:gd name="connsiteY48" fmla="*/ 3788623 h 3792549"/>
              <a:gd name="connsiteX49" fmla="*/ 2245107 w 3200204"/>
              <a:gd name="connsiteY49" fmla="*/ 3750140 h 3792549"/>
              <a:gd name="connsiteX0" fmla="*/ 0 w 3200204"/>
              <a:gd name="connsiteY0" fmla="*/ 363632 h 3792549"/>
              <a:gd name="connsiteX1" fmla="*/ 987847 w 3200204"/>
              <a:gd name="connsiteY1" fmla="*/ 722807 h 3792549"/>
              <a:gd name="connsiteX2" fmla="*/ 2411887 w 3200204"/>
              <a:gd name="connsiteY2" fmla="*/ 748463 h 3792549"/>
              <a:gd name="connsiteX3" fmla="*/ 2976501 w 3200204"/>
              <a:gd name="connsiteY3" fmla="*/ 607490 h 3792549"/>
              <a:gd name="connsiteX4" fmla="*/ 3155979 w 3200204"/>
              <a:gd name="connsiteY4" fmla="*/ 453426 h 3792549"/>
              <a:gd name="connsiteX5" fmla="*/ 2912225 w 3200204"/>
              <a:gd name="connsiteY5" fmla="*/ 184044 h 3792549"/>
              <a:gd name="connsiteX6" fmla="*/ 2065499 w 3200204"/>
              <a:gd name="connsiteY6" fmla="*/ 17285 h 3792549"/>
              <a:gd name="connsiteX7" fmla="*/ 1039164 w 3200204"/>
              <a:gd name="connsiteY7" fmla="*/ 42940 h 3792549"/>
              <a:gd name="connsiteX8" fmla="*/ 295072 w 3200204"/>
              <a:gd name="connsiteY8" fmla="*/ 350804 h 3792549"/>
              <a:gd name="connsiteX9" fmla="*/ 115463 w 3200204"/>
              <a:gd name="connsiteY9" fmla="*/ 709979 h 3792549"/>
              <a:gd name="connsiteX10" fmla="*/ 295072 w 3200204"/>
              <a:gd name="connsiteY10" fmla="*/ 1017844 h 3792549"/>
              <a:gd name="connsiteX11" fmla="*/ 1398381 w 3200204"/>
              <a:gd name="connsiteY11" fmla="*/ 1312881 h 3792549"/>
              <a:gd name="connsiteX12" fmla="*/ 2411887 w 3200204"/>
              <a:gd name="connsiteY12" fmla="*/ 1325708 h 3792549"/>
              <a:gd name="connsiteX13" fmla="*/ 3091833 w 3200204"/>
              <a:gd name="connsiteY13" fmla="*/ 1171776 h 3792549"/>
              <a:gd name="connsiteX14" fmla="*/ 3181638 w 3200204"/>
              <a:gd name="connsiteY14" fmla="*/ 1069155 h 3792549"/>
              <a:gd name="connsiteX15" fmla="*/ 3155979 w 3200204"/>
              <a:gd name="connsiteY15" fmla="*/ 889567 h 3792549"/>
              <a:gd name="connsiteX16" fmla="*/ 2745445 w 3200204"/>
              <a:gd name="connsiteY16" fmla="*/ 671496 h 3792549"/>
              <a:gd name="connsiteX17" fmla="*/ 1898719 w 3200204"/>
              <a:gd name="connsiteY17" fmla="*/ 556047 h 3792549"/>
              <a:gd name="connsiteX18" fmla="*/ 923702 w 3200204"/>
              <a:gd name="connsiteY18" fmla="*/ 684324 h 3792549"/>
              <a:gd name="connsiteX19" fmla="*/ 359217 w 3200204"/>
              <a:gd name="connsiteY19" fmla="*/ 1005016 h 3792549"/>
              <a:gd name="connsiteX20" fmla="*/ 166780 w 3200204"/>
              <a:gd name="connsiteY20" fmla="*/ 1338536 h 3792549"/>
              <a:gd name="connsiteX21" fmla="*/ 307901 w 3200204"/>
              <a:gd name="connsiteY21" fmla="*/ 1672056 h 3792549"/>
              <a:gd name="connsiteX22" fmla="*/ 821068 w 3200204"/>
              <a:gd name="connsiteY22" fmla="*/ 1941437 h 3792549"/>
              <a:gd name="connsiteX23" fmla="*/ 1706282 w 3200204"/>
              <a:gd name="connsiteY23" fmla="*/ 2018403 h 3792549"/>
              <a:gd name="connsiteX24" fmla="*/ 2514520 w 3200204"/>
              <a:gd name="connsiteY24" fmla="*/ 1941437 h 3792549"/>
              <a:gd name="connsiteX25" fmla="*/ 2976371 w 3200204"/>
              <a:gd name="connsiteY25" fmla="*/ 1813160 h 3792549"/>
              <a:gd name="connsiteX26" fmla="*/ 3027687 w 3200204"/>
              <a:gd name="connsiteY26" fmla="*/ 1633573 h 3792549"/>
              <a:gd name="connsiteX27" fmla="*/ 2617154 w 3200204"/>
              <a:gd name="connsiteY27" fmla="*/ 1415502 h 3792549"/>
              <a:gd name="connsiteX28" fmla="*/ 1565161 w 3200204"/>
              <a:gd name="connsiteY28" fmla="*/ 1300053 h 3792549"/>
              <a:gd name="connsiteX29" fmla="*/ 654289 w 3200204"/>
              <a:gd name="connsiteY29" fmla="*/ 1505296 h 3792549"/>
              <a:gd name="connsiteX30" fmla="*/ 295072 w 3200204"/>
              <a:gd name="connsiteY30" fmla="*/ 1864471 h 3792549"/>
              <a:gd name="connsiteX31" fmla="*/ 397705 w 3200204"/>
              <a:gd name="connsiteY31" fmla="*/ 2223646 h 3792549"/>
              <a:gd name="connsiteX32" fmla="*/ 1141798 w 3200204"/>
              <a:gd name="connsiteY32" fmla="*/ 2518683 h 3792549"/>
              <a:gd name="connsiteX33" fmla="*/ 2180961 w 3200204"/>
              <a:gd name="connsiteY33" fmla="*/ 2582821 h 3792549"/>
              <a:gd name="connsiteX34" fmla="*/ 2719787 w 3200204"/>
              <a:gd name="connsiteY34" fmla="*/ 2544338 h 3792549"/>
              <a:gd name="connsiteX35" fmla="*/ 2796762 w 3200204"/>
              <a:gd name="connsiteY35" fmla="*/ 2313440 h 3792549"/>
              <a:gd name="connsiteX36" fmla="*/ 2360570 w 3200204"/>
              <a:gd name="connsiteY36" fmla="*/ 2133852 h 3792549"/>
              <a:gd name="connsiteX37" fmla="*/ 1449698 w 3200204"/>
              <a:gd name="connsiteY37" fmla="*/ 2185163 h 3792549"/>
              <a:gd name="connsiteX38" fmla="*/ 718435 w 3200204"/>
              <a:gd name="connsiteY38" fmla="*/ 2377578 h 3792549"/>
              <a:gd name="connsiteX39" fmla="*/ 461851 w 3200204"/>
              <a:gd name="connsiteY39" fmla="*/ 2762409 h 3792549"/>
              <a:gd name="connsiteX40" fmla="*/ 987847 w 3200204"/>
              <a:gd name="connsiteY40" fmla="*/ 3147239 h 3792549"/>
              <a:gd name="connsiteX41" fmla="*/ 1808915 w 3200204"/>
              <a:gd name="connsiteY41" fmla="*/ 3237033 h 3792549"/>
              <a:gd name="connsiteX42" fmla="*/ 2488862 w 3200204"/>
              <a:gd name="connsiteY42" fmla="*/ 3134412 h 3792549"/>
              <a:gd name="connsiteX43" fmla="*/ 2578666 w 3200204"/>
              <a:gd name="connsiteY43" fmla="*/ 3031790 h 3792549"/>
              <a:gd name="connsiteX44" fmla="*/ 2360570 w 3200204"/>
              <a:gd name="connsiteY44" fmla="*/ 2903513 h 3792549"/>
              <a:gd name="connsiteX45" fmla="*/ 1590819 w 3200204"/>
              <a:gd name="connsiteY45" fmla="*/ 2967652 h 3792549"/>
              <a:gd name="connsiteX46" fmla="*/ 1039164 w 3200204"/>
              <a:gd name="connsiteY46" fmla="*/ 3301171 h 3792549"/>
              <a:gd name="connsiteX47" fmla="*/ 1141798 w 3200204"/>
              <a:gd name="connsiteY47" fmla="*/ 3634691 h 3792549"/>
              <a:gd name="connsiteX48" fmla="*/ 1744769 w 3200204"/>
              <a:gd name="connsiteY48" fmla="*/ 3788623 h 3792549"/>
              <a:gd name="connsiteX49" fmla="*/ 2245107 w 3200204"/>
              <a:gd name="connsiteY49" fmla="*/ 3750140 h 3792549"/>
              <a:gd name="connsiteX0" fmla="*/ 0 w 3200204"/>
              <a:gd name="connsiteY0" fmla="*/ 363632 h 3792549"/>
              <a:gd name="connsiteX1" fmla="*/ 987847 w 3200204"/>
              <a:gd name="connsiteY1" fmla="*/ 722807 h 3792549"/>
              <a:gd name="connsiteX2" fmla="*/ 2411887 w 3200204"/>
              <a:gd name="connsiteY2" fmla="*/ 748463 h 3792549"/>
              <a:gd name="connsiteX3" fmla="*/ 2976501 w 3200204"/>
              <a:gd name="connsiteY3" fmla="*/ 607490 h 3792549"/>
              <a:gd name="connsiteX4" fmla="*/ 3155979 w 3200204"/>
              <a:gd name="connsiteY4" fmla="*/ 453426 h 3792549"/>
              <a:gd name="connsiteX5" fmla="*/ 2912225 w 3200204"/>
              <a:gd name="connsiteY5" fmla="*/ 184044 h 3792549"/>
              <a:gd name="connsiteX6" fmla="*/ 2065499 w 3200204"/>
              <a:gd name="connsiteY6" fmla="*/ 17285 h 3792549"/>
              <a:gd name="connsiteX7" fmla="*/ 1039164 w 3200204"/>
              <a:gd name="connsiteY7" fmla="*/ 42940 h 3792549"/>
              <a:gd name="connsiteX8" fmla="*/ 295072 w 3200204"/>
              <a:gd name="connsiteY8" fmla="*/ 350804 h 3792549"/>
              <a:gd name="connsiteX9" fmla="*/ 115463 w 3200204"/>
              <a:gd name="connsiteY9" fmla="*/ 709979 h 3792549"/>
              <a:gd name="connsiteX10" fmla="*/ 295072 w 3200204"/>
              <a:gd name="connsiteY10" fmla="*/ 1017844 h 3792549"/>
              <a:gd name="connsiteX11" fmla="*/ 1398381 w 3200204"/>
              <a:gd name="connsiteY11" fmla="*/ 1312881 h 3792549"/>
              <a:gd name="connsiteX12" fmla="*/ 2411887 w 3200204"/>
              <a:gd name="connsiteY12" fmla="*/ 1325708 h 3792549"/>
              <a:gd name="connsiteX13" fmla="*/ 3091833 w 3200204"/>
              <a:gd name="connsiteY13" fmla="*/ 1171776 h 3792549"/>
              <a:gd name="connsiteX14" fmla="*/ 3181638 w 3200204"/>
              <a:gd name="connsiteY14" fmla="*/ 1069155 h 3792549"/>
              <a:gd name="connsiteX15" fmla="*/ 3155979 w 3200204"/>
              <a:gd name="connsiteY15" fmla="*/ 889567 h 3792549"/>
              <a:gd name="connsiteX16" fmla="*/ 2745445 w 3200204"/>
              <a:gd name="connsiteY16" fmla="*/ 671496 h 3792549"/>
              <a:gd name="connsiteX17" fmla="*/ 1898719 w 3200204"/>
              <a:gd name="connsiteY17" fmla="*/ 556047 h 3792549"/>
              <a:gd name="connsiteX18" fmla="*/ 923702 w 3200204"/>
              <a:gd name="connsiteY18" fmla="*/ 684324 h 3792549"/>
              <a:gd name="connsiteX19" fmla="*/ 359217 w 3200204"/>
              <a:gd name="connsiteY19" fmla="*/ 1005016 h 3792549"/>
              <a:gd name="connsiteX20" fmla="*/ 166780 w 3200204"/>
              <a:gd name="connsiteY20" fmla="*/ 1338536 h 3792549"/>
              <a:gd name="connsiteX21" fmla="*/ 307901 w 3200204"/>
              <a:gd name="connsiteY21" fmla="*/ 1672056 h 3792549"/>
              <a:gd name="connsiteX22" fmla="*/ 821068 w 3200204"/>
              <a:gd name="connsiteY22" fmla="*/ 1941437 h 3792549"/>
              <a:gd name="connsiteX23" fmla="*/ 1706282 w 3200204"/>
              <a:gd name="connsiteY23" fmla="*/ 2018403 h 3792549"/>
              <a:gd name="connsiteX24" fmla="*/ 2514520 w 3200204"/>
              <a:gd name="connsiteY24" fmla="*/ 1941437 h 3792549"/>
              <a:gd name="connsiteX25" fmla="*/ 2976371 w 3200204"/>
              <a:gd name="connsiteY25" fmla="*/ 1813160 h 3792549"/>
              <a:gd name="connsiteX26" fmla="*/ 3027687 w 3200204"/>
              <a:gd name="connsiteY26" fmla="*/ 1633573 h 3792549"/>
              <a:gd name="connsiteX27" fmla="*/ 2617154 w 3200204"/>
              <a:gd name="connsiteY27" fmla="*/ 1415502 h 3792549"/>
              <a:gd name="connsiteX28" fmla="*/ 1565161 w 3200204"/>
              <a:gd name="connsiteY28" fmla="*/ 1300053 h 3792549"/>
              <a:gd name="connsiteX29" fmla="*/ 654289 w 3200204"/>
              <a:gd name="connsiteY29" fmla="*/ 1505296 h 3792549"/>
              <a:gd name="connsiteX30" fmla="*/ 295072 w 3200204"/>
              <a:gd name="connsiteY30" fmla="*/ 1864471 h 3792549"/>
              <a:gd name="connsiteX31" fmla="*/ 397705 w 3200204"/>
              <a:gd name="connsiteY31" fmla="*/ 2223646 h 3792549"/>
              <a:gd name="connsiteX32" fmla="*/ 1141798 w 3200204"/>
              <a:gd name="connsiteY32" fmla="*/ 2518683 h 3792549"/>
              <a:gd name="connsiteX33" fmla="*/ 2180961 w 3200204"/>
              <a:gd name="connsiteY33" fmla="*/ 2582821 h 3792549"/>
              <a:gd name="connsiteX34" fmla="*/ 2719787 w 3200204"/>
              <a:gd name="connsiteY34" fmla="*/ 2544338 h 3792549"/>
              <a:gd name="connsiteX35" fmla="*/ 2796762 w 3200204"/>
              <a:gd name="connsiteY35" fmla="*/ 2313440 h 3792549"/>
              <a:gd name="connsiteX36" fmla="*/ 2360570 w 3200204"/>
              <a:gd name="connsiteY36" fmla="*/ 2133852 h 3792549"/>
              <a:gd name="connsiteX37" fmla="*/ 1449698 w 3200204"/>
              <a:gd name="connsiteY37" fmla="*/ 2185163 h 3792549"/>
              <a:gd name="connsiteX38" fmla="*/ 718435 w 3200204"/>
              <a:gd name="connsiteY38" fmla="*/ 2377578 h 3792549"/>
              <a:gd name="connsiteX39" fmla="*/ 461851 w 3200204"/>
              <a:gd name="connsiteY39" fmla="*/ 2762409 h 3792549"/>
              <a:gd name="connsiteX40" fmla="*/ 987847 w 3200204"/>
              <a:gd name="connsiteY40" fmla="*/ 3147239 h 3792549"/>
              <a:gd name="connsiteX41" fmla="*/ 1808915 w 3200204"/>
              <a:gd name="connsiteY41" fmla="*/ 3237033 h 3792549"/>
              <a:gd name="connsiteX42" fmla="*/ 2488862 w 3200204"/>
              <a:gd name="connsiteY42" fmla="*/ 3134412 h 3792549"/>
              <a:gd name="connsiteX43" fmla="*/ 2578666 w 3200204"/>
              <a:gd name="connsiteY43" fmla="*/ 3031790 h 3792549"/>
              <a:gd name="connsiteX44" fmla="*/ 2360570 w 3200204"/>
              <a:gd name="connsiteY44" fmla="*/ 2903513 h 3792549"/>
              <a:gd name="connsiteX45" fmla="*/ 1590819 w 3200204"/>
              <a:gd name="connsiteY45" fmla="*/ 2967652 h 3792549"/>
              <a:gd name="connsiteX46" fmla="*/ 1039164 w 3200204"/>
              <a:gd name="connsiteY46" fmla="*/ 3301171 h 3792549"/>
              <a:gd name="connsiteX47" fmla="*/ 1141798 w 3200204"/>
              <a:gd name="connsiteY47" fmla="*/ 3634691 h 3792549"/>
              <a:gd name="connsiteX48" fmla="*/ 1744769 w 3200204"/>
              <a:gd name="connsiteY48" fmla="*/ 3788623 h 3792549"/>
              <a:gd name="connsiteX49" fmla="*/ 2245107 w 3200204"/>
              <a:gd name="connsiteY49" fmla="*/ 3750140 h 3792549"/>
              <a:gd name="connsiteX0" fmla="*/ 0 w 3200204"/>
              <a:gd name="connsiteY0" fmla="*/ 363632 h 3792549"/>
              <a:gd name="connsiteX1" fmla="*/ 987847 w 3200204"/>
              <a:gd name="connsiteY1" fmla="*/ 722807 h 3792549"/>
              <a:gd name="connsiteX2" fmla="*/ 2411887 w 3200204"/>
              <a:gd name="connsiteY2" fmla="*/ 748463 h 3792549"/>
              <a:gd name="connsiteX3" fmla="*/ 2976501 w 3200204"/>
              <a:gd name="connsiteY3" fmla="*/ 607490 h 3792549"/>
              <a:gd name="connsiteX4" fmla="*/ 3155979 w 3200204"/>
              <a:gd name="connsiteY4" fmla="*/ 453426 h 3792549"/>
              <a:gd name="connsiteX5" fmla="*/ 2912225 w 3200204"/>
              <a:gd name="connsiteY5" fmla="*/ 184044 h 3792549"/>
              <a:gd name="connsiteX6" fmla="*/ 2065499 w 3200204"/>
              <a:gd name="connsiteY6" fmla="*/ 17285 h 3792549"/>
              <a:gd name="connsiteX7" fmla="*/ 1039164 w 3200204"/>
              <a:gd name="connsiteY7" fmla="*/ 42940 h 3792549"/>
              <a:gd name="connsiteX8" fmla="*/ 295072 w 3200204"/>
              <a:gd name="connsiteY8" fmla="*/ 350804 h 3792549"/>
              <a:gd name="connsiteX9" fmla="*/ 115463 w 3200204"/>
              <a:gd name="connsiteY9" fmla="*/ 709979 h 3792549"/>
              <a:gd name="connsiteX10" fmla="*/ 295072 w 3200204"/>
              <a:gd name="connsiteY10" fmla="*/ 1017844 h 3792549"/>
              <a:gd name="connsiteX11" fmla="*/ 1398381 w 3200204"/>
              <a:gd name="connsiteY11" fmla="*/ 1312881 h 3792549"/>
              <a:gd name="connsiteX12" fmla="*/ 2411887 w 3200204"/>
              <a:gd name="connsiteY12" fmla="*/ 1325708 h 3792549"/>
              <a:gd name="connsiteX13" fmla="*/ 3091833 w 3200204"/>
              <a:gd name="connsiteY13" fmla="*/ 1171776 h 3792549"/>
              <a:gd name="connsiteX14" fmla="*/ 3181638 w 3200204"/>
              <a:gd name="connsiteY14" fmla="*/ 1069155 h 3792549"/>
              <a:gd name="connsiteX15" fmla="*/ 3155979 w 3200204"/>
              <a:gd name="connsiteY15" fmla="*/ 889567 h 3792549"/>
              <a:gd name="connsiteX16" fmla="*/ 2745445 w 3200204"/>
              <a:gd name="connsiteY16" fmla="*/ 671496 h 3792549"/>
              <a:gd name="connsiteX17" fmla="*/ 1898719 w 3200204"/>
              <a:gd name="connsiteY17" fmla="*/ 556047 h 3792549"/>
              <a:gd name="connsiteX18" fmla="*/ 923702 w 3200204"/>
              <a:gd name="connsiteY18" fmla="*/ 684324 h 3792549"/>
              <a:gd name="connsiteX19" fmla="*/ 359217 w 3200204"/>
              <a:gd name="connsiteY19" fmla="*/ 1005016 h 3792549"/>
              <a:gd name="connsiteX20" fmla="*/ 166780 w 3200204"/>
              <a:gd name="connsiteY20" fmla="*/ 1338536 h 3792549"/>
              <a:gd name="connsiteX21" fmla="*/ 307901 w 3200204"/>
              <a:gd name="connsiteY21" fmla="*/ 1672056 h 3792549"/>
              <a:gd name="connsiteX22" fmla="*/ 821068 w 3200204"/>
              <a:gd name="connsiteY22" fmla="*/ 1941437 h 3792549"/>
              <a:gd name="connsiteX23" fmla="*/ 1706282 w 3200204"/>
              <a:gd name="connsiteY23" fmla="*/ 2018403 h 3792549"/>
              <a:gd name="connsiteX24" fmla="*/ 2514520 w 3200204"/>
              <a:gd name="connsiteY24" fmla="*/ 1941437 h 3792549"/>
              <a:gd name="connsiteX25" fmla="*/ 2976371 w 3200204"/>
              <a:gd name="connsiteY25" fmla="*/ 1813160 h 3792549"/>
              <a:gd name="connsiteX26" fmla="*/ 3027687 w 3200204"/>
              <a:gd name="connsiteY26" fmla="*/ 1633573 h 3792549"/>
              <a:gd name="connsiteX27" fmla="*/ 2617154 w 3200204"/>
              <a:gd name="connsiteY27" fmla="*/ 1415502 h 3792549"/>
              <a:gd name="connsiteX28" fmla="*/ 1565161 w 3200204"/>
              <a:gd name="connsiteY28" fmla="*/ 1300053 h 3792549"/>
              <a:gd name="connsiteX29" fmla="*/ 654289 w 3200204"/>
              <a:gd name="connsiteY29" fmla="*/ 1505296 h 3792549"/>
              <a:gd name="connsiteX30" fmla="*/ 295072 w 3200204"/>
              <a:gd name="connsiteY30" fmla="*/ 1864471 h 3792549"/>
              <a:gd name="connsiteX31" fmla="*/ 397705 w 3200204"/>
              <a:gd name="connsiteY31" fmla="*/ 2223646 h 3792549"/>
              <a:gd name="connsiteX32" fmla="*/ 1141798 w 3200204"/>
              <a:gd name="connsiteY32" fmla="*/ 2518683 h 3792549"/>
              <a:gd name="connsiteX33" fmla="*/ 2180961 w 3200204"/>
              <a:gd name="connsiteY33" fmla="*/ 2582821 h 3792549"/>
              <a:gd name="connsiteX34" fmla="*/ 2719787 w 3200204"/>
              <a:gd name="connsiteY34" fmla="*/ 2544338 h 3792549"/>
              <a:gd name="connsiteX35" fmla="*/ 2796762 w 3200204"/>
              <a:gd name="connsiteY35" fmla="*/ 2313440 h 3792549"/>
              <a:gd name="connsiteX36" fmla="*/ 2360570 w 3200204"/>
              <a:gd name="connsiteY36" fmla="*/ 2133852 h 3792549"/>
              <a:gd name="connsiteX37" fmla="*/ 1449698 w 3200204"/>
              <a:gd name="connsiteY37" fmla="*/ 2185163 h 3792549"/>
              <a:gd name="connsiteX38" fmla="*/ 718435 w 3200204"/>
              <a:gd name="connsiteY38" fmla="*/ 2377578 h 3792549"/>
              <a:gd name="connsiteX39" fmla="*/ 461851 w 3200204"/>
              <a:gd name="connsiteY39" fmla="*/ 2762409 h 3792549"/>
              <a:gd name="connsiteX40" fmla="*/ 987847 w 3200204"/>
              <a:gd name="connsiteY40" fmla="*/ 3147239 h 3792549"/>
              <a:gd name="connsiteX41" fmla="*/ 1808915 w 3200204"/>
              <a:gd name="connsiteY41" fmla="*/ 3237033 h 3792549"/>
              <a:gd name="connsiteX42" fmla="*/ 2488862 w 3200204"/>
              <a:gd name="connsiteY42" fmla="*/ 3134412 h 3792549"/>
              <a:gd name="connsiteX43" fmla="*/ 2578666 w 3200204"/>
              <a:gd name="connsiteY43" fmla="*/ 3031790 h 3792549"/>
              <a:gd name="connsiteX44" fmla="*/ 2360570 w 3200204"/>
              <a:gd name="connsiteY44" fmla="*/ 2903513 h 3792549"/>
              <a:gd name="connsiteX45" fmla="*/ 1590819 w 3200204"/>
              <a:gd name="connsiteY45" fmla="*/ 2967652 h 3792549"/>
              <a:gd name="connsiteX46" fmla="*/ 1039164 w 3200204"/>
              <a:gd name="connsiteY46" fmla="*/ 3301171 h 3792549"/>
              <a:gd name="connsiteX47" fmla="*/ 1141798 w 3200204"/>
              <a:gd name="connsiteY47" fmla="*/ 3634691 h 3792549"/>
              <a:gd name="connsiteX48" fmla="*/ 1744769 w 3200204"/>
              <a:gd name="connsiteY48" fmla="*/ 3788623 h 3792549"/>
              <a:gd name="connsiteX49" fmla="*/ 2245107 w 3200204"/>
              <a:gd name="connsiteY49" fmla="*/ 3750140 h 3792549"/>
              <a:gd name="connsiteX0" fmla="*/ 0 w 3200204"/>
              <a:gd name="connsiteY0" fmla="*/ 365439 h 3794356"/>
              <a:gd name="connsiteX1" fmla="*/ 987847 w 3200204"/>
              <a:gd name="connsiteY1" fmla="*/ 724614 h 3794356"/>
              <a:gd name="connsiteX2" fmla="*/ 2411887 w 3200204"/>
              <a:gd name="connsiteY2" fmla="*/ 750270 h 3794356"/>
              <a:gd name="connsiteX3" fmla="*/ 2976501 w 3200204"/>
              <a:gd name="connsiteY3" fmla="*/ 609297 h 3794356"/>
              <a:gd name="connsiteX4" fmla="*/ 3155979 w 3200204"/>
              <a:gd name="connsiteY4" fmla="*/ 455233 h 3794356"/>
              <a:gd name="connsiteX5" fmla="*/ 2892787 w 3200204"/>
              <a:gd name="connsiteY5" fmla="*/ 211769 h 3794356"/>
              <a:gd name="connsiteX6" fmla="*/ 2065499 w 3200204"/>
              <a:gd name="connsiteY6" fmla="*/ 19092 h 3794356"/>
              <a:gd name="connsiteX7" fmla="*/ 1039164 w 3200204"/>
              <a:gd name="connsiteY7" fmla="*/ 44747 h 3794356"/>
              <a:gd name="connsiteX8" fmla="*/ 295072 w 3200204"/>
              <a:gd name="connsiteY8" fmla="*/ 352611 h 3794356"/>
              <a:gd name="connsiteX9" fmla="*/ 115463 w 3200204"/>
              <a:gd name="connsiteY9" fmla="*/ 711786 h 3794356"/>
              <a:gd name="connsiteX10" fmla="*/ 295072 w 3200204"/>
              <a:gd name="connsiteY10" fmla="*/ 1019651 h 3794356"/>
              <a:gd name="connsiteX11" fmla="*/ 1398381 w 3200204"/>
              <a:gd name="connsiteY11" fmla="*/ 1314688 h 3794356"/>
              <a:gd name="connsiteX12" fmla="*/ 2411887 w 3200204"/>
              <a:gd name="connsiteY12" fmla="*/ 1327515 h 3794356"/>
              <a:gd name="connsiteX13" fmla="*/ 3091833 w 3200204"/>
              <a:gd name="connsiteY13" fmla="*/ 1173583 h 3794356"/>
              <a:gd name="connsiteX14" fmla="*/ 3181638 w 3200204"/>
              <a:gd name="connsiteY14" fmla="*/ 1070962 h 3794356"/>
              <a:gd name="connsiteX15" fmla="*/ 3155979 w 3200204"/>
              <a:gd name="connsiteY15" fmla="*/ 891374 h 3794356"/>
              <a:gd name="connsiteX16" fmla="*/ 2745445 w 3200204"/>
              <a:gd name="connsiteY16" fmla="*/ 673303 h 3794356"/>
              <a:gd name="connsiteX17" fmla="*/ 1898719 w 3200204"/>
              <a:gd name="connsiteY17" fmla="*/ 557854 h 3794356"/>
              <a:gd name="connsiteX18" fmla="*/ 923702 w 3200204"/>
              <a:gd name="connsiteY18" fmla="*/ 686131 h 3794356"/>
              <a:gd name="connsiteX19" fmla="*/ 359217 w 3200204"/>
              <a:gd name="connsiteY19" fmla="*/ 1006823 h 3794356"/>
              <a:gd name="connsiteX20" fmla="*/ 166780 w 3200204"/>
              <a:gd name="connsiteY20" fmla="*/ 1340343 h 3794356"/>
              <a:gd name="connsiteX21" fmla="*/ 307901 w 3200204"/>
              <a:gd name="connsiteY21" fmla="*/ 1673863 h 3794356"/>
              <a:gd name="connsiteX22" fmla="*/ 821068 w 3200204"/>
              <a:gd name="connsiteY22" fmla="*/ 1943244 h 3794356"/>
              <a:gd name="connsiteX23" fmla="*/ 1706282 w 3200204"/>
              <a:gd name="connsiteY23" fmla="*/ 2020210 h 3794356"/>
              <a:gd name="connsiteX24" fmla="*/ 2514520 w 3200204"/>
              <a:gd name="connsiteY24" fmla="*/ 1943244 h 3794356"/>
              <a:gd name="connsiteX25" fmla="*/ 2976371 w 3200204"/>
              <a:gd name="connsiteY25" fmla="*/ 1814967 h 3794356"/>
              <a:gd name="connsiteX26" fmla="*/ 3027687 w 3200204"/>
              <a:gd name="connsiteY26" fmla="*/ 1635380 h 3794356"/>
              <a:gd name="connsiteX27" fmla="*/ 2617154 w 3200204"/>
              <a:gd name="connsiteY27" fmla="*/ 1417309 h 3794356"/>
              <a:gd name="connsiteX28" fmla="*/ 1565161 w 3200204"/>
              <a:gd name="connsiteY28" fmla="*/ 1301860 h 3794356"/>
              <a:gd name="connsiteX29" fmla="*/ 654289 w 3200204"/>
              <a:gd name="connsiteY29" fmla="*/ 1507103 h 3794356"/>
              <a:gd name="connsiteX30" fmla="*/ 295072 w 3200204"/>
              <a:gd name="connsiteY30" fmla="*/ 1866278 h 3794356"/>
              <a:gd name="connsiteX31" fmla="*/ 397705 w 3200204"/>
              <a:gd name="connsiteY31" fmla="*/ 2225453 h 3794356"/>
              <a:gd name="connsiteX32" fmla="*/ 1141798 w 3200204"/>
              <a:gd name="connsiteY32" fmla="*/ 2520490 h 3794356"/>
              <a:gd name="connsiteX33" fmla="*/ 2180961 w 3200204"/>
              <a:gd name="connsiteY33" fmla="*/ 2584628 h 3794356"/>
              <a:gd name="connsiteX34" fmla="*/ 2719787 w 3200204"/>
              <a:gd name="connsiteY34" fmla="*/ 2546145 h 3794356"/>
              <a:gd name="connsiteX35" fmla="*/ 2796762 w 3200204"/>
              <a:gd name="connsiteY35" fmla="*/ 2315247 h 3794356"/>
              <a:gd name="connsiteX36" fmla="*/ 2360570 w 3200204"/>
              <a:gd name="connsiteY36" fmla="*/ 2135659 h 3794356"/>
              <a:gd name="connsiteX37" fmla="*/ 1449698 w 3200204"/>
              <a:gd name="connsiteY37" fmla="*/ 2186970 h 3794356"/>
              <a:gd name="connsiteX38" fmla="*/ 718435 w 3200204"/>
              <a:gd name="connsiteY38" fmla="*/ 2379385 h 3794356"/>
              <a:gd name="connsiteX39" fmla="*/ 461851 w 3200204"/>
              <a:gd name="connsiteY39" fmla="*/ 2764216 h 3794356"/>
              <a:gd name="connsiteX40" fmla="*/ 987847 w 3200204"/>
              <a:gd name="connsiteY40" fmla="*/ 3149046 h 3794356"/>
              <a:gd name="connsiteX41" fmla="*/ 1808915 w 3200204"/>
              <a:gd name="connsiteY41" fmla="*/ 3238840 h 3794356"/>
              <a:gd name="connsiteX42" fmla="*/ 2488862 w 3200204"/>
              <a:gd name="connsiteY42" fmla="*/ 3136219 h 3794356"/>
              <a:gd name="connsiteX43" fmla="*/ 2578666 w 3200204"/>
              <a:gd name="connsiteY43" fmla="*/ 3033597 h 3794356"/>
              <a:gd name="connsiteX44" fmla="*/ 2360570 w 3200204"/>
              <a:gd name="connsiteY44" fmla="*/ 2905320 h 3794356"/>
              <a:gd name="connsiteX45" fmla="*/ 1590819 w 3200204"/>
              <a:gd name="connsiteY45" fmla="*/ 2969459 h 3794356"/>
              <a:gd name="connsiteX46" fmla="*/ 1039164 w 3200204"/>
              <a:gd name="connsiteY46" fmla="*/ 3302978 h 3794356"/>
              <a:gd name="connsiteX47" fmla="*/ 1141798 w 3200204"/>
              <a:gd name="connsiteY47" fmla="*/ 3636498 h 3794356"/>
              <a:gd name="connsiteX48" fmla="*/ 1744769 w 3200204"/>
              <a:gd name="connsiteY48" fmla="*/ 3790430 h 3794356"/>
              <a:gd name="connsiteX49" fmla="*/ 2245107 w 3200204"/>
              <a:gd name="connsiteY49" fmla="*/ 3751947 h 3794356"/>
              <a:gd name="connsiteX0" fmla="*/ 0 w 3200204"/>
              <a:gd name="connsiteY0" fmla="*/ 365439 h 3794356"/>
              <a:gd name="connsiteX1" fmla="*/ 987847 w 3200204"/>
              <a:gd name="connsiteY1" fmla="*/ 724614 h 3794356"/>
              <a:gd name="connsiteX2" fmla="*/ 2411887 w 3200204"/>
              <a:gd name="connsiteY2" fmla="*/ 750270 h 3794356"/>
              <a:gd name="connsiteX3" fmla="*/ 2976501 w 3200204"/>
              <a:gd name="connsiteY3" fmla="*/ 609297 h 3794356"/>
              <a:gd name="connsiteX4" fmla="*/ 3155979 w 3200204"/>
              <a:gd name="connsiteY4" fmla="*/ 455233 h 3794356"/>
              <a:gd name="connsiteX5" fmla="*/ 2892787 w 3200204"/>
              <a:gd name="connsiteY5" fmla="*/ 211769 h 3794356"/>
              <a:gd name="connsiteX6" fmla="*/ 2065499 w 3200204"/>
              <a:gd name="connsiteY6" fmla="*/ 19092 h 3794356"/>
              <a:gd name="connsiteX7" fmla="*/ 1039164 w 3200204"/>
              <a:gd name="connsiteY7" fmla="*/ 44747 h 3794356"/>
              <a:gd name="connsiteX8" fmla="*/ 295072 w 3200204"/>
              <a:gd name="connsiteY8" fmla="*/ 352611 h 3794356"/>
              <a:gd name="connsiteX9" fmla="*/ 115463 w 3200204"/>
              <a:gd name="connsiteY9" fmla="*/ 711786 h 3794356"/>
              <a:gd name="connsiteX10" fmla="*/ 295072 w 3200204"/>
              <a:gd name="connsiteY10" fmla="*/ 1019651 h 3794356"/>
              <a:gd name="connsiteX11" fmla="*/ 1398381 w 3200204"/>
              <a:gd name="connsiteY11" fmla="*/ 1314688 h 3794356"/>
              <a:gd name="connsiteX12" fmla="*/ 2411887 w 3200204"/>
              <a:gd name="connsiteY12" fmla="*/ 1327515 h 3794356"/>
              <a:gd name="connsiteX13" fmla="*/ 3091833 w 3200204"/>
              <a:gd name="connsiteY13" fmla="*/ 1173583 h 3794356"/>
              <a:gd name="connsiteX14" fmla="*/ 3181638 w 3200204"/>
              <a:gd name="connsiteY14" fmla="*/ 1070962 h 3794356"/>
              <a:gd name="connsiteX15" fmla="*/ 3155979 w 3200204"/>
              <a:gd name="connsiteY15" fmla="*/ 891374 h 3794356"/>
              <a:gd name="connsiteX16" fmla="*/ 2745445 w 3200204"/>
              <a:gd name="connsiteY16" fmla="*/ 673303 h 3794356"/>
              <a:gd name="connsiteX17" fmla="*/ 1898719 w 3200204"/>
              <a:gd name="connsiteY17" fmla="*/ 557854 h 3794356"/>
              <a:gd name="connsiteX18" fmla="*/ 923702 w 3200204"/>
              <a:gd name="connsiteY18" fmla="*/ 686131 h 3794356"/>
              <a:gd name="connsiteX19" fmla="*/ 359217 w 3200204"/>
              <a:gd name="connsiteY19" fmla="*/ 1006823 h 3794356"/>
              <a:gd name="connsiteX20" fmla="*/ 166780 w 3200204"/>
              <a:gd name="connsiteY20" fmla="*/ 1340343 h 3794356"/>
              <a:gd name="connsiteX21" fmla="*/ 307901 w 3200204"/>
              <a:gd name="connsiteY21" fmla="*/ 1673863 h 3794356"/>
              <a:gd name="connsiteX22" fmla="*/ 821068 w 3200204"/>
              <a:gd name="connsiteY22" fmla="*/ 1943244 h 3794356"/>
              <a:gd name="connsiteX23" fmla="*/ 1706282 w 3200204"/>
              <a:gd name="connsiteY23" fmla="*/ 2020210 h 3794356"/>
              <a:gd name="connsiteX24" fmla="*/ 2514520 w 3200204"/>
              <a:gd name="connsiteY24" fmla="*/ 1943244 h 3794356"/>
              <a:gd name="connsiteX25" fmla="*/ 2976371 w 3200204"/>
              <a:gd name="connsiteY25" fmla="*/ 1814967 h 3794356"/>
              <a:gd name="connsiteX26" fmla="*/ 3027687 w 3200204"/>
              <a:gd name="connsiteY26" fmla="*/ 1635380 h 3794356"/>
              <a:gd name="connsiteX27" fmla="*/ 2617154 w 3200204"/>
              <a:gd name="connsiteY27" fmla="*/ 1417309 h 3794356"/>
              <a:gd name="connsiteX28" fmla="*/ 1565161 w 3200204"/>
              <a:gd name="connsiteY28" fmla="*/ 1301860 h 3794356"/>
              <a:gd name="connsiteX29" fmla="*/ 654289 w 3200204"/>
              <a:gd name="connsiteY29" fmla="*/ 1507103 h 3794356"/>
              <a:gd name="connsiteX30" fmla="*/ 295072 w 3200204"/>
              <a:gd name="connsiteY30" fmla="*/ 1866278 h 3794356"/>
              <a:gd name="connsiteX31" fmla="*/ 397705 w 3200204"/>
              <a:gd name="connsiteY31" fmla="*/ 2225453 h 3794356"/>
              <a:gd name="connsiteX32" fmla="*/ 1141798 w 3200204"/>
              <a:gd name="connsiteY32" fmla="*/ 2520490 h 3794356"/>
              <a:gd name="connsiteX33" fmla="*/ 2180961 w 3200204"/>
              <a:gd name="connsiteY33" fmla="*/ 2584628 h 3794356"/>
              <a:gd name="connsiteX34" fmla="*/ 2719787 w 3200204"/>
              <a:gd name="connsiteY34" fmla="*/ 2546145 h 3794356"/>
              <a:gd name="connsiteX35" fmla="*/ 2796762 w 3200204"/>
              <a:gd name="connsiteY35" fmla="*/ 2315247 h 3794356"/>
              <a:gd name="connsiteX36" fmla="*/ 2360570 w 3200204"/>
              <a:gd name="connsiteY36" fmla="*/ 2135659 h 3794356"/>
              <a:gd name="connsiteX37" fmla="*/ 1449698 w 3200204"/>
              <a:gd name="connsiteY37" fmla="*/ 2186970 h 3794356"/>
              <a:gd name="connsiteX38" fmla="*/ 718435 w 3200204"/>
              <a:gd name="connsiteY38" fmla="*/ 2379385 h 3794356"/>
              <a:gd name="connsiteX39" fmla="*/ 461851 w 3200204"/>
              <a:gd name="connsiteY39" fmla="*/ 2764216 h 3794356"/>
              <a:gd name="connsiteX40" fmla="*/ 987847 w 3200204"/>
              <a:gd name="connsiteY40" fmla="*/ 3149046 h 3794356"/>
              <a:gd name="connsiteX41" fmla="*/ 1808915 w 3200204"/>
              <a:gd name="connsiteY41" fmla="*/ 3238840 h 3794356"/>
              <a:gd name="connsiteX42" fmla="*/ 2488862 w 3200204"/>
              <a:gd name="connsiteY42" fmla="*/ 3136219 h 3794356"/>
              <a:gd name="connsiteX43" fmla="*/ 2578666 w 3200204"/>
              <a:gd name="connsiteY43" fmla="*/ 3033597 h 3794356"/>
              <a:gd name="connsiteX44" fmla="*/ 2360570 w 3200204"/>
              <a:gd name="connsiteY44" fmla="*/ 2905320 h 3794356"/>
              <a:gd name="connsiteX45" fmla="*/ 1590819 w 3200204"/>
              <a:gd name="connsiteY45" fmla="*/ 2969459 h 3794356"/>
              <a:gd name="connsiteX46" fmla="*/ 1039164 w 3200204"/>
              <a:gd name="connsiteY46" fmla="*/ 3302978 h 3794356"/>
              <a:gd name="connsiteX47" fmla="*/ 1141798 w 3200204"/>
              <a:gd name="connsiteY47" fmla="*/ 3636498 h 3794356"/>
              <a:gd name="connsiteX48" fmla="*/ 1744769 w 3200204"/>
              <a:gd name="connsiteY48" fmla="*/ 3790430 h 3794356"/>
              <a:gd name="connsiteX49" fmla="*/ 2245107 w 3200204"/>
              <a:gd name="connsiteY49" fmla="*/ 3751947 h 3794356"/>
              <a:gd name="connsiteX0" fmla="*/ 0 w 3200204"/>
              <a:gd name="connsiteY0" fmla="*/ 365439 h 3794356"/>
              <a:gd name="connsiteX1" fmla="*/ 987847 w 3200204"/>
              <a:gd name="connsiteY1" fmla="*/ 724614 h 3794356"/>
              <a:gd name="connsiteX2" fmla="*/ 2411887 w 3200204"/>
              <a:gd name="connsiteY2" fmla="*/ 750270 h 3794356"/>
              <a:gd name="connsiteX3" fmla="*/ 2976501 w 3200204"/>
              <a:gd name="connsiteY3" fmla="*/ 609297 h 3794356"/>
              <a:gd name="connsiteX4" fmla="*/ 3155979 w 3200204"/>
              <a:gd name="connsiteY4" fmla="*/ 455233 h 3794356"/>
              <a:gd name="connsiteX5" fmla="*/ 2892787 w 3200204"/>
              <a:gd name="connsiteY5" fmla="*/ 211769 h 3794356"/>
              <a:gd name="connsiteX6" fmla="*/ 2065499 w 3200204"/>
              <a:gd name="connsiteY6" fmla="*/ 19092 h 3794356"/>
              <a:gd name="connsiteX7" fmla="*/ 1039164 w 3200204"/>
              <a:gd name="connsiteY7" fmla="*/ 44747 h 3794356"/>
              <a:gd name="connsiteX8" fmla="*/ 295072 w 3200204"/>
              <a:gd name="connsiteY8" fmla="*/ 352611 h 3794356"/>
              <a:gd name="connsiteX9" fmla="*/ 115463 w 3200204"/>
              <a:gd name="connsiteY9" fmla="*/ 711786 h 3794356"/>
              <a:gd name="connsiteX10" fmla="*/ 295072 w 3200204"/>
              <a:gd name="connsiteY10" fmla="*/ 1019651 h 3794356"/>
              <a:gd name="connsiteX11" fmla="*/ 1398381 w 3200204"/>
              <a:gd name="connsiteY11" fmla="*/ 1314688 h 3794356"/>
              <a:gd name="connsiteX12" fmla="*/ 2411887 w 3200204"/>
              <a:gd name="connsiteY12" fmla="*/ 1327515 h 3794356"/>
              <a:gd name="connsiteX13" fmla="*/ 3091833 w 3200204"/>
              <a:gd name="connsiteY13" fmla="*/ 1173583 h 3794356"/>
              <a:gd name="connsiteX14" fmla="*/ 3181638 w 3200204"/>
              <a:gd name="connsiteY14" fmla="*/ 1070962 h 3794356"/>
              <a:gd name="connsiteX15" fmla="*/ 3155979 w 3200204"/>
              <a:gd name="connsiteY15" fmla="*/ 891374 h 3794356"/>
              <a:gd name="connsiteX16" fmla="*/ 2745445 w 3200204"/>
              <a:gd name="connsiteY16" fmla="*/ 673303 h 3794356"/>
              <a:gd name="connsiteX17" fmla="*/ 1898719 w 3200204"/>
              <a:gd name="connsiteY17" fmla="*/ 557854 h 3794356"/>
              <a:gd name="connsiteX18" fmla="*/ 923702 w 3200204"/>
              <a:gd name="connsiteY18" fmla="*/ 686131 h 3794356"/>
              <a:gd name="connsiteX19" fmla="*/ 359217 w 3200204"/>
              <a:gd name="connsiteY19" fmla="*/ 1006823 h 3794356"/>
              <a:gd name="connsiteX20" fmla="*/ 166780 w 3200204"/>
              <a:gd name="connsiteY20" fmla="*/ 1340343 h 3794356"/>
              <a:gd name="connsiteX21" fmla="*/ 307901 w 3200204"/>
              <a:gd name="connsiteY21" fmla="*/ 1673863 h 3794356"/>
              <a:gd name="connsiteX22" fmla="*/ 821068 w 3200204"/>
              <a:gd name="connsiteY22" fmla="*/ 1943244 h 3794356"/>
              <a:gd name="connsiteX23" fmla="*/ 1706282 w 3200204"/>
              <a:gd name="connsiteY23" fmla="*/ 2020210 h 3794356"/>
              <a:gd name="connsiteX24" fmla="*/ 2514520 w 3200204"/>
              <a:gd name="connsiteY24" fmla="*/ 1943244 h 3794356"/>
              <a:gd name="connsiteX25" fmla="*/ 2976371 w 3200204"/>
              <a:gd name="connsiteY25" fmla="*/ 1814967 h 3794356"/>
              <a:gd name="connsiteX26" fmla="*/ 3027687 w 3200204"/>
              <a:gd name="connsiteY26" fmla="*/ 1635380 h 3794356"/>
              <a:gd name="connsiteX27" fmla="*/ 2617154 w 3200204"/>
              <a:gd name="connsiteY27" fmla="*/ 1417309 h 3794356"/>
              <a:gd name="connsiteX28" fmla="*/ 1565161 w 3200204"/>
              <a:gd name="connsiteY28" fmla="*/ 1301860 h 3794356"/>
              <a:gd name="connsiteX29" fmla="*/ 654289 w 3200204"/>
              <a:gd name="connsiteY29" fmla="*/ 1507103 h 3794356"/>
              <a:gd name="connsiteX30" fmla="*/ 295072 w 3200204"/>
              <a:gd name="connsiteY30" fmla="*/ 1866278 h 3794356"/>
              <a:gd name="connsiteX31" fmla="*/ 397705 w 3200204"/>
              <a:gd name="connsiteY31" fmla="*/ 2225453 h 3794356"/>
              <a:gd name="connsiteX32" fmla="*/ 1141798 w 3200204"/>
              <a:gd name="connsiteY32" fmla="*/ 2520490 h 3794356"/>
              <a:gd name="connsiteX33" fmla="*/ 2180961 w 3200204"/>
              <a:gd name="connsiteY33" fmla="*/ 2584628 h 3794356"/>
              <a:gd name="connsiteX34" fmla="*/ 2719787 w 3200204"/>
              <a:gd name="connsiteY34" fmla="*/ 2546145 h 3794356"/>
              <a:gd name="connsiteX35" fmla="*/ 2796762 w 3200204"/>
              <a:gd name="connsiteY35" fmla="*/ 2315247 h 3794356"/>
              <a:gd name="connsiteX36" fmla="*/ 2360570 w 3200204"/>
              <a:gd name="connsiteY36" fmla="*/ 2135659 h 3794356"/>
              <a:gd name="connsiteX37" fmla="*/ 1449698 w 3200204"/>
              <a:gd name="connsiteY37" fmla="*/ 2186970 h 3794356"/>
              <a:gd name="connsiteX38" fmla="*/ 718435 w 3200204"/>
              <a:gd name="connsiteY38" fmla="*/ 2379385 h 3794356"/>
              <a:gd name="connsiteX39" fmla="*/ 461851 w 3200204"/>
              <a:gd name="connsiteY39" fmla="*/ 2764216 h 3794356"/>
              <a:gd name="connsiteX40" fmla="*/ 987847 w 3200204"/>
              <a:gd name="connsiteY40" fmla="*/ 3149046 h 3794356"/>
              <a:gd name="connsiteX41" fmla="*/ 1808915 w 3200204"/>
              <a:gd name="connsiteY41" fmla="*/ 3238840 h 3794356"/>
              <a:gd name="connsiteX42" fmla="*/ 2488862 w 3200204"/>
              <a:gd name="connsiteY42" fmla="*/ 3136219 h 3794356"/>
              <a:gd name="connsiteX43" fmla="*/ 2578666 w 3200204"/>
              <a:gd name="connsiteY43" fmla="*/ 3033597 h 3794356"/>
              <a:gd name="connsiteX44" fmla="*/ 2360570 w 3200204"/>
              <a:gd name="connsiteY44" fmla="*/ 2905320 h 3794356"/>
              <a:gd name="connsiteX45" fmla="*/ 1590819 w 3200204"/>
              <a:gd name="connsiteY45" fmla="*/ 2969459 h 3794356"/>
              <a:gd name="connsiteX46" fmla="*/ 1039164 w 3200204"/>
              <a:gd name="connsiteY46" fmla="*/ 3302978 h 3794356"/>
              <a:gd name="connsiteX47" fmla="*/ 1141798 w 3200204"/>
              <a:gd name="connsiteY47" fmla="*/ 3636498 h 3794356"/>
              <a:gd name="connsiteX48" fmla="*/ 1744769 w 3200204"/>
              <a:gd name="connsiteY48" fmla="*/ 3790430 h 3794356"/>
              <a:gd name="connsiteX49" fmla="*/ 2245107 w 3200204"/>
              <a:gd name="connsiteY49" fmla="*/ 3751947 h 3794356"/>
              <a:gd name="connsiteX0" fmla="*/ 0 w 3200204"/>
              <a:gd name="connsiteY0" fmla="*/ 357984 h 3786901"/>
              <a:gd name="connsiteX1" fmla="*/ 987847 w 3200204"/>
              <a:gd name="connsiteY1" fmla="*/ 717159 h 3786901"/>
              <a:gd name="connsiteX2" fmla="*/ 2411887 w 3200204"/>
              <a:gd name="connsiteY2" fmla="*/ 742815 h 3786901"/>
              <a:gd name="connsiteX3" fmla="*/ 2976501 w 3200204"/>
              <a:gd name="connsiteY3" fmla="*/ 601842 h 3786901"/>
              <a:gd name="connsiteX4" fmla="*/ 3155979 w 3200204"/>
              <a:gd name="connsiteY4" fmla="*/ 447778 h 3786901"/>
              <a:gd name="connsiteX5" fmla="*/ 2892787 w 3200204"/>
              <a:gd name="connsiteY5" fmla="*/ 204314 h 3786901"/>
              <a:gd name="connsiteX6" fmla="*/ 2065499 w 3200204"/>
              <a:gd name="connsiteY6" fmla="*/ 11637 h 3786901"/>
              <a:gd name="connsiteX7" fmla="*/ 1052123 w 3200204"/>
              <a:gd name="connsiteY7" fmla="*/ 56732 h 3786901"/>
              <a:gd name="connsiteX8" fmla="*/ 295072 w 3200204"/>
              <a:gd name="connsiteY8" fmla="*/ 345156 h 3786901"/>
              <a:gd name="connsiteX9" fmla="*/ 115463 w 3200204"/>
              <a:gd name="connsiteY9" fmla="*/ 704331 h 3786901"/>
              <a:gd name="connsiteX10" fmla="*/ 295072 w 3200204"/>
              <a:gd name="connsiteY10" fmla="*/ 1012196 h 3786901"/>
              <a:gd name="connsiteX11" fmla="*/ 1398381 w 3200204"/>
              <a:gd name="connsiteY11" fmla="*/ 1307233 h 3786901"/>
              <a:gd name="connsiteX12" fmla="*/ 2411887 w 3200204"/>
              <a:gd name="connsiteY12" fmla="*/ 1320060 h 3786901"/>
              <a:gd name="connsiteX13" fmla="*/ 3091833 w 3200204"/>
              <a:gd name="connsiteY13" fmla="*/ 1166128 h 3786901"/>
              <a:gd name="connsiteX14" fmla="*/ 3181638 w 3200204"/>
              <a:gd name="connsiteY14" fmla="*/ 1063507 h 3786901"/>
              <a:gd name="connsiteX15" fmla="*/ 3155979 w 3200204"/>
              <a:gd name="connsiteY15" fmla="*/ 883919 h 3786901"/>
              <a:gd name="connsiteX16" fmla="*/ 2745445 w 3200204"/>
              <a:gd name="connsiteY16" fmla="*/ 665848 h 3786901"/>
              <a:gd name="connsiteX17" fmla="*/ 1898719 w 3200204"/>
              <a:gd name="connsiteY17" fmla="*/ 550399 h 3786901"/>
              <a:gd name="connsiteX18" fmla="*/ 923702 w 3200204"/>
              <a:gd name="connsiteY18" fmla="*/ 678676 h 3786901"/>
              <a:gd name="connsiteX19" fmla="*/ 359217 w 3200204"/>
              <a:gd name="connsiteY19" fmla="*/ 999368 h 3786901"/>
              <a:gd name="connsiteX20" fmla="*/ 166780 w 3200204"/>
              <a:gd name="connsiteY20" fmla="*/ 1332888 h 3786901"/>
              <a:gd name="connsiteX21" fmla="*/ 307901 w 3200204"/>
              <a:gd name="connsiteY21" fmla="*/ 1666408 h 3786901"/>
              <a:gd name="connsiteX22" fmla="*/ 821068 w 3200204"/>
              <a:gd name="connsiteY22" fmla="*/ 1935789 h 3786901"/>
              <a:gd name="connsiteX23" fmla="*/ 1706282 w 3200204"/>
              <a:gd name="connsiteY23" fmla="*/ 2012755 h 3786901"/>
              <a:gd name="connsiteX24" fmla="*/ 2514520 w 3200204"/>
              <a:gd name="connsiteY24" fmla="*/ 1935789 h 3786901"/>
              <a:gd name="connsiteX25" fmla="*/ 2976371 w 3200204"/>
              <a:gd name="connsiteY25" fmla="*/ 1807512 h 3786901"/>
              <a:gd name="connsiteX26" fmla="*/ 3027687 w 3200204"/>
              <a:gd name="connsiteY26" fmla="*/ 1627925 h 3786901"/>
              <a:gd name="connsiteX27" fmla="*/ 2617154 w 3200204"/>
              <a:gd name="connsiteY27" fmla="*/ 1409854 h 3786901"/>
              <a:gd name="connsiteX28" fmla="*/ 1565161 w 3200204"/>
              <a:gd name="connsiteY28" fmla="*/ 1294405 h 3786901"/>
              <a:gd name="connsiteX29" fmla="*/ 654289 w 3200204"/>
              <a:gd name="connsiteY29" fmla="*/ 1499648 h 3786901"/>
              <a:gd name="connsiteX30" fmla="*/ 295072 w 3200204"/>
              <a:gd name="connsiteY30" fmla="*/ 1858823 h 3786901"/>
              <a:gd name="connsiteX31" fmla="*/ 397705 w 3200204"/>
              <a:gd name="connsiteY31" fmla="*/ 2217998 h 3786901"/>
              <a:gd name="connsiteX32" fmla="*/ 1141798 w 3200204"/>
              <a:gd name="connsiteY32" fmla="*/ 2513035 h 3786901"/>
              <a:gd name="connsiteX33" fmla="*/ 2180961 w 3200204"/>
              <a:gd name="connsiteY33" fmla="*/ 2577173 h 3786901"/>
              <a:gd name="connsiteX34" fmla="*/ 2719787 w 3200204"/>
              <a:gd name="connsiteY34" fmla="*/ 2538690 h 3786901"/>
              <a:gd name="connsiteX35" fmla="*/ 2796762 w 3200204"/>
              <a:gd name="connsiteY35" fmla="*/ 2307792 h 3786901"/>
              <a:gd name="connsiteX36" fmla="*/ 2360570 w 3200204"/>
              <a:gd name="connsiteY36" fmla="*/ 2128204 h 3786901"/>
              <a:gd name="connsiteX37" fmla="*/ 1449698 w 3200204"/>
              <a:gd name="connsiteY37" fmla="*/ 2179515 h 3786901"/>
              <a:gd name="connsiteX38" fmla="*/ 718435 w 3200204"/>
              <a:gd name="connsiteY38" fmla="*/ 2371930 h 3786901"/>
              <a:gd name="connsiteX39" fmla="*/ 461851 w 3200204"/>
              <a:gd name="connsiteY39" fmla="*/ 2756761 h 3786901"/>
              <a:gd name="connsiteX40" fmla="*/ 987847 w 3200204"/>
              <a:gd name="connsiteY40" fmla="*/ 3141591 h 3786901"/>
              <a:gd name="connsiteX41" fmla="*/ 1808915 w 3200204"/>
              <a:gd name="connsiteY41" fmla="*/ 3231385 h 3786901"/>
              <a:gd name="connsiteX42" fmla="*/ 2488862 w 3200204"/>
              <a:gd name="connsiteY42" fmla="*/ 3128764 h 3786901"/>
              <a:gd name="connsiteX43" fmla="*/ 2578666 w 3200204"/>
              <a:gd name="connsiteY43" fmla="*/ 3026142 h 3786901"/>
              <a:gd name="connsiteX44" fmla="*/ 2360570 w 3200204"/>
              <a:gd name="connsiteY44" fmla="*/ 2897865 h 3786901"/>
              <a:gd name="connsiteX45" fmla="*/ 1590819 w 3200204"/>
              <a:gd name="connsiteY45" fmla="*/ 2962004 h 3786901"/>
              <a:gd name="connsiteX46" fmla="*/ 1039164 w 3200204"/>
              <a:gd name="connsiteY46" fmla="*/ 3295523 h 3786901"/>
              <a:gd name="connsiteX47" fmla="*/ 1141798 w 3200204"/>
              <a:gd name="connsiteY47" fmla="*/ 3629043 h 3786901"/>
              <a:gd name="connsiteX48" fmla="*/ 1744769 w 3200204"/>
              <a:gd name="connsiteY48" fmla="*/ 3782975 h 3786901"/>
              <a:gd name="connsiteX49" fmla="*/ 2245107 w 3200204"/>
              <a:gd name="connsiteY49" fmla="*/ 3744492 h 3786901"/>
              <a:gd name="connsiteX0" fmla="*/ 0 w 3200204"/>
              <a:gd name="connsiteY0" fmla="*/ 358205 h 3787122"/>
              <a:gd name="connsiteX1" fmla="*/ 987847 w 3200204"/>
              <a:gd name="connsiteY1" fmla="*/ 717380 h 3787122"/>
              <a:gd name="connsiteX2" fmla="*/ 2411887 w 3200204"/>
              <a:gd name="connsiteY2" fmla="*/ 743036 h 3787122"/>
              <a:gd name="connsiteX3" fmla="*/ 2976501 w 3200204"/>
              <a:gd name="connsiteY3" fmla="*/ 602063 h 3787122"/>
              <a:gd name="connsiteX4" fmla="*/ 3155979 w 3200204"/>
              <a:gd name="connsiteY4" fmla="*/ 447999 h 3787122"/>
              <a:gd name="connsiteX5" fmla="*/ 2892787 w 3200204"/>
              <a:gd name="connsiteY5" fmla="*/ 204535 h 3787122"/>
              <a:gd name="connsiteX6" fmla="*/ 2065499 w 3200204"/>
              <a:gd name="connsiteY6" fmla="*/ 11858 h 3787122"/>
              <a:gd name="connsiteX7" fmla="*/ 1052123 w 3200204"/>
              <a:gd name="connsiteY7" fmla="*/ 56953 h 3787122"/>
              <a:gd name="connsiteX8" fmla="*/ 320989 w 3200204"/>
              <a:gd name="connsiteY8" fmla="*/ 351856 h 3787122"/>
              <a:gd name="connsiteX9" fmla="*/ 115463 w 3200204"/>
              <a:gd name="connsiteY9" fmla="*/ 704552 h 3787122"/>
              <a:gd name="connsiteX10" fmla="*/ 295072 w 3200204"/>
              <a:gd name="connsiteY10" fmla="*/ 1012417 h 3787122"/>
              <a:gd name="connsiteX11" fmla="*/ 1398381 w 3200204"/>
              <a:gd name="connsiteY11" fmla="*/ 1307454 h 3787122"/>
              <a:gd name="connsiteX12" fmla="*/ 2411887 w 3200204"/>
              <a:gd name="connsiteY12" fmla="*/ 1320281 h 3787122"/>
              <a:gd name="connsiteX13" fmla="*/ 3091833 w 3200204"/>
              <a:gd name="connsiteY13" fmla="*/ 1166349 h 3787122"/>
              <a:gd name="connsiteX14" fmla="*/ 3181638 w 3200204"/>
              <a:gd name="connsiteY14" fmla="*/ 1063728 h 3787122"/>
              <a:gd name="connsiteX15" fmla="*/ 3155979 w 3200204"/>
              <a:gd name="connsiteY15" fmla="*/ 884140 h 3787122"/>
              <a:gd name="connsiteX16" fmla="*/ 2745445 w 3200204"/>
              <a:gd name="connsiteY16" fmla="*/ 666069 h 3787122"/>
              <a:gd name="connsiteX17" fmla="*/ 1898719 w 3200204"/>
              <a:gd name="connsiteY17" fmla="*/ 550620 h 3787122"/>
              <a:gd name="connsiteX18" fmla="*/ 923702 w 3200204"/>
              <a:gd name="connsiteY18" fmla="*/ 678897 h 3787122"/>
              <a:gd name="connsiteX19" fmla="*/ 359217 w 3200204"/>
              <a:gd name="connsiteY19" fmla="*/ 999589 h 3787122"/>
              <a:gd name="connsiteX20" fmla="*/ 166780 w 3200204"/>
              <a:gd name="connsiteY20" fmla="*/ 1333109 h 3787122"/>
              <a:gd name="connsiteX21" fmla="*/ 307901 w 3200204"/>
              <a:gd name="connsiteY21" fmla="*/ 1666629 h 3787122"/>
              <a:gd name="connsiteX22" fmla="*/ 821068 w 3200204"/>
              <a:gd name="connsiteY22" fmla="*/ 1936010 h 3787122"/>
              <a:gd name="connsiteX23" fmla="*/ 1706282 w 3200204"/>
              <a:gd name="connsiteY23" fmla="*/ 2012976 h 3787122"/>
              <a:gd name="connsiteX24" fmla="*/ 2514520 w 3200204"/>
              <a:gd name="connsiteY24" fmla="*/ 1936010 h 3787122"/>
              <a:gd name="connsiteX25" fmla="*/ 2976371 w 3200204"/>
              <a:gd name="connsiteY25" fmla="*/ 1807733 h 3787122"/>
              <a:gd name="connsiteX26" fmla="*/ 3027687 w 3200204"/>
              <a:gd name="connsiteY26" fmla="*/ 1628146 h 3787122"/>
              <a:gd name="connsiteX27" fmla="*/ 2617154 w 3200204"/>
              <a:gd name="connsiteY27" fmla="*/ 1410075 h 3787122"/>
              <a:gd name="connsiteX28" fmla="*/ 1565161 w 3200204"/>
              <a:gd name="connsiteY28" fmla="*/ 1294626 h 3787122"/>
              <a:gd name="connsiteX29" fmla="*/ 654289 w 3200204"/>
              <a:gd name="connsiteY29" fmla="*/ 1499869 h 3787122"/>
              <a:gd name="connsiteX30" fmla="*/ 295072 w 3200204"/>
              <a:gd name="connsiteY30" fmla="*/ 1859044 h 3787122"/>
              <a:gd name="connsiteX31" fmla="*/ 397705 w 3200204"/>
              <a:gd name="connsiteY31" fmla="*/ 2218219 h 3787122"/>
              <a:gd name="connsiteX32" fmla="*/ 1141798 w 3200204"/>
              <a:gd name="connsiteY32" fmla="*/ 2513256 h 3787122"/>
              <a:gd name="connsiteX33" fmla="*/ 2180961 w 3200204"/>
              <a:gd name="connsiteY33" fmla="*/ 2577394 h 3787122"/>
              <a:gd name="connsiteX34" fmla="*/ 2719787 w 3200204"/>
              <a:gd name="connsiteY34" fmla="*/ 2538911 h 3787122"/>
              <a:gd name="connsiteX35" fmla="*/ 2796762 w 3200204"/>
              <a:gd name="connsiteY35" fmla="*/ 2308013 h 3787122"/>
              <a:gd name="connsiteX36" fmla="*/ 2360570 w 3200204"/>
              <a:gd name="connsiteY36" fmla="*/ 2128425 h 3787122"/>
              <a:gd name="connsiteX37" fmla="*/ 1449698 w 3200204"/>
              <a:gd name="connsiteY37" fmla="*/ 2179736 h 3787122"/>
              <a:gd name="connsiteX38" fmla="*/ 718435 w 3200204"/>
              <a:gd name="connsiteY38" fmla="*/ 2372151 h 3787122"/>
              <a:gd name="connsiteX39" fmla="*/ 461851 w 3200204"/>
              <a:gd name="connsiteY39" fmla="*/ 2756982 h 3787122"/>
              <a:gd name="connsiteX40" fmla="*/ 987847 w 3200204"/>
              <a:gd name="connsiteY40" fmla="*/ 3141812 h 3787122"/>
              <a:gd name="connsiteX41" fmla="*/ 1808915 w 3200204"/>
              <a:gd name="connsiteY41" fmla="*/ 3231606 h 3787122"/>
              <a:gd name="connsiteX42" fmla="*/ 2488862 w 3200204"/>
              <a:gd name="connsiteY42" fmla="*/ 3128985 h 3787122"/>
              <a:gd name="connsiteX43" fmla="*/ 2578666 w 3200204"/>
              <a:gd name="connsiteY43" fmla="*/ 3026363 h 3787122"/>
              <a:gd name="connsiteX44" fmla="*/ 2360570 w 3200204"/>
              <a:gd name="connsiteY44" fmla="*/ 2898086 h 3787122"/>
              <a:gd name="connsiteX45" fmla="*/ 1590819 w 3200204"/>
              <a:gd name="connsiteY45" fmla="*/ 2962225 h 3787122"/>
              <a:gd name="connsiteX46" fmla="*/ 1039164 w 3200204"/>
              <a:gd name="connsiteY46" fmla="*/ 3295744 h 3787122"/>
              <a:gd name="connsiteX47" fmla="*/ 1141798 w 3200204"/>
              <a:gd name="connsiteY47" fmla="*/ 3629264 h 3787122"/>
              <a:gd name="connsiteX48" fmla="*/ 1744769 w 3200204"/>
              <a:gd name="connsiteY48" fmla="*/ 3783196 h 3787122"/>
              <a:gd name="connsiteX49" fmla="*/ 2245107 w 3200204"/>
              <a:gd name="connsiteY49" fmla="*/ 3744713 h 3787122"/>
              <a:gd name="connsiteX0" fmla="*/ 0 w 3200204"/>
              <a:gd name="connsiteY0" fmla="*/ 358205 h 3787122"/>
              <a:gd name="connsiteX1" fmla="*/ 987847 w 3200204"/>
              <a:gd name="connsiteY1" fmla="*/ 717380 h 3787122"/>
              <a:gd name="connsiteX2" fmla="*/ 2411887 w 3200204"/>
              <a:gd name="connsiteY2" fmla="*/ 743036 h 3787122"/>
              <a:gd name="connsiteX3" fmla="*/ 2976501 w 3200204"/>
              <a:gd name="connsiteY3" fmla="*/ 602063 h 3787122"/>
              <a:gd name="connsiteX4" fmla="*/ 3155979 w 3200204"/>
              <a:gd name="connsiteY4" fmla="*/ 447999 h 3787122"/>
              <a:gd name="connsiteX5" fmla="*/ 2892787 w 3200204"/>
              <a:gd name="connsiteY5" fmla="*/ 204535 h 3787122"/>
              <a:gd name="connsiteX6" fmla="*/ 2065499 w 3200204"/>
              <a:gd name="connsiteY6" fmla="*/ 11858 h 3787122"/>
              <a:gd name="connsiteX7" fmla="*/ 1052123 w 3200204"/>
              <a:gd name="connsiteY7" fmla="*/ 56953 h 3787122"/>
              <a:gd name="connsiteX8" fmla="*/ 320989 w 3200204"/>
              <a:gd name="connsiteY8" fmla="*/ 351856 h 3787122"/>
              <a:gd name="connsiteX9" fmla="*/ 115463 w 3200204"/>
              <a:gd name="connsiteY9" fmla="*/ 704552 h 3787122"/>
              <a:gd name="connsiteX10" fmla="*/ 295072 w 3200204"/>
              <a:gd name="connsiteY10" fmla="*/ 1012417 h 3787122"/>
              <a:gd name="connsiteX11" fmla="*/ 1398381 w 3200204"/>
              <a:gd name="connsiteY11" fmla="*/ 1307454 h 3787122"/>
              <a:gd name="connsiteX12" fmla="*/ 2411887 w 3200204"/>
              <a:gd name="connsiteY12" fmla="*/ 1320281 h 3787122"/>
              <a:gd name="connsiteX13" fmla="*/ 3091833 w 3200204"/>
              <a:gd name="connsiteY13" fmla="*/ 1166349 h 3787122"/>
              <a:gd name="connsiteX14" fmla="*/ 3181638 w 3200204"/>
              <a:gd name="connsiteY14" fmla="*/ 1063728 h 3787122"/>
              <a:gd name="connsiteX15" fmla="*/ 3155979 w 3200204"/>
              <a:gd name="connsiteY15" fmla="*/ 884140 h 3787122"/>
              <a:gd name="connsiteX16" fmla="*/ 2745445 w 3200204"/>
              <a:gd name="connsiteY16" fmla="*/ 666069 h 3787122"/>
              <a:gd name="connsiteX17" fmla="*/ 1898719 w 3200204"/>
              <a:gd name="connsiteY17" fmla="*/ 550620 h 3787122"/>
              <a:gd name="connsiteX18" fmla="*/ 923702 w 3200204"/>
              <a:gd name="connsiteY18" fmla="*/ 678897 h 3787122"/>
              <a:gd name="connsiteX19" fmla="*/ 359217 w 3200204"/>
              <a:gd name="connsiteY19" fmla="*/ 999589 h 3787122"/>
              <a:gd name="connsiteX20" fmla="*/ 166780 w 3200204"/>
              <a:gd name="connsiteY20" fmla="*/ 1333109 h 3787122"/>
              <a:gd name="connsiteX21" fmla="*/ 307901 w 3200204"/>
              <a:gd name="connsiteY21" fmla="*/ 1666629 h 3787122"/>
              <a:gd name="connsiteX22" fmla="*/ 821068 w 3200204"/>
              <a:gd name="connsiteY22" fmla="*/ 1936010 h 3787122"/>
              <a:gd name="connsiteX23" fmla="*/ 1706282 w 3200204"/>
              <a:gd name="connsiteY23" fmla="*/ 2012976 h 3787122"/>
              <a:gd name="connsiteX24" fmla="*/ 2514520 w 3200204"/>
              <a:gd name="connsiteY24" fmla="*/ 1936010 h 3787122"/>
              <a:gd name="connsiteX25" fmla="*/ 2976371 w 3200204"/>
              <a:gd name="connsiteY25" fmla="*/ 1807733 h 3787122"/>
              <a:gd name="connsiteX26" fmla="*/ 3027687 w 3200204"/>
              <a:gd name="connsiteY26" fmla="*/ 1628146 h 3787122"/>
              <a:gd name="connsiteX27" fmla="*/ 2617154 w 3200204"/>
              <a:gd name="connsiteY27" fmla="*/ 1410075 h 3787122"/>
              <a:gd name="connsiteX28" fmla="*/ 1565161 w 3200204"/>
              <a:gd name="connsiteY28" fmla="*/ 1294626 h 3787122"/>
              <a:gd name="connsiteX29" fmla="*/ 654289 w 3200204"/>
              <a:gd name="connsiteY29" fmla="*/ 1499869 h 3787122"/>
              <a:gd name="connsiteX30" fmla="*/ 295072 w 3200204"/>
              <a:gd name="connsiteY30" fmla="*/ 1859044 h 3787122"/>
              <a:gd name="connsiteX31" fmla="*/ 397705 w 3200204"/>
              <a:gd name="connsiteY31" fmla="*/ 2218219 h 3787122"/>
              <a:gd name="connsiteX32" fmla="*/ 1141798 w 3200204"/>
              <a:gd name="connsiteY32" fmla="*/ 2513256 h 3787122"/>
              <a:gd name="connsiteX33" fmla="*/ 2180961 w 3200204"/>
              <a:gd name="connsiteY33" fmla="*/ 2577394 h 3787122"/>
              <a:gd name="connsiteX34" fmla="*/ 2719787 w 3200204"/>
              <a:gd name="connsiteY34" fmla="*/ 2538911 h 3787122"/>
              <a:gd name="connsiteX35" fmla="*/ 2796762 w 3200204"/>
              <a:gd name="connsiteY35" fmla="*/ 2308013 h 3787122"/>
              <a:gd name="connsiteX36" fmla="*/ 2360570 w 3200204"/>
              <a:gd name="connsiteY36" fmla="*/ 2128425 h 3787122"/>
              <a:gd name="connsiteX37" fmla="*/ 1449698 w 3200204"/>
              <a:gd name="connsiteY37" fmla="*/ 2179736 h 3787122"/>
              <a:gd name="connsiteX38" fmla="*/ 718435 w 3200204"/>
              <a:gd name="connsiteY38" fmla="*/ 2372151 h 3787122"/>
              <a:gd name="connsiteX39" fmla="*/ 461851 w 3200204"/>
              <a:gd name="connsiteY39" fmla="*/ 2756982 h 3787122"/>
              <a:gd name="connsiteX40" fmla="*/ 987847 w 3200204"/>
              <a:gd name="connsiteY40" fmla="*/ 3141812 h 3787122"/>
              <a:gd name="connsiteX41" fmla="*/ 1808915 w 3200204"/>
              <a:gd name="connsiteY41" fmla="*/ 3231606 h 3787122"/>
              <a:gd name="connsiteX42" fmla="*/ 2488862 w 3200204"/>
              <a:gd name="connsiteY42" fmla="*/ 3128985 h 3787122"/>
              <a:gd name="connsiteX43" fmla="*/ 2578666 w 3200204"/>
              <a:gd name="connsiteY43" fmla="*/ 3026363 h 3787122"/>
              <a:gd name="connsiteX44" fmla="*/ 2360570 w 3200204"/>
              <a:gd name="connsiteY44" fmla="*/ 2898086 h 3787122"/>
              <a:gd name="connsiteX45" fmla="*/ 1590819 w 3200204"/>
              <a:gd name="connsiteY45" fmla="*/ 2962225 h 3787122"/>
              <a:gd name="connsiteX46" fmla="*/ 1039164 w 3200204"/>
              <a:gd name="connsiteY46" fmla="*/ 3295744 h 3787122"/>
              <a:gd name="connsiteX47" fmla="*/ 1141798 w 3200204"/>
              <a:gd name="connsiteY47" fmla="*/ 3629264 h 3787122"/>
              <a:gd name="connsiteX48" fmla="*/ 1744769 w 3200204"/>
              <a:gd name="connsiteY48" fmla="*/ 3783196 h 3787122"/>
              <a:gd name="connsiteX49" fmla="*/ 2245107 w 3200204"/>
              <a:gd name="connsiteY49" fmla="*/ 3744713 h 3787122"/>
              <a:gd name="connsiteX0" fmla="*/ 0 w 3204535"/>
              <a:gd name="connsiteY0" fmla="*/ 358205 h 3787122"/>
              <a:gd name="connsiteX1" fmla="*/ 987847 w 3204535"/>
              <a:gd name="connsiteY1" fmla="*/ 717380 h 3787122"/>
              <a:gd name="connsiteX2" fmla="*/ 2411887 w 3204535"/>
              <a:gd name="connsiteY2" fmla="*/ 743036 h 3787122"/>
              <a:gd name="connsiteX3" fmla="*/ 2976501 w 3204535"/>
              <a:gd name="connsiteY3" fmla="*/ 602063 h 3787122"/>
              <a:gd name="connsiteX4" fmla="*/ 3155979 w 3204535"/>
              <a:gd name="connsiteY4" fmla="*/ 447999 h 3787122"/>
              <a:gd name="connsiteX5" fmla="*/ 2892787 w 3204535"/>
              <a:gd name="connsiteY5" fmla="*/ 204535 h 3787122"/>
              <a:gd name="connsiteX6" fmla="*/ 2065499 w 3204535"/>
              <a:gd name="connsiteY6" fmla="*/ 11858 h 3787122"/>
              <a:gd name="connsiteX7" fmla="*/ 1052123 w 3204535"/>
              <a:gd name="connsiteY7" fmla="*/ 56953 h 3787122"/>
              <a:gd name="connsiteX8" fmla="*/ 320989 w 3204535"/>
              <a:gd name="connsiteY8" fmla="*/ 351856 h 3787122"/>
              <a:gd name="connsiteX9" fmla="*/ 115463 w 3204535"/>
              <a:gd name="connsiteY9" fmla="*/ 704552 h 3787122"/>
              <a:gd name="connsiteX10" fmla="*/ 295072 w 3204535"/>
              <a:gd name="connsiteY10" fmla="*/ 1012417 h 3787122"/>
              <a:gd name="connsiteX11" fmla="*/ 1398381 w 3204535"/>
              <a:gd name="connsiteY11" fmla="*/ 1307454 h 3787122"/>
              <a:gd name="connsiteX12" fmla="*/ 2411887 w 3204535"/>
              <a:gd name="connsiteY12" fmla="*/ 1320281 h 3787122"/>
              <a:gd name="connsiteX13" fmla="*/ 3020560 w 3204535"/>
              <a:gd name="connsiteY13" fmla="*/ 1179309 h 3787122"/>
              <a:gd name="connsiteX14" fmla="*/ 3181638 w 3204535"/>
              <a:gd name="connsiteY14" fmla="*/ 1063728 h 3787122"/>
              <a:gd name="connsiteX15" fmla="*/ 3155979 w 3204535"/>
              <a:gd name="connsiteY15" fmla="*/ 884140 h 3787122"/>
              <a:gd name="connsiteX16" fmla="*/ 2745445 w 3204535"/>
              <a:gd name="connsiteY16" fmla="*/ 666069 h 3787122"/>
              <a:gd name="connsiteX17" fmla="*/ 1898719 w 3204535"/>
              <a:gd name="connsiteY17" fmla="*/ 550620 h 3787122"/>
              <a:gd name="connsiteX18" fmla="*/ 923702 w 3204535"/>
              <a:gd name="connsiteY18" fmla="*/ 678897 h 3787122"/>
              <a:gd name="connsiteX19" fmla="*/ 359217 w 3204535"/>
              <a:gd name="connsiteY19" fmla="*/ 999589 h 3787122"/>
              <a:gd name="connsiteX20" fmla="*/ 166780 w 3204535"/>
              <a:gd name="connsiteY20" fmla="*/ 1333109 h 3787122"/>
              <a:gd name="connsiteX21" fmla="*/ 307901 w 3204535"/>
              <a:gd name="connsiteY21" fmla="*/ 1666629 h 3787122"/>
              <a:gd name="connsiteX22" fmla="*/ 821068 w 3204535"/>
              <a:gd name="connsiteY22" fmla="*/ 1936010 h 3787122"/>
              <a:gd name="connsiteX23" fmla="*/ 1706282 w 3204535"/>
              <a:gd name="connsiteY23" fmla="*/ 2012976 h 3787122"/>
              <a:gd name="connsiteX24" fmla="*/ 2514520 w 3204535"/>
              <a:gd name="connsiteY24" fmla="*/ 1936010 h 3787122"/>
              <a:gd name="connsiteX25" fmla="*/ 2976371 w 3204535"/>
              <a:gd name="connsiteY25" fmla="*/ 1807733 h 3787122"/>
              <a:gd name="connsiteX26" fmla="*/ 3027687 w 3204535"/>
              <a:gd name="connsiteY26" fmla="*/ 1628146 h 3787122"/>
              <a:gd name="connsiteX27" fmla="*/ 2617154 w 3204535"/>
              <a:gd name="connsiteY27" fmla="*/ 1410075 h 3787122"/>
              <a:gd name="connsiteX28" fmla="*/ 1565161 w 3204535"/>
              <a:gd name="connsiteY28" fmla="*/ 1294626 h 3787122"/>
              <a:gd name="connsiteX29" fmla="*/ 654289 w 3204535"/>
              <a:gd name="connsiteY29" fmla="*/ 1499869 h 3787122"/>
              <a:gd name="connsiteX30" fmla="*/ 295072 w 3204535"/>
              <a:gd name="connsiteY30" fmla="*/ 1859044 h 3787122"/>
              <a:gd name="connsiteX31" fmla="*/ 397705 w 3204535"/>
              <a:gd name="connsiteY31" fmla="*/ 2218219 h 3787122"/>
              <a:gd name="connsiteX32" fmla="*/ 1141798 w 3204535"/>
              <a:gd name="connsiteY32" fmla="*/ 2513256 h 3787122"/>
              <a:gd name="connsiteX33" fmla="*/ 2180961 w 3204535"/>
              <a:gd name="connsiteY33" fmla="*/ 2577394 h 3787122"/>
              <a:gd name="connsiteX34" fmla="*/ 2719787 w 3204535"/>
              <a:gd name="connsiteY34" fmla="*/ 2538911 h 3787122"/>
              <a:gd name="connsiteX35" fmla="*/ 2796762 w 3204535"/>
              <a:gd name="connsiteY35" fmla="*/ 2308013 h 3787122"/>
              <a:gd name="connsiteX36" fmla="*/ 2360570 w 3204535"/>
              <a:gd name="connsiteY36" fmla="*/ 2128425 h 3787122"/>
              <a:gd name="connsiteX37" fmla="*/ 1449698 w 3204535"/>
              <a:gd name="connsiteY37" fmla="*/ 2179736 h 3787122"/>
              <a:gd name="connsiteX38" fmla="*/ 718435 w 3204535"/>
              <a:gd name="connsiteY38" fmla="*/ 2372151 h 3787122"/>
              <a:gd name="connsiteX39" fmla="*/ 461851 w 3204535"/>
              <a:gd name="connsiteY39" fmla="*/ 2756982 h 3787122"/>
              <a:gd name="connsiteX40" fmla="*/ 987847 w 3204535"/>
              <a:gd name="connsiteY40" fmla="*/ 3141812 h 3787122"/>
              <a:gd name="connsiteX41" fmla="*/ 1808915 w 3204535"/>
              <a:gd name="connsiteY41" fmla="*/ 3231606 h 3787122"/>
              <a:gd name="connsiteX42" fmla="*/ 2488862 w 3204535"/>
              <a:gd name="connsiteY42" fmla="*/ 3128985 h 3787122"/>
              <a:gd name="connsiteX43" fmla="*/ 2578666 w 3204535"/>
              <a:gd name="connsiteY43" fmla="*/ 3026363 h 3787122"/>
              <a:gd name="connsiteX44" fmla="*/ 2360570 w 3204535"/>
              <a:gd name="connsiteY44" fmla="*/ 2898086 h 3787122"/>
              <a:gd name="connsiteX45" fmla="*/ 1590819 w 3204535"/>
              <a:gd name="connsiteY45" fmla="*/ 2962225 h 3787122"/>
              <a:gd name="connsiteX46" fmla="*/ 1039164 w 3204535"/>
              <a:gd name="connsiteY46" fmla="*/ 3295744 h 3787122"/>
              <a:gd name="connsiteX47" fmla="*/ 1141798 w 3204535"/>
              <a:gd name="connsiteY47" fmla="*/ 3629264 h 3787122"/>
              <a:gd name="connsiteX48" fmla="*/ 1744769 w 3204535"/>
              <a:gd name="connsiteY48" fmla="*/ 3783196 h 3787122"/>
              <a:gd name="connsiteX49" fmla="*/ 2245107 w 3204535"/>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224667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99869 h 3787122"/>
              <a:gd name="connsiteX30" fmla="*/ 295072 w 3207862"/>
              <a:gd name="connsiteY30" fmla="*/ 1859044 h 3787122"/>
              <a:gd name="connsiteX31" fmla="*/ 397705 w 3207862"/>
              <a:gd name="connsiteY31" fmla="*/ 2218219 h 3787122"/>
              <a:gd name="connsiteX32" fmla="*/ 1141798 w 3207862"/>
              <a:gd name="connsiteY32" fmla="*/ 2513256 h 3787122"/>
              <a:gd name="connsiteX33" fmla="*/ 2180961 w 3207862"/>
              <a:gd name="connsiteY33" fmla="*/ 2577394 h 3787122"/>
              <a:gd name="connsiteX34" fmla="*/ 2719787 w 3207862"/>
              <a:gd name="connsiteY34" fmla="*/ 2538911 h 3787122"/>
              <a:gd name="connsiteX35" fmla="*/ 2796762 w 3207862"/>
              <a:gd name="connsiteY35" fmla="*/ 2308013 h 3787122"/>
              <a:gd name="connsiteX36" fmla="*/ 2360570 w 3207862"/>
              <a:gd name="connsiteY36" fmla="*/ 2128425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99869 h 3787122"/>
              <a:gd name="connsiteX30" fmla="*/ 295072 w 3207862"/>
              <a:gd name="connsiteY30" fmla="*/ 1859044 h 3787122"/>
              <a:gd name="connsiteX31" fmla="*/ 397705 w 3207862"/>
              <a:gd name="connsiteY31" fmla="*/ 2218219 h 3787122"/>
              <a:gd name="connsiteX32" fmla="*/ 1141798 w 3207862"/>
              <a:gd name="connsiteY32" fmla="*/ 2513256 h 3787122"/>
              <a:gd name="connsiteX33" fmla="*/ 2180961 w 3207862"/>
              <a:gd name="connsiteY33" fmla="*/ 2577394 h 3787122"/>
              <a:gd name="connsiteX34" fmla="*/ 2719787 w 3207862"/>
              <a:gd name="connsiteY34" fmla="*/ 2538911 h 3787122"/>
              <a:gd name="connsiteX35" fmla="*/ 2796762 w 3207862"/>
              <a:gd name="connsiteY35" fmla="*/ 2308013 h 3787122"/>
              <a:gd name="connsiteX36" fmla="*/ 2360570 w 3207862"/>
              <a:gd name="connsiteY36" fmla="*/ 2128425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397705 w 3207862"/>
              <a:gd name="connsiteY31" fmla="*/ 2218219 h 3787122"/>
              <a:gd name="connsiteX32" fmla="*/ 1141798 w 3207862"/>
              <a:gd name="connsiteY32" fmla="*/ 2513256 h 3787122"/>
              <a:gd name="connsiteX33" fmla="*/ 2180961 w 3207862"/>
              <a:gd name="connsiteY33" fmla="*/ 2577394 h 3787122"/>
              <a:gd name="connsiteX34" fmla="*/ 2719787 w 3207862"/>
              <a:gd name="connsiteY34" fmla="*/ 2538911 h 3787122"/>
              <a:gd name="connsiteX35" fmla="*/ 2796762 w 3207862"/>
              <a:gd name="connsiteY35" fmla="*/ 2308013 h 3787122"/>
              <a:gd name="connsiteX36" fmla="*/ 2360570 w 3207862"/>
              <a:gd name="connsiteY36" fmla="*/ 2128425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397705 w 3207862"/>
              <a:gd name="connsiteY31" fmla="*/ 2218219 h 3787122"/>
              <a:gd name="connsiteX32" fmla="*/ 1141798 w 3207862"/>
              <a:gd name="connsiteY32" fmla="*/ 2513256 h 3787122"/>
              <a:gd name="connsiteX33" fmla="*/ 2180961 w 3207862"/>
              <a:gd name="connsiteY33" fmla="*/ 2577394 h 3787122"/>
              <a:gd name="connsiteX34" fmla="*/ 2719787 w 3207862"/>
              <a:gd name="connsiteY34" fmla="*/ 2538911 h 3787122"/>
              <a:gd name="connsiteX35" fmla="*/ 2796762 w 3207862"/>
              <a:gd name="connsiteY35" fmla="*/ 2308013 h 3787122"/>
              <a:gd name="connsiteX36" fmla="*/ 2360570 w 3207862"/>
              <a:gd name="connsiteY36" fmla="*/ 2128425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577394 h 3787122"/>
              <a:gd name="connsiteX34" fmla="*/ 2719787 w 3207862"/>
              <a:gd name="connsiteY34" fmla="*/ 2538911 h 3787122"/>
              <a:gd name="connsiteX35" fmla="*/ 2796762 w 3207862"/>
              <a:gd name="connsiteY35" fmla="*/ 2308013 h 3787122"/>
              <a:gd name="connsiteX36" fmla="*/ 2360570 w 3207862"/>
              <a:gd name="connsiteY36" fmla="*/ 2128425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60570 w 3207862"/>
              <a:gd name="connsiteY36" fmla="*/ 2128425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79736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18435 w 3207862"/>
              <a:gd name="connsiteY38" fmla="*/ 2372151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1851 w 3207862"/>
              <a:gd name="connsiteY39" fmla="*/ 275698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578666 w 3207862"/>
              <a:gd name="connsiteY43" fmla="*/ 3026363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617542 w 3207862"/>
              <a:gd name="connsiteY43" fmla="*/ 3019884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617542 w 3207862"/>
              <a:gd name="connsiteY43" fmla="*/ 3019884 h 3787122"/>
              <a:gd name="connsiteX44" fmla="*/ 2360570 w 3207862"/>
              <a:gd name="connsiteY44" fmla="*/ 2898086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488862 w 3207862"/>
              <a:gd name="connsiteY42" fmla="*/ 3128985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365754 w 3207862"/>
              <a:gd name="connsiteY42" fmla="*/ 314842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39164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500728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719787 w 3207862"/>
              <a:gd name="connsiteY34" fmla="*/ 253891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54289 w 3207862"/>
              <a:gd name="connsiteY29" fmla="*/ 1486909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2976501 w 3207862"/>
              <a:gd name="connsiteY3" fmla="*/ 60206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55979 w 3207862"/>
              <a:gd name="connsiteY4" fmla="*/ 447999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95072 w 3207862"/>
              <a:gd name="connsiteY10" fmla="*/ 1012417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1398381 w 3207862"/>
              <a:gd name="connsiteY11" fmla="*/ 1307454 h 3787122"/>
              <a:gd name="connsiteX12" fmla="*/ 2411887 w 3207862"/>
              <a:gd name="connsiteY12" fmla="*/ 1320281 h 3787122"/>
              <a:gd name="connsiteX13" fmla="*/ 2968725 w 3207862"/>
              <a:gd name="connsiteY13" fmla="*/ 1198748 h 3787122"/>
              <a:gd name="connsiteX14" fmla="*/ 3181638 w 3207862"/>
              <a:gd name="connsiteY14" fmla="*/ 1063728 h 3787122"/>
              <a:gd name="connsiteX15" fmla="*/ 3155979 w 3207862"/>
              <a:gd name="connsiteY15" fmla="*/ 884140 h 3787122"/>
              <a:gd name="connsiteX16" fmla="*/ 2745445 w 3207862"/>
              <a:gd name="connsiteY16" fmla="*/ 666069 h 3787122"/>
              <a:gd name="connsiteX17" fmla="*/ 1898719 w 3207862"/>
              <a:gd name="connsiteY17" fmla="*/ 550620 h 3787122"/>
              <a:gd name="connsiteX18" fmla="*/ 923702 w 3207862"/>
              <a:gd name="connsiteY18" fmla="*/ 678897 h 3787122"/>
              <a:gd name="connsiteX19" fmla="*/ 359217 w 3207862"/>
              <a:gd name="connsiteY19" fmla="*/ 999589 h 3787122"/>
              <a:gd name="connsiteX20" fmla="*/ 166780 w 3207862"/>
              <a:gd name="connsiteY20" fmla="*/ 1333109 h 3787122"/>
              <a:gd name="connsiteX21" fmla="*/ 307901 w 3207862"/>
              <a:gd name="connsiteY21" fmla="*/ 1666629 h 3787122"/>
              <a:gd name="connsiteX22" fmla="*/ 821068 w 3207862"/>
              <a:gd name="connsiteY22" fmla="*/ 1936010 h 3787122"/>
              <a:gd name="connsiteX23" fmla="*/ 1706282 w 3207862"/>
              <a:gd name="connsiteY23" fmla="*/ 2012976 h 3787122"/>
              <a:gd name="connsiteX24" fmla="*/ 2514520 w 3207862"/>
              <a:gd name="connsiteY24" fmla="*/ 1936010 h 3787122"/>
              <a:gd name="connsiteX25" fmla="*/ 2976371 w 3207862"/>
              <a:gd name="connsiteY25" fmla="*/ 1807733 h 3787122"/>
              <a:gd name="connsiteX26" fmla="*/ 3027687 w 3207862"/>
              <a:gd name="connsiteY26" fmla="*/ 1628146 h 3787122"/>
              <a:gd name="connsiteX27" fmla="*/ 2617154 w 3207862"/>
              <a:gd name="connsiteY27" fmla="*/ 1410075 h 3787122"/>
              <a:gd name="connsiteX28" fmla="*/ 1565161 w 3207862"/>
              <a:gd name="connsiteY28" fmla="*/ 1294626 h 3787122"/>
              <a:gd name="connsiteX29" fmla="*/ 634851 w 3207862"/>
              <a:gd name="connsiteY29" fmla="*/ 1473950 h 3787122"/>
              <a:gd name="connsiteX30" fmla="*/ 295072 w 3207862"/>
              <a:gd name="connsiteY30" fmla="*/ 1859044 h 3787122"/>
              <a:gd name="connsiteX31" fmla="*/ 417143 w 3207862"/>
              <a:gd name="connsiteY31" fmla="*/ 2192300 h 3787122"/>
              <a:gd name="connsiteX32" fmla="*/ 1141798 w 3207862"/>
              <a:gd name="connsiteY32" fmla="*/ 2513256 h 3787122"/>
              <a:gd name="connsiteX33" fmla="*/ 2180961 w 3207862"/>
              <a:gd name="connsiteY33" fmla="*/ 2609793 h 3787122"/>
              <a:gd name="connsiteX34" fmla="*/ 2693870 w 3207862"/>
              <a:gd name="connsiteY34" fmla="*/ 2519471 h 3787122"/>
              <a:gd name="connsiteX35" fmla="*/ 2796762 w 3207862"/>
              <a:gd name="connsiteY35" fmla="*/ 2308013 h 3787122"/>
              <a:gd name="connsiteX36" fmla="*/ 2341132 w 3207862"/>
              <a:gd name="connsiteY36" fmla="*/ 2154344 h 3787122"/>
              <a:gd name="connsiteX37" fmla="*/ 1449698 w 3207862"/>
              <a:gd name="connsiteY37" fmla="*/ 2166777 h 3787122"/>
              <a:gd name="connsiteX38" fmla="*/ 750831 w 3207862"/>
              <a:gd name="connsiteY38" fmla="*/ 2391590 h 3787122"/>
              <a:gd name="connsiteX39" fmla="*/ 468331 w 3207862"/>
              <a:gd name="connsiteY39" fmla="*/ 2769942 h 3787122"/>
              <a:gd name="connsiteX40" fmla="*/ 987847 w 3207862"/>
              <a:gd name="connsiteY40" fmla="*/ 3141812 h 3787122"/>
              <a:gd name="connsiteX41" fmla="*/ 1808915 w 3207862"/>
              <a:gd name="connsiteY41" fmla="*/ 3231606 h 3787122"/>
              <a:gd name="connsiteX42" fmla="*/ 2352795 w 3207862"/>
              <a:gd name="connsiteY42" fmla="*/ 3161384 h 3787122"/>
              <a:gd name="connsiteX43" fmla="*/ 2617542 w 3207862"/>
              <a:gd name="connsiteY43" fmla="*/ 3019884 h 3787122"/>
              <a:gd name="connsiteX44" fmla="*/ 2360570 w 3207862"/>
              <a:gd name="connsiteY44" fmla="*/ 2917525 h 3787122"/>
              <a:gd name="connsiteX45" fmla="*/ 1590819 w 3207862"/>
              <a:gd name="connsiteY45" fmla="*/ 2962225 h 3787122"/>
              <a:gd name="connsiteX46" fmla="*/ 1065082 w 3207862"/>
              <a:gd name="connsiteY46" fmla="*/ 3295744 h 3787122"/>
              <a:gd name="connsiteX47" fmla="*/ 1141798 w 3207862"/>
              <a:gd name="connsiteY47" fmla="*/ 3629264 h 3787122"/>
              <a:gd name="connsiteX48" fmla="*/ 1744769 w 3207862"/>
              <a:gd name="connsiteY48" fmla="*/ 3783196 h 3787122"/>
              <a:gd name="connsiteX49" fmla="*/ 2245107 w 3207862"/>
              <a:gd name="connsiteY49"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751466 w 3207862"/>
              <a:gd name="connsiteY11" fmla="*/ 1199169 h 3787122"/>
              <a:gd name="connsiteX12" fmla="*/ 1398381 w 3207862"/>
              <a:gd name="connsiteY12" fmla="*/ 1307454 h 3787122"/>
              <a:gd name="connsiteX13" fmla="*/ 2411887 w 3207862"/>
              <a:gd name="connsiteY13" fmla="*/ 1320281 h 3787122"/>
              <a:gd name="connsiteX14" fmla="*/ 2968725 w 3207862"/>
              <a:gd name="connsiteY14" fmla="*/ 1198748 h 3787122"/>
              <a:gd name="connsiteX15" fmla="*/ 3181638 w 3207862"/>
              <a:gd name="connsiteY15" fmla="*/ 1063728 h 3787122"/>
              <a:gd name="connsiteX16" fmla="*/ 3155979 w 3207862"/>
              <a:gd name="connsiteY16" fmla="*/ 884140 h 3787122"/>
              <a:gd name="connsiteX17" fmla="*/ 2745445 w 3207862"/>
              <a:gd name="connsiteY17" fmla="*/ 666069 h 3787122"/>
              <a:gd name="connsiteX18" fmla="*/ 1898719 w 3207862"/>
              <a:gd name="connsiteY18" fmla="*/ 550620 h 3787122"/>
              <a:gd name="connsiteX19" fmla="*/ 923702 w 3207862"/>
              <a:gd name="connsiteY19" fmla="*/ 678897 h 3787122"/>
              <a:gd name="connsiteX20" fmla="*/ 359217 w 3207862"/>
              <a:gd name="connsiteY20" fmla="*/ 999589 h 3787122"/>
              <a:gd name="connsiteX21" fmla="*/ 166780 w 3207862"/>
              <a:gd name="connsiteY21" fmla="*/ 1333109 h 3787122"/>
              <a:gd name="connsiteX22" fmla="*/ 307901 w 3207862"/>
              <a:gd name="connsiteY22" fmla="*/ 1666629 h 3787122"/>
              <a:gd name="connsiteX23" fmla="*/ 821068 w 3207862"/>
              <a:gd name="connsiteY23" fmla="*/ 1936010 h 3787122"/>
              <a:gd name="connsiteX24" fmla="*/ 1706282 w 3207862"/>
              <a:gd name="connsiteY24" fmla="*/ 2012976 h 3787122"/>
              <a:gd name="connsiteX25" fmla="*/ 2514520 w 3207862"/>
              <a:gd name="connsiteY25" fmla="*/ 1936010 h 3787122"/>
              <a:gd name="connsiteX26" fmla="*/ 2976371 w 3207862"/>
              <a:gd name="connsiteY26" fmla="*/ 1807733 h 3787122"/>
              <a:gd name="connsiteX27" fmla="*/ 3027687 w 3207862"/>
              <a:gd name="connsiteY27" fmla="*/ 1628146 h 3787122"/>
              <a:gd name="connsiteX28" fmla="*/ 2617154 w 3207862"/>
              <a:gd name="connsiteY28" fmla="*/ 1410075 h 3787122"/>
              <a:gd name="connsiteX29" fmla="*/ 1565161 w 3207862"/>
              <a:gd name="connsiteY29" fmla="*/ 1294626 h 3787122"/>
              <a:gd name="connsiteX30" fmla="*/ 634851 w 3207862"/>
              <a:gd name="connsiteY30" fmla="*/ 1473950 h 3787122"/>
              <a:gd name="connsiteX31" fmla="*/ 295072 w 3207862"/>
              <a:gd name="connsiteY31" fmla="*/ 1859044 h 3787122"/>
              <a:gd name="connsiteX32" fmla="*/ 417143 w 3207862"/>
              <a:gd name="connsiteY32" fmla="*/ 2192300 h 3787122"/>
              <a:gd name="connsiteX33" fmla="*/ 1141798 w 3207862"/>
              <a:gd name="connsiteY33" fmla="*/ 2513256 h 3787122"/>
              <a:gd name="connsiteX34" fmla="*/ 2180961 w 3207862"/>
              <a:gd name="connsiteY34" fmla="*/ 2609793 h 3787122"/>
              <a:gd name="connsiteX35" fmla="*/ 2693870 w 3207862"/>
              <a:gd name="connsiteY35" fmla="*/ 2519471 h 3787122"/>
              <a:gd name="connsiteX36" fmla="*/ 2796762 w 3207862"/>
              <a:gd name="connsiteY36" fmla="*/ 2308013 h 3787122"/>
              <a:gd name="connsiteX37" fmla="*/ 2341132 w 3207862"/>
              <a:gd name="connsiteY37" fmla="*/ 2154344 h 3787122"/>
              <a:gd name="connsiteX38" fmla="*/ 1449698 w 3207862"/>
              <a:gd name="connsiteY38" fmla="*/ 2166777 h 3787122"/>
              <a:gd name="connsiteX39" fmla="*/ 750831 w 3207862"/>
              <a:gd name="connsiteY39" fmla="*/ 2391590 h 3787122"/>
              <a:gd name="connsiteX40" fmla="*/ 468331 w 3207862"/>
              <a:gd name="connsiteY40" fmla="*/ 2769942 h 3787122"/>
              <a:gd name="connsiteX41" fmla="*/ 987847 w 3207862"/>
              <a:gd name="connsiteY41" fmla="*/ 3141812 h 3787122"/>
              <a:gd name="connsiteX42" fmla="*/ 1808915 w 3207862"/>
              <a:gd name="connsiteY42" fmla="*/ 3231606 h 3787122"/>
              <a:gd name="connsiteX43" fmla="*/ 2352795 w 3207862"/>
              <a:gd name="connsiteY43" fmla="*/ 3161384 h 3787122"/>
              <a:gd name="connsiteX44" fmla="*/ 2617542 w 3207862"/>
              <a:gd name="connsiteY44" fmla="*/ 3019884 h 3787122"/>
              <a:gd name="connsiteX45" fmla="*/ 2360570 w 3207862"/>
              <a:gd name="connsiteY45" fmla="*/ 2917525 h 3787122"/>
              <a:gd name="connsiteX46" fmla="*/ 1590819 w 3207862"/>
              <a:gd name="connsiteY46" fmla="*/ 2962225 h 3787122"/>
              <a:gd name="connsiteX47" fmla="*/ 1065082 w 3207862"/>
              <a:gd name="connsiteY47" fmla="*/ 3295744 h 3787122"/>
              <a:gd name="connsiteX48" fmla="*/ 1141798 w 3207862"/>
              <a:gd name="connsiteY48" fmla="*/ 3629264 h 3787122"/>
              <a:gd name="connsiteX49" fmla="*/ 1744769 w 3207862"/>
              <a:gd name="connsiteY49" fmla="*/ 3783196 h 3787122"/>
              <a:gd name="connsiteX50" fmla="*/ 2245107 w 3207862"/>
              <a:gd name="connsiteY50"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751466 w 3207862"/>
              <a:gd name="connsiteY11" fmla="*/ 1199169 h 3787122"/>
              <a:gd name="connsiteX12" fmla="*/ 1398381 w 3207862"/>
              <a:gd name="connsiteY12" fmla="*/ 1307454 h 3787122"/>
              <a:gd name="connsiteX13" fmla="*/ 2411887 w 3207862"/>
              <a:gd name="connsiteY13" fmla="*/ 1320281 h 3787122"/>
              <a:gd name="connsiteX14" fmla="*/ 2968725 w 3207862"/>
              <a:gd name="connsiteY14" fmla="*/ 1198748 h 3787122"/>
              <a:gd name="connsiteX15" fmla="*/ 3181638 w 3207862"/>
              <a:gd name="connsiteY15" fmla="*/ 1063728 h 3787122"/>
              <a:gd name="connsiteX16" fmla="*/ 3155979 w 3207862"/>
              <a:gd name="connsiteY16" fmla="*/ 884140 h 3787122"/>
              <a:gd name="connsiteX17" fmla="*/ 2745445 w 3207862"/>
              <a:gd name="connsiteY17" fmla="*/ 666069 h 3787122"/>
              <a:gd name="connsiteX18" fmla="*/ 1898719 w 3207862"/>
              <a:gd name="connsiteY18" fmla="*/ 550620 h 3787122"/>
              <a:gd name="connsiteX19" fmla="*/ 923702 w 3207862"/>
              <a:gd name="connsiteY19" fmla="*/ 678897 h 3787122"/>
              <a:gd name="connsiteX20" fmla="*/ 359217 w 3207862"/>
              <a:gd name="connsiteY20" fmla="*/ 999589 h 3787122"/>
              <a:gd name="connsiteX21" fmla="*/ 166780 w 3207862"/>
              <a:gd name="connsiteY21" fmla="*/ 1333109 h 3787122"/>
              <a:gd name="connsiteX22" fmla="*/ 307901 w 3207862"/>
              <a:gd name="connsiteY22" fmla="*/ 1666629 h 3787122"/>
              <a:gd name="connsiteX23" fmla="*/ 821068 w 3207862"/>
              <a:gd name="connsiteY23" fmla="*/ 1936010 h 3787122"/>
              <a:gd name="connsiteX24" fmla="*/ 1706282 w 3207862"/>
              <a:gd name="connsiteY24" fmla="*/ 2012976 h 3787122"/>
              <a:gd name="connsiteX25" fmla="*/ 2514520 w 3207862"/>
              <a:gd name="connsiteY25" fmla="*/ 1936010 h 3787122"/>
              <a:gd name="connsiteX26" fmla="*/ 2976371 w 3207862"/>
              <a:gd name="connsiteY26" fmla="*/ 1807733 h 3787122"/>
              <a:gd name="connsiteX27" fmla="*/ 3027687 w 3207862"/>
              <a:gd name="connsiteY27" fmla="*/ 1628146 h 3787122"/>
              <a:gd name="connsiteX28" fmla="*/ 2617154 w 3207862"/>
              <a:gd name="connsiteY28" fmla="*/ 1410075 h 3787122"/>
              <a:gd name="connsiteX29" fmla="*/ 1565161 w 3207862"/>
              <a:gd name="connsiteY29" fmla="*/ 1294626 h 3787122"/>
              <a:gd name="connsiteX30" fmla="*/ 647810 w 3207862"/>
              <a:gd name="connsiteY30" fmla="*/ 1486910 h 3787122"/>
              <a:gd name="connsiteX31" fmla="*/ 295072 w 3207862"/>
              <a:gd name="connsiteY31" fmla="*/ 1859044 h 3787122"/>
              <a:gd name="connsiteX32" fmla="*/ 417143 w 3207862"/>
              <a:gd name="connsiteY32" fmla="*/ 2192300 h 3787122"/>
              <a:gd name="connsiteX33" fmla="*/ 1141798 w 3207862"/>
              <a:gd name="connsiteY33" fmla="*/ 2513256 h 3787122"/>
              <a:gd name="connsiteX34" fmla="*/ 2180961 w 3207862"/>
              <a:gd name="connsiteY34" fmla="*/ 2609793 h 3787122"/>
              <a:gd name="connsiteX35" fmla="*/ 2693870 w 3207862"/>
              <a:gd name="connsiteY35" fmla="*/ 2519471 h 3787122"/>
              <a:gd name="connsiteX36" fmla="*/ 2796762 w 3207862"/>
              <a:gd name="connsiteY36" fmla="*/ 2308013 h 3787122"/>
              <a:gd name="connsiteX37" fmla="*/ 2341132 w 3207862"/>
              <a:gd name="connsiteY37" fmla="*/ 2154344 h 3787122"/>
              <a:gd name="connsiteX38" fmla="*/ 1449698 w 3207862"/>
              <a:gd name="connsiteY38" fmla="*/ 2166777 h 3787122"/>
              <a:gd name="connsiteX39" fmla="*/ 750831 w 3207862"/>
              <a:gd name="connsiteY39" fmla="*/ 2391590 h 3787122"/>
              <a:gd name="connsiteX40" fmla="*/ 468331 w 3207862"/>
              <a:gd name="connsiteY40" fmla="*/ 2769942 h 3787122"/>
              <a:gd name="connsiteX41" fmla="*/ 987847 w 3207862"/>
              <a:gd name="connsiteY41" fmla="*/ 3141812 h 3787122"/>
              <a:gd name="connsiteX42" fmla="*/ 1808915 w 3207862"/>
              <a:gd name="connsiteY42" fmla="*/ 3231606 h 3787122"/>
              <a:gd name="connsiteX43" fmla="*/ 2352795 w 3207862"/>
              <a:gd name="connsiteY43" fmla="*/ 3161384 h 3787122"/>
              <a:gd name="connsiteX44" fmla="*/ 2617542 w 3207862"/>
              <a:gd name="connsiteY44" fmla="*/ 3019884 h 3787122"/>
              <a:gd name="connsiteX45" fmla="*/ 2360570 w 3207862"/>
              <a:gd name="connsiteY45" fmla="*/ 2917525 h 3787122"/>
              <a:gd name="connsiteX46" fmla="*/ 1590819 w 3207862"/>
              <a:gd name="connsiteY46" fmla="*/ 2962225 h 3787122"/>
              <a:gd name="connsiteX47" fmla="*/ 1065082 w 3207862"/>
              <a:gd name="connsiteY47" fmla="*/ 3295744 h 3787122"/>
              <a:gd name="connsiteX48" fmla="*/ 1141798 w 3207862"/>
              <a:gd name="connsiteY48" fmla="*/ 3629264 h 3787122"/>
              <a:gd name="connsiteX49" fmla="*/ 1744769 w 3207862"/>
              <a:gd name="connsiteY49" fmla="*/ 3783196 h 3787122"/>
              <a:gd name="connsiteX50" fmla="*/ 2245107 w 3207862"/>
              <a:gd name="connsiteY50" fmla="*/ 3744713 h 3787122"/>
              <a:gd name="connsiteX0" fmla="*/ 0 w 3207862"/>
              <a:gd name="connsiteY0" fmla="*/ 358205 h 3787122"/>
              <a:gd name="connsiteX1" fmla="*/ 987847 w 3207862"/>
              <a:gd name="connsiteY1" fmla="*/ 717380 h 3787122"/>
              <a:gd name="connsiteX2" fmla="*/ 2411887 w 3207862"/>
              <a:gd name="connsiteY2" fmla="*/ 743036 h 3787122"/>
              <a:gd name="connsiteX3" fmla="*/ 3002418 w 3207862"/>
              <a:gd name="connsiteY3" fmla="*/ 615023 h 3787122"/>
              <a:gd name="connsiteX4" fmla="*/ 3143020 w 3207862"/>
              <a:gd name="connsiteY4" fmla="*/ 409120 h 3787122"/>
              <a:gd name="connsiteX5" fmla="*/ 2892787 w 3207862"/>
              <a:gd name="connsiteY5" fmla="*/ 204535 h 3787122"/>
              <a:gd name="connsiteX6" fmla="*/ 2065499 w 3207862"/>
              <a:gd name="connsiteY6" fmla="*/ 11858 h 3787122"/>
              <a:gd name="connsiteX7" fmla="*/ 1052123 w 3207862"/>
              <a:gd name="connsiteY7" fmla="*/ 56953 h 3787122"/>
              <a:gd name="connsiteX8" fmla="*/ 320989 w 3207862"/>
              <a:gd name="connsiteY8" fmla="*/ 351856 h 3787122"/>
              <a:gd name="connsiteX9" fmla="*/ 115463 w 3207862"/>
              <a:gd name="connsiteY9" fmla="*/ 704552 h 3787122"/>
              <a:gd name="connsiteX10" fmla="*/ 262675 w 3207862"/>
              <a:gd name="connsiteY10" fmla="*/ 1005938 h 3787122"/>
              <a:gd name="connsiteX11" fmla="*/ 751466 w 3207862"/>
              <a:gd name="connsiteY11" fmla="*/ 1199169 h 3787122"/>
              <a:gd name="connsiteX12" fmla="*/ 1398381 w 3207862"/>
              <a:gd name="connsiteY12" fmla="*/ 1307454 h 3787122"/>
              <a:gd name="connsiteX13" fmla="*/ 2411887 w 3207862"/>
              <a:gd name="connsiteY13" fmla="*/ 1320281 h 3787122"/>
              <a:gd name="connsiteX14" fmla="*/ 2968725 w 3207862"/>
              <a:gd name="connsiteY14" fmla="*/ 1198748 h 3787122"/>
              <a:gd name="connsiteX15" fmla="*/ 3181638 w 3207862"/>
              <a:gd name="connsiteY15" fmla="*/ 1063728 h 3787122"/>
              <a:gd name="connsiteX16" fmla="*/ 3155979 w 3207862"/>
              <a:gd name="connsiteY16" fmla="*/ 884140 h 3787122"/>
              <a:gd name="connsiteX17" fmla="*/ 2745445 w 3207862"/>
              <a:gd name="connsiteY17" fmla="*/ 666069 h 3787122"/>
              <a:gd name="connsiteX18" fmla="*/ 1898719 w 3207862"/>
              <a:gd name="connsiteY18" fmla="*/ 550620 h 3787122"/>
              <a:gd name="connsiteX19" fmla="*/ 923702 w 3207862"/>
              <a:gd name="connsiteY19" fmla="*/ 678897 h 3787122"/>
              <a:gd name="connsiteX20" fmla="*/ 359217 w 3207862"/>
              <a:gd name="connsiteY20" fmla="*/ 999589 h 3787122"/>
              <a:gd name="connsiteX21" fmla="*/ 166780 w 3207862"/>
              <a:gd name="connsiteY21" fmla="*/ 1333109 h 3787122"/>
              <a:gd name="connsiteX22" fmla="*/ 307901 w 3207862"/>
              <a:gd name="connsiteY22" fmla="*/ 1666629 h 3787122"/>
              <a:gd name="connsiteX23" fmla="*/ 821068 w 3207862"/>
              <a:gd name="connsiteY23" fmla="*/ 1936010 h 3787122"/>
              <a:gd name="connsiteX24" fmla="*/ 1706282 w 3207862"/>
              <a:gd name="connsiteY24" fmla="*/ 2012976 h 3787122"/>
              <a:gd name="connsiteX25" fmla="*/ 2514520 w 3207862"/>
              <a:gd name="connsiteY25" fmla="*/ 1936010 h 3787122"/>
              <a:gd name="connsiteX26" fmla="*/ 2976371 w 3207862"/>
              <a:gd name="connsiteY26" fmla="*/ 1807733 h 3787122"/>
              <a:gd name="connsiteX27" fmla="*/ 3027687 w 3207862"/>
              <a:gd name="connsiteY27" fmla="*/ 1628146 h 3787122"/>
              <a:gd name="connsiteX28" fmla="*/ 2617154 w 3207862"/>
              <a:gd name="connsiteY28" fmla="*/ 1410075 h 3787122"/>
              <a:gd name="connsiteX29" fmla="*/ 1565161 w 3207862"/>
              <a:gd name="connsiteY29" fmla="*/ 1294626 h 3787122"/>
              <a:gd name="connsiteX30" fmla="*/ 647810 w 3207862"/>
              <a:gd name="connsiteY30" fmla="*/ 1486910 h 3787122"/>
              <a:gd name="connsiteX31" fmla="*/ 295072 w 3207862"/>
              <a:gd name="connsiteY31" fmla="*/ 1859044 h 3787122"/>
              <a:gd name="connsiteX32" fmla="*/ 417143 w 3207862"/>
              <a:gd name="connsiteY32" fmla="*/ 2192300 h 3787122"/>
              <a:gd name="connsiteX33" fmla="*/ 1141798 w 3207862"/>
              <a:gd name="connsiteY33" fmla="*/ 2513256 h 3787122"/>
              <a:gd name="connsiteX34" fmla="*/ 2180961 w 3207862"/>
              <a:gd name="connsiteY34" fmla="*/ 2609793 h 3787122"/>
              <a:gd name="connsiteX35" fmla="*/ 2680911 w 3207862"/>
              <a:gd name="connsiteY35" fmla="*/ 2506511 h 3787122"/>
              <a:gd name="connsiteX36" fmla="*/ 2796762 w 3207862"/>
              <a:gd name="connsiteY36" fmla="*/ 2308013 h 3787122"/>
              <a:gd name="connsiteX37" fmla="*/ 2341132 w 3207862"/>
              <a:gd name="connsiteY37" fmla="*/ 2154344 h 3787122"/>
              <a:gd name="connsiteX38" fmla="*/ 1449698 w 3207862"/>
              <a:gd name="connsiteY38" fmla="*/ 2166777 h 3787122"/>
              <a:gd name="connsiteX39" fmla="*/ 750831 w 3207862"/>
              <a:gd name="connsiteY39" fmla="*/ 2391590 h 3787122"/>
              <a:gd name="connsiteX40" fmla="*/ 468331 w 3207862"/>
              <a:gd name="connsiteY40" fmla="*/ 2769942 h 3787122"/>
              <a:gd name="connsiteX41" fmla="*/ 987847 w 3207862"/>
              <a:gd name="connsiteY41" fmla="*/ 3141812 h 3787122"/>
              <a:gd name="connsiteX42" fmla="*/ 1808915 w 3207862"/>
              <a:gd name="connsiteY42" fmla="*/ 3231606 h 3787122"/>
              <a:gd name="connsiteX43" fmla="*/ 2352795 w 3207862"/>
              <a:gd name="connsiteY43" fmla="*/ 3161384 h 3787122"/>
              <a:gd name="connsiteX44" fmla="*/ 2617542 w 3207862"/>
              <a:gd name="connsiteY44" fmla="*/ 3019884 h 3787122"/>
              <a:gd name="connsiteX45" fmla="*/ 2360570 w 3207862"/>
              <a:gd name="connsiteY45" fmla="*/ 2917525 h 3787122"/>
              <a:gd name="connsiteX46" fmla="*/ 1590819 w 3207862"/>
              <a:gd name="connsiteY46" fmla="*/ 2962225 h 3787122"/>
              <a:gd name="connsiteX47" fmla="*/ 1065082 w 3207862"/>
              <a:gd name="connsiteY47" fmla="*/ 3295744 h 3787122"/>
              <a:gd name="connsiteX48" fmla="*/ 1141798 w 3207862"/>
              <a:gd name="connsiteY48" fmla="*/ 3629264 h 3787122"/>
              <a:gd name="connsiteX49" fmla="*/ 1744769 w 3207862"/>
              <a:gd name="connsiteY49" fmla="*/ 3783196 h 3787122"/>
              <a:gd name="connsiteX50" fmla="*/ 2245107 w 3207862"/>
              <a:gd name="connsiteY50" fmla="*/ 3744713 h 3787122"/>
              <a:gd name="connsiteX0" fmla="*/ 0 w 3207862"/>
              <a:gd name="connsiteY0" fmla="*/ 358205 h 3785237"/>
              <a:gd name="connsiteX1" fmla="*/ 987847 w 3207862"/>
              <a:gd name="connsiteY1" fmla="*/ 717380 h 3785237"/>
              <a:gd name="connsiteX2" fmla="*/ 2411887 w 3207862"/>
              <a:gd name="connsiteY2" fmla="*/ 743036 h 3785237"/>
              <a:gd name="connsiteX3" fmla="*/ 3002418 w 3207862"/>
              <a:gd name="connsiteY3" fmla="*/ 615023 h 3785237"/>
              <a:gd name="connsiteX4" fmla="*/ 3143020 w 3207862"/>
              <a:gd name="connsiteY4" fmla="*/ 409120 h 3785237"/>
              <a:gd name="connsiteX5" fmla="*/ 2892787 w 3207862"/>
              <a:gd name="connsiteY5" fmla="*/ 204535 h 3785237"/>
              <a:gd name="connsiteX6" fmla="*/ 2065499 w 3207862"/>
              <a:gd name="connsiteY6" fmla="*/ 11858 h 3785237"/>
              <a:gd name="connsiteX7" fmla="*/ 1052123 w 3207862"/>
              <a:gd name="connsiteY7" fmla="*/ 56953 h 3785237"/>
              <a:gd name="connsiteX8" fmla="*/ 320989 w 3207862"/>
              <a:gd name="connsiteY8" fmla="*/ 351856 h 3785237"/>
              <a:gd name="connsiteX9" fmla="*/ 115463 w 3207862"/>
              <a:gd name="connsiteY9" fmla="*/ 704552 h 3785237"/>
              <a:gd name="connsiteX10" fmla="*/ 262675 w 3207862"/>
              <a:gd name="connsiteY10" fmla="*/ 1005938 h 3785237"/>
              <a:gd name="connsiteX11" fmla="*/ 751466 w 3207862"/>
              <a:gd name="connsiteY11" fmla="*/ 1199169 h 3785237"/>
              <a:gd name="connsiteX12" fmla="*/ 1398381 w 3207862"/>
              <a:gd name="connsiteY12" fmla="*/ 1307454 h 3785237"/>
              <a:gd name="connsiteX13" fmla="*/ 2411887 w 3207862"/>
              <a:gd name="connsiteY13" fmla="*/ 1320281 h 3785237"/>
              <a:gd name="connsiteX14" fmla="*/ 2968725 w 3207862"/>
              <a:gd name="connsiteY14" fmla="*/ 1198748 h 3785237"/>
              <a:gd name="connsiteX15" fmla="*/ 3181638 w 3207862"/>
              <a:gd name="connsiteY15" fmla="*/ 1063728 h 3785237"/>
              <a:gd name="connsiteX16" fmla="*/ 3155979 w 3207862"/>
              <a:gd name="connsiteY16" fmla="*/ 884140 h 3785237"/>
              <a:gd name="connsiteX17" fmla="*/ 2745445 w 3207862"/>
              <a:gd name="connsiteY17" fmla="*/ 666069 h 3785237"/>
              <a:gd name="connsiteX18" fmla="*/ 1898719 w 3207862"/>
              <a:gd name="connsiteY18" fmla="*/ 550620 h 3785237"/>
              <a:gd name="connsiteX19" fmla="*/ 923702 w 3207862"/>
              <a:gd name="connsiteY19" fmla="*/ 678897 h 3785237"/>
              <a:gd name="connsiteX20" fmla="*/ 359217 w 3207862"/>
              <a:gd name="connsiteY20" fmla="*/ 999589 h 3785237"/>
              <a:gd name="connsiteX21" fmla="*/ 166780 w 3207862"/>
              <a:gd name="connsiteY21" fmla="*/ 1333109 h 3785237"/>
              <a:gd name="connsiteX22" fmla="*/ 307901 w 3207862"/>
              <a:gd name="connsiteY22" fmla="*/ 1666629 h 3785237"/>
              <a:gd name="connsiteX23" fmla="*/ 821068 w 3207862"/>
              <a:gd name="connsiteY23" fmla="*/ 1936010 h 3785237"/>
              <a:gd name="connsiteX24" fmla="*/ 1706282 w 3207862"/>
              <a:gd name="connsiteY24" fmla="*/ 2012976 h 3785237"/>
              <a:gd name="connsiteX25" fmla="*/ 2514520 w 3207862"/>
              <a:gd name="connsiteY25" fmla="*/ 1936010 h 3785237"/>
              <a:gd name="connsiteX26" fmla="*/ 2976371 w 3207862"/>
              <a:gd name="connsiteY26" fmla="*/ 1807733 h 3785237"/>
              <a:gd name="connsiteX27" fmla="*/ 3027687 w 3207862"/>
              <a:gd name="connsiteY27" fmla="*/ 1628146 h 3785237"/>
              <a:gd name="connsiteX28" fmla="*/ 2617154 w 3207862"/>
              <a:gd name="connsiteY28" fmla="*/ 1410075 h 3785237"/>
              <a:gd name="connsiteX29" fmla="*/ 1565161 w 3207862"/>
              <a:gd name="connsiteY29" fmla="*/ 1294626 h 3785237"/>
              <a:gd name="connsiteX30" fmla="*/ 647810 w 3207862"/>
              <a:gd name="connsiteY30" fmla="*/ 1486910 h 3785237"/>
              <a:gd name="connsiteX31" fmla="*/ 295072 w 3207862"/>
              <a:gd name="connsiteY31" fmla="*/ 1859044 h 3785237"/>
              <a:gd name="connsiteX32" fmla="*/ 417143 w 3207862"/>
              <a:gd name="connsiteY32" fmla="*/ 2192300 h 3785237"/>
              <a:gd name="connsiteX33" fmla="*/ 1141798 w 3207862"/>
              <a:gd name="connsiteY33" fmla="*/ 2513256 h 3785237"/>
              <a:gd name="connsiteX34" fmla="*/ 2180961 w 3207862"/>
              <a:gd name="connsiteY34" fmla="*/ 2609793 h 3785237"/>
              <a:gd name="connsiteX35" fmla="*/ 2680911 w 3207862"/>
              <a:gd name="connsiteY35" fmla="*/ 2506511 h 3785237"/>
              <a:gd name="connsiteX36" fmla="*/ 2796762 w 3207862"/>
              <a:gd name="connsiteY36" fmla="*/ 2308013 h 3785237"/>
              <a:gd name="connsiteX37" fmla="*/ 2341132 w 3207862"/>
              <a:gd name="connsiteY37" fmla="*/ 2154344 h 3785237"/>
              <a:gd name="connsiteX38" fmla="*/ 1449698 w 3207862"/>
              <a:gd name="connsiteY38" fmla="*/ 2166777 h 3785237"/>
              <a:gd name="connsiteX39" fmla="*/ 750831 w 3207862"/>
              <a:gd name="connsiteY39" fmla="*/ 2391590 h 3785237"/>
              <a:gd name="connsiteX40" fmla="*/ 468331 w 3207862"/>
              <a:gd name="connsiteY40" fmla="*/ 2769942 h 3785237"/>
              <a:gd name="connsiteX41" fmla="*/ 987847 w 3207862"/>
              <a:gd name="connsiteY41" fmla="*/ 3141812 h 3785237"/>
              <a:gd name="connsiteX42" fmla="*/ 1808915 w 3207862"/>
              <a:gd name="connsiteY42" fmla="*/ 3231606 h 3785237"/>
              <a:gd name="connsiteX43" fmla="*/ 2352795 w 3207862"/>
              <a:gd name="connsiteY43" fmla="*/ 3161384 h 3785237"/>
              <a:gd name="connsiteX44" fmla="*/ 2617542 w 3207862"/>
              <a:gd name="connsiteY44" fmla="*/ 3019884 h 3785237"/>
              <a:gd name="connsiteX45" fmla="*/ 2360570 w 3207862"/>
              <a:gd name="connsiteY45" fmla="*/ 2917525 h 3785237"/>
              <a:gd name="connsiteX46" fmla="*/ 1590819 w 3207862"/>
              <a:gd name="connsiteY46" fmla="*/ 2962225 h 3785237"/>
              <a:gd name="connsiteX47" fmla="*/ 1065082 w 3207862"/>
              <a:gd name="connsiteY47" fmla="*/ 3295744 h 3785237"/>
              <a:gd name="connsiteX48" fmla="*/ 1141798 w 3207862"/>
              <a:gd name="connsiteY48" fmla="*/ 3629264 h 3785237"/>
              <a:gd name="connsiteX49" fmla="*/ 1744769 w 3207862"/>
              <a:gd name="connsiteY49" fmla="*/ 3783196 h 3785237"/>
              <a:gd name="connsiteX50" fmla="*/ 2245107 w 3207862"/>
              <a:gd name="connsiteY50" fmla="*/ 3744713 h 3785237"/>
              <a:gd name="connsiteX0" fmla="*/ 0 w 3207862"/>
              <a:gd name="connsiteY0" fmla="*/ 358205 h 3785237"/>
              <a:gd name="connsiteX1" fmla="*/ 987847 w 3207862"/>
              <a:gd name="connsiteY1" fmla="*/ 717380 h 3785237"/>
              <a:gd name="connsiteX2" fmla="*/ 2411887 w 3207862"/>
              <a:gd name="connsiteY2" fmla="*/ 743036 h 3785237"/>
              <a:gd name="connsiteX3" fmla="*/ 3002418 w 3207862"/>
              <a:gd name="connsiteY3" fmla="*/ 615023 h 3785237"/>
              <a:gd name="connsiteX4" fmla="*/ 3143020 w 3207862"/>
              <a:gd name="connsiteY4" fmla="*/ 409120 h 3785237"/>
              <a:gd name="connsiteX5" fmla="*/ 2892787 w 3207862"/>
              <a:gd name="connsiteY5" fmla="*/ 204535 h 3785237"/>
              <a:gd name="connsiteX6" fmla="*/ 2065499 w 3207862"/>
              <a:gd name="connsiteY6" fmla="*/ 11858 h 3785237"/>
              <a:gd name="connsiteX7" fmla="*/ 1052123 w 3207862"/>
              <a:gd name="connsiteY7" fmla="*/ 56953 h 3785237"/>
              <a:gd name="connsiteX8" fmla="*/ 320989 w 3207862"/>
              <a:gd name="connsiteY8" fmla="*/ 351856 h 3785237"/>
              <a:gd name="connsiteX9" fmla="*/ 115463 w 3207862"/>
              <a:gd name="connsiteY9" fmla="*/ 704552 h 3785237"/>
              <a:gd name="connsiteX10" fmla="*/ 262675 w 3207862"/>
              <a:gd name="connsiteY10" fmla="*/ 1005938 h 3785237"/>
              <a:gd name="connsiteX11" fmla="*/ 751466 w 3207862"/>
              <a:gd name="connsiteY11" fmla="*/ 1199169 h 3785237"/>
              <a:gd name="connsiteX12" fmla="*/ 1398381 w 3207862"/>
              <a:gd name="connsiteY12" fmla="*/ 1307454 h 3785237"/>
              <a:gd name="connsiteX13" fmla="*/ 2411887 w 3207862"/>
              <a:gd name="connsiteY13" fmla="*/ 1320281 h 3785237"/>
              <a:gd name="connsiteX14" fmla="*/ 2968725 w 3207862"/>
              <a:gd name="connsiteY14" fmla="*/ 1198748 h 3785237"/>
              <a:gd name="connsiteX15" fmla="*/ 3181638 w 3207862"/>
              <a:gd name="connsiteY15" fmla="*/ 1063728 h 3785237"/>
              <a:gd name="connsiteX16" fmla="*/ 3155979 w 3207862"/>
              <a:gd name="connsiteY16" fmla="*/ 884140 h 3785237"/>
              <a:gd name="connsiteX17" fmla="*/ 2745445 w 3207862"/>
              <a:gd name="connsiteY17" fmla="*/ 666069 h 3785237"/>
              <a:gd name="connsiteX18" fmla="*/ 1898719 w 3207862"/>
              <a:gd name="connsiteY18" fmla="*/ 550620 h 3785237"/>
              <a:gd name="connsiteX19" fmla="*/ 923702 w 3207862"/>
              <a:gd name="connsiteY19" fmla="*/ 678897 h 3785237"/>
              <a:gd name="connsiteX20" fmla="*/ 359217 w 3207862"/>
              <a:gd name="connsiteY20" fmla="*/ 999589 h 3785237"/>
              <a:gd name="connsiteX21" fmla="*/ 166780 w 3207862"/>
              <a:gd name="connsiteY21" fmla="*/ 1333109 h 3785237"/>
              <a:gd name="connsiteX22" fmla="*/ 307901 w 3207862"/>
              <a:gd name="connsiteY22" fmla="*/ 1666629 h 3785237"/>
              <a:gd name="connsiteX23" fmla="*/ 821068 w 3207862"/>
              <a:gd name="connsiteY23" fmla="*/ 1936010 h 3785237"/>
              <a:gd name="connsiteX24" fmla="*/ 1706282 w 3207862"/>
              <a:gd name="connsiteY24" fmla="*/ 2012976 h 3785237"/>
              <a:gd name="connsiteX25" fmla="*/ 2514520 w 3207862"/>
              <a:gd name="connsiteY25" fmla="*/ 1936010 h 3785237"/>
              <a:gd name="connsiteX26" fmla="*/ 2976371 w 3207862"/>
              <a:gd name="connsiteY26" fmla="*/ 1807733 h 3785237"/>
              <a:gd name="connsiteX27" fmla="*/ 3027687 w 3207862"/>
              <a:gd name="connsiteY27" fmla="*/ 1628146 h 3785237"/>
              <a:gd name="connsiteX28" fmla="*/ 2617154 w 3207862"/>
              <a:gd name="connsiteY28" fmla="*/ 1410075 h 3785237"/>
              <a:gd name="connsiteX29" fmla="*/ 1565161 w 3207862"/>
              <a:gd name="connsiteY29" fmla="*/ 1294626 h 3785237"/>
              <a:gd name="connsiteX30" fmla="*/ 647810 w 3207862"/>
              <a:gd name="connsiteY30" fmla="*/ 1486910 h 3785237"/>
              <a:gd name="connsiteX31" fmla="*/ 295072 w 3207862"/>
              <a:gd name="connsiteY31" fmla="*/ 1859044 h 3785237"/>
              <a:gd name="connsiteX32" fmla="*/ 417143 w 3207862"/>
              <a:gd name="connsiteY32" fmla="*/ 2192300 h 3785237"/>
              <a:gd name="connsiteX33" fmla="*/ 1141798 w 3207862"/>
              <a:gd name="connsiteY33" fmla="*/ 2513256 h 3785237"/>
              <a:gd name="connsiteX34" fmla="*/ 2180961 w 3207862"/>
              <a:gd name="connsiteY34" fmla="*/ 2609793 h 3785237"/>
              <a:gd name="connsiteX35" fmla="*/ 2680911 w 3207862"/>
              <a:gd name="connsiteY35" fmla="*/ 2506511 h 3785237"/>
              <a:gd name="connsiteX36" fmla="*/ 2796762 w 3207862"/>
              <a:gd name="connsiteY36" fmla="*/ 2308013 h 3785237"/>
              <a:gd name="connsiteX37" fmla="*/ 2341132 w 3207862"/>
              <a:gd name="connsiteY37" fmla="*/ 2154344 h 3785237"/>
              <a:gd name="connsiteX38" fmla="*/ 1449698 w 3207862"/>
              <a:gd name="connsiteY38" fmla="*/ 2166777 h 3785237"/>
              <a:gd name="connsiteX39" fmla="*/ 750831 w 3207862"/>
              <a:gd name="connsiteY39" fmla="*/ 2391590 h 3785237"/>
              <a:gd name="connsiteX40" fmla="*/ 468331 w 3207862"/>
              <a:gd name="connsiteY40" fmla="*/ 2769942 h 3785237"/>
              <a:gd name="connsiteX41" fmla="*/ 987847 w 3207862"/>
              <a:gd name="connsiteY41" fmla="*/ 3141812 h 3785237"/>
              <a:gd name="connsiteX42" fmla="*/ 1808915 w 3207862"/>
              <a:gd name="connsiteY42" fmla="*/ 3231606 h 3785237"/>
              <a:gd name="connsiteX43" fmla="*/ 2352795 w 3207862"/>
              <a:gd name="connsiteY43" fmla="*/ 3161384 h 3785237"/>
              <a:gd name="connsiteX44" fmla="*/ 2617542 w 3207862"/>
              <a:gd name="connsiteY44" fmla="*/ 3019884 h 3785237"/>
              <a:gd name="connsiteX45" fmla="*/ 2360570 w 3207862"/>
              <a:gd name="connsiteY45" fmla="*/ 2917525 h 3785237"/>
              <a:gd name="connsiteX46" fmla="*/ 1590819 w 3207862"/>
              <a:gd name="connsiteY46" fmla="*/ 2962225 h 3785237"/>
              <a:gd name="connsiteX47" fmla="*/ 1065082 w 3207862"/>
              <a:gd name="connsiteY47" fmla="*/ 3295744 h 3785237"/>
              <a:gd name="connsiteX48" fmla="*/ 1141798 w 3207862"/>
              <a:gd name="connsiteY48" fmla="*/ 3629264 h 3785237"/>
              <a:gd name="connsiteX49" fmla="*/ 1744769 w 3207862"/>
              <a:gd name="connsiteY49" fmla="*/ 3783196 h 3785237"/>
              <a:gd name="connsiteX50" fmla="*/ 2245107 w 3207862"/>
              <a:gd name="connsiteY50" fmla="*/ 3744713 h 3785237"/>
              <a:gd name="connsiteX0" fmla="*/ 0 w 3207862"/>
              <a:gd name="connsiteY0" fmla="*/ 352949 h 3779981"/>
              <a:gd name="connsiteX1" fmla="*/ 987847 w 3207862"/>
              <a:gd name="connsiteY1" fmla="*/ 712124 h 3779981"/>
              <a:gd name="connsiteX2" fmla="*/ 2411887 w 3207862"/>
              <a:gd name="connsiteY2" fmla="*/ 737780 h 3779981"/>
              <a:gd name="connsiteX3" fmla="*/ 3002418 w 3207862"/>
              <a:gd name="connsiteY3" fmla="*/ 609767 h 3779981"/>
              <a:gd name="connsiteX4" fmla="*/ 3143020 w 3207862"/>
              <a:gd name="connsiteY4" fmla="*/ 403864 h 3779981"/>
              <a:gd name="connsiteX5" fmla="*/ 2709907 w 3207862"/>
              <a:gd name="connsiteY5" fmla="*/ 128159 h 3779981"/>
              <a:gd name="connsiteX6" fmla="*/ 2065499 w 3207862"/>
              <a:gd name="connsiteY6" fmla="*/ 6602 h 3779981"/>
              <a:gd name="connsiteX7" fmla="*/ 1052123 w 3207862"/>
              <a:gd name="connsiteY7" fmla="*/ 51697 h 3779981"/>
              <a:gd name="connsiteX8" fmla="*/ 320989 w 3207862"/>
              <a:gd name="connsiteY8" fmla="*/ 346600 h 3779981"/>
              <a:gd name="connsiteX9" fmla="*/ 115463 w 3207862"/>
              <a:gd name="connsiteY9" fmla="*/ 699296 h 3779981"/>
              <a:gd name="connsiteX10" fmla="*/ 262675 w 3207862"/>
              <a:gd name="connsiteY10" fmla="*/ 1000682 h 3779981"/>
              <a:gd name="connsiteX11" fmla="*/ 751466 w 3207862"/>
              <a:gd name="connsiteY11" fmla="*/ 1193913 h 3779981"/>
              <a:gd name="connsiteX12" fmla="*/ 1398381 w 3207862"/>
              <a:gd name="connsiteY12" fmla="*/ 1302198 h 3779981"/>
              <a:gd name="connsiteX13" fmla="*/ 2411887 w 3207862"/>
              <a:gd name="connsiteY13" fmla="*/ 1315025 h 3779981"/>
              <a:gd name="connsiteX14" fmla="*/ 2968725 w 3207862"/>
              <a:gd name="connsiteY14" fmla="*/ 1193492 h 3779981"/>
              <a:gd name="connsiteX15" fmla="*/ 3181638 w 3207862"/>
              <a:gd name="connsiteY15" fmla="*/ 1058472 h 3779981"/>
              <a:gd name="connsiteX16" fmla="*/ 3155979 w 3207862"/>
              <a:gd name="connsiteY16" fmla="*/ 878884 h 3779981"/>
              <a:gd name="connsiteX17" fmla="*/ 2745445 w 3207862"/>
              <a:gd name="connsiteY17" fmla="*/ 660813 h 3779981"/>
              <a:gd name="connsiteX18" fmla="*/ 1898719 w 3207862"/>
              <a:gd name="connsiteY18" fmla="*/ 545364 h 3779981"/>
              <a:gd name="connsiteX19" fmla="*/ 923702 w 3207862"/>
              <a:gd name="connsiteY19" fmla="*/ 673641 h 3779981"/>
              <a:gd name="connsiteX20" fmla="*/ 359217 w 3207862"/>
              <a:gd name="connsiteY20" fmla="*/ 994333 h 3779981"/>
              <a:gd name="connsiteX21" fmla="*/ 166780 w 3207862"/>
              <a:gd name="connsiteY21" fmla="*/ 1327853 h 3779981"/>
              <a:gd name="connsiteX22" fmla="*/ 307901 w 3207862"/>
              <a:gd name="connsiteY22" fmla="*/ 1661373 h 3779981"/>
              <a:gd name="connsiteX23" fmla="*/ 821068 w 3207862"/>
              <a:gd name="connsiteY23" fmla="*/ 1930754 h 3779981"/>
              <a:gd name="connsiteX24" fmla="*/ 1706282 w 3207862"/>
              <a:gd name="connsiteY24" fmla="*/ 2007720 h 3779981"/>
              <a:gd name="connsiteX25" fmla="*/ 2514520 w 3207862"/>
              <a:gd name="connsiteY25" fmla="*/ 1930754 h 3779981"/>
              <a:gd name="connsiteX26" fmla="*/ 2976371 w 3207862"/>
              <a:gd name="connsiteY26" fmla="*/ 1802477 h 3779981"/>
              <a:gd name="connsiteX27" fmla="*/ 3027687 w 3207862"/>
              <a:gd name="connsiteY27" fmla="*/ 1622890 h 3779981"/>
              <a:gd name="connsiteX28" fmla="*/ 2617154 w 3207862"/>
              <a:gd name="connsiteY28" fmla="*/ 1404819 h 3779981"/>
              <a:gd name="connsiteX29" fmla="*/ 1565161 w 3207862"/>
              <a:gd name="connsiteY29" fmla="*/ 1289370 h 3779981"/>
              <a:gd name="connsiteX30" fmla="*/ 647810 w 3207862"/>
              <a:gd name="connsiteY30" fmla="*/ 1481654 h 3779981"/>
              <a:gd name="connsiteX31" fmla="*/ 295072 w 3207862"/>
              <a:gd name="connsiteY31" fmla="*/ 1853788 h 3779981"/>
              <a:gd name="connsiteX32" fmla="*/ 417143 w 3207862"/>
              <a:gd name="connsiteY32" fmla="*/ 2187044 h 3779981"/>
              <a:gd name="connsiteX33" fmla="*/ 1141798 w 3207862"/>
              <a:gd name="connsiteY33" fmla="*/ 2508000 h 3779981"/>
              <a:gd name="connsiteX34" fmla="*/ 2180961 w 3207862"/>
              <a:gd name="connsiteY34" fmla="*/ 2604537 h 3779981"/>
              <a:gd name="connsiteX35" fmla="*/ 2680911 w 3207862"/>
              <a:gd name="connsiteY35" fmla="*/ 2501255 h 3779981"/>
              <a:gd name="connsiteX36" fmla="*/ 2796762 w 3207862"/>
              <a:gd name="connsiteY36" fmla="*/ 2302757 h 3779981"/>
              <a:gd name="connsiteX37" fmla="*/ 2341132 w 3207862"/>
              <a:gd name="connsiteY37" fmla="*/ 2149088 h 3779981"/>
              <a:gd name="connsiteX38" fmla="*/ 1449698 w 3207862"/>
              <a:gd name="connsiteY38" fmla="*/ 2161521 h 3779981"/>
              <a:gd name="connsiteX39" fmla="*/ 750831 w 3207862"/>
              <a:gd name="connsiteY39" fmla="*/ 2386334 h 3779981"/>
              <a:gd name="connsiteX40" fmla="*/ 468331 w 3207862"/>
              <a:gd name="connsiteY40" fmla="*/ 2764686 h 3779981"/>
              <a:gd name="connsiteX41" fmla="*/ 987847 w 3207862"/>
              <a:gd name="connsiteY41" fmla="*/ 3136556 h 3779981"/>
              <a:gd name="connsiteX42" fmla="*/ 1808915 w 3207862"/>
              <a:gd name="connsiteY42" fmla="*/ 3226350 h 3779981"/>
              <a:gd name="connsiteX43" fmla="*/ 2352795 w 3207862"/>
              <a:gd name="connsiteY43" fmla="*/ 3156128 h 3779981"/>
              <a:gd name="connsiteX44" fmla="*/ 2617542 w 3207862"/>
              <a:gd name="connsiteY44" fmla="*/ 3014628 h 3779981"/>
              <a:gd name="connsiteX45" fmla="*/ 2360570 w 3207862"/>
              <a:gd name="connsiteY45" fmla="*/ 2912269 h 3779981"/>
              <a:gd name="connsiteX46" fmla="*/ 1590819 w 3207862"/>
              <a:gd name="connsiteY46" fmla="*/ 2956969 h 3779981"/>
              <a:gd name="connsiteX47" fmla="*/ 1065082 w 3207862"/>
              <a:gd name="connsiteY47" fmla="*/ 3290488 h 3779981"/>
              <a:gd name="connsiteX48" fmla="*/ 1141798 w 3207862"/>
              <a:gd name="connsiteY48" fmla="*/ 3624008 h 3779981"/>
              <a:gd name="connsiteX49" fmla="*/ 1744769 w 3207862"/>
              <a:gd name="connsiteY49" fmla="*/ 3777940 h 3779981"/>
              <a:gd name="connsiteX50" fmla="*/ 2245107 w 3207862"/>
              <a:gd name="connsiteY50" fmla="*/ 3739457 h 3779981"/>
              <a:gd name="connsiteX0" fmla="*/ 0 w 3207862"/>
              <a:gd name="connsiteY0" fmla="*/ 354449 h 3781481"/>
              <a:gd name="connsiteX1" fmla="*/ 987847 w 3207862"/>
              <a:gd name="connsiteY1" fmla="*/ 713624 h 3781481"/>
              <a:gd name="connsiteX2" fmla="*/ 2411887 w 3207862"/>
              <a:gd name="connsiteY2" fmla="*/ 739280 h 3781481"/>
              <a:gd name="connsiteX3" fmla="*/ 3002418 w 3207862"/>
              <a:gd name="connsiteY3" fmla="*/ 611267 h 3781481"/>
              <a:gd name="connsiteX4" fmla="*/ 3143020 w 3207862"/>
              <a:gd name="connsiteY4" fmla="*/ 405364 h 3781481"/>
              <a:gd name="connsiteX5" fmla="*/ 2781027 w 3207862"/>
              <a:gd name="connsiteY5" fmla="*/ 149979 h 3781481"/>
              <a:gd name="connsiteX6" fmla="*/ 2065499 w 3207862"/>
              <a:gd name="connsiteY6" fmla="*/ 8102 h 3781481"/>
              <a:gd name="connsiteX7" fmla="*/ 1052123 w 3207862"/>
              <a:gd name="connsiteY7" fmla="*/ 53197 h 3781481"/>
              <a:gd name="connsiteX8" fmla="*/ 320989 w 3207862"/>
              <a:gd name="connsiteY8" fmla="*/ 348100 h 3781481"/>
              <a:gd name="connsiteX9" fmla="*/ 115463 w 3207862"/>
              <a:gd name="connsiteY9" fmla="*/ 700796 h 3781481"/>
              <a:gd name="connsiteX10" fmla="*/ 262675 w 3207862"/>
              <a:gd name="connsiteY10" fmla="*/ 1002182 h 3781481"/>
              <a:gd name="connsiteX11" fmla="*/ 751466 w 3207862"/>
              <a:gd name="connsiteY11" fmla="*/ 1195413 h 3781481"/>
              <a:gd name="connsiteX12" fmla="*/ 1398381 w 3207862"/>
              <a:gd name="connsiteY12" fmla="*/ 1303698 h 3781481"/>
              <a:gd name="connsiteX13" fmla="*/ 2411887 w 3207862"/>
              <a:gd name="connsiteY13" fmla="*/ 1316525 h 3781481"/>
              <a:gd name="connsiteX14" fmla="*/ 2968725 w 3207862"/>
              <a:gd name="connsiteY14" fmla="*/ 1194992 h 3781481"/>
              <a:gd name="connsiteX15" fmla="*/ 3181638 w 3207862"/>
              <a:gd name="connsiteY15" fmla="*/ 1059972 h 3781481"/>
              <a:gd name="connsiteX16" fmla="*/ 3155979 w 3207862"/>
              <a:gd name="connsiteY16" fmla="*/ 880384 h 3781481"/>
              <a:gd name="connsiteX17" fmla="*/ 2745445 w 3207862"/>
              <a:gd name="connsiteY17" fmla="*/ 662313 h 3781481"/>
              <a:gd name="connsiteX18" fmla="*/ 1898719 w 3207862"/>
              <a:gd name="connsiteY18" fmla="*/ 546864 h 3781481"/>
              <a:gd name="connsiteX19" fmla="*/ 923702 w 3207862"/>
              <a:gd name="connsiteY19" fmla="*/ 675141 h 3781481"/>
              <a:gd name="connsiteX20" fmla="*/ 359217 w 3207862"/>
              <a:gd name="connsiteY20" fmla="*/ 995833 h 3781481"/>
              <a:gd name="connsiteX21" fmla="*/ 166780 w 3207862"/>
              <a:gd name="connsiteY21" fmla="*/ 1329353 h 3781481"/>
              <a:gd name="connsiteX22" fmla="*/ 307901 w 3207862"/>
              <a:gd name="connsiteY22" fmla="*/ 1662873 h 3781481"/>
              <a:gd name="connsiteX23" fmla="*/ 821068 w 3207862"/>
              <a:gd name="connsiteY23" fmla="*/ 1932254 h 3781481"/>
              <a:gd name="connsiteX24" fmla="*/ 1706282 w 3207862"/>
              <a:gd name="connsiteY24" fmla="*/ 2009220 h 3781481"/>
              <a:gd name="connsiteX25" fmla="*/ 2514520 w 3207862"/>
              <a:gd name="connsiteY25" fmla="*/ 1932254 h 3781481"/>
              <a:gd name="connsiteX26" fmla="*/ 2976371 w 3207862"/>
              <a:gd name="connsiteY26" fmla="*/ 1803977 h 3781481"/>
              <a:gd name="connsiteX27" fmla="*/ 3027687 w 3207862"/>
              <a:gd name="connsiteY27" fmla="*/ 1624390 h 3781481"/>
              <a:gd name="connsiteX28" fmla="*/ 2617154 w 3207862"/>
              <a:gd name="connsiteY28" fmla="*/ 1406319 h 3781481"/>
              <a:gd name="connsiteX29" fmla="*/ 1565161 w 3207862"/>
              <a:gd name="connsiteY29" fmla="*/ 1290870 h 3781481"/>
              <a:gd name="connsiteX30" fmla="*/ 647810 w 3207862"/>
              <a:gd name="connsiteY30" fmla="*/ 1483154 h 3781481"/>
              <a:gd name="connsiteX31" fmla="*/ 295072 w 3207862"/>
              <a:gd name="connsiteY31" fmla="*/ 1855288 h 3781481"/>
              <a:gd name="connsiteX32" fmla="*/ 417143 w 3207862"/>
              <a:gd name="connsiteY32" fmla="*/ 2188544 h 3781481"/>
              <a:gd name="connsiteX33" fmla="*/ 1141798 w 3207862"/>
              <a:gd name="connsiteY33" fmla="*/ 2509500 h 3781481"/>
              <a:gd name="connsiteX34" fmla="*/ 2180961 w 3207862"/>
              <a:gd name="connsiteY34" fmla="*/ 2606037 h 3781481"/>
              <a:gd name="connsiteX35" fmla="*/ 2680911 w 3207862"/>
              <a:gd name="connsiteY35" fmla="*/ 2502755 h 3781481"/>
              <a:gd name="connsiteX36" fmla="*/ 2796762 w 3207862"/>
              <a:gd name="connsiteY36" fmla="*/ 2304257 h 3781481"/>
              <a:gd name="connsiteX37" fmla="*/ 2341132 w 3207862"/>
              <a:gd name="connsiteY37" fmla="*/ 2150588 h 3781481"/>
              <a:gd name="connsiteX38" fmla="*/ 1449698 w 3207862"/>
              <a:gd name="connsiteY38" fmla="*/ 2163021 h 3781481"/>
              <a:gd name="connsiteX39" fmla="*/ 750831 w 3207862"/>
              <a:gd name="connsiteY39" fmla="*/ 2387834 h 3781481"/>
              <a:gd name="connsiteX40" fmla="*/ 468331 w 3207862"/>
              <a:gd name="connsiteY40" fmla="*/ 2766186 h 3781481"/>
              <a:gd name="connsiteX41" fmla="*/ 987847 w 3207862"/>
              <a:gd name="connsiteY41" fmla="*/ 3138056 h 3781481"/>
              <a:gd name="connsiteX42" fmla="*/ 1808915 w 3207862"/>
              <a:gd name="connsiteY42" fmla="*/ 3227850 h 3781481"/>
              <a:gd name="connsiteX43" fmla="*/ 2352795 w 3207862"/>
              <a:gd name="connsiteY43" fmla="*/ 3157628 h 3781481"/>
              <a:gd name="connsiteX44" fmla="*/ 2617542 w 3207862"/>
              <a:gd name="connsiteY44" fmla="*/ 3016128 h 3781481"/>
              <a:gd name="connsiteX45" fmla="*/ 2360570 w 3207862"/>
              <a:gd name="connsiteY45" fmla="*/ 2913769 h 3781481"/>
              <a:gd name="connsiteX46" fmla="*/ 1590819 w 3207862"/>
              <a:gd name="connsiteY46" fmla="*/ 2958469 h 3781481"/>
              <a:gd name="connsiteX47" fmla="*/ 1065082 w 3207862"/>
              <a:gd name="connsiteY47" fmla="*/ 3291988 h 3781481"/>
              <a:gd name="connsiteX48" fmla="*/ 1141798 w 3207862"/>
              <a:gd name="connsiteY48" fmla="*/ 3625508 h 3781481"/>
              <a:gd name="connsiteX49" fmla="*/ 1744769 w 3207862"/>
              <a:gd name="connsiteY49" fmla="*/ 3779440 h 3781481"/>
              <a:gd name="connsiteX50" fmla="*/ 2245107 w 3207862"/>
              <a:gd name="connsiteY50"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987847 w 3207862"/>
              <a:gd name="connsiteY42" fmla="*/ 3138056 h 3781481"/>
              <a:gd name="connsiteX43" fmla="*/ 1808915 w 3207862"/>
              <a:gd name="connsiteY43" fmla="*/ 322785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590819 w 3207862"/>
              <a:gd name="connsiteY47" fmla="*/ 295846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987847 w 3207862"/>
              <a:gd name="connsiteY42" fmla="*/ 3138056 h 3781481"/>
              <a:gd name="connsiteX43" fmla="*/ 1808915 w 3207862"/>
              <a:gd name="connsiteY43" fmla="*/ 322785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590819 w 3207862"/>
              <a:gd name="connsiteY47" fmla="*/ 295846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987847 w 3207862"/>
              <a:gd name="connsiteY42" fmla="*/ 3138056 h 3781481"/>
              <a:gd name="connsiteX43" fmla="*/ 1808915 w 3207862"/>
              <a:gd name="connsiteY43" fmla="*/ 322785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590819 w 3207862"/>
              <a:gd name="connsiteY47" fmla="*/ 295846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987847 w 3207862"/>
              <a:gd name="connsiteY42" fmla="*/ 3138056 h 3781481"/>
              <a:gd name="connsiteX43" fmla="*/ 1808915 w 3207862"/>
              <a:gd name="connsiteY43" fmla="*/ 322785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590819 w 3207862"/>
              <a:gd name="connsiteY47" fmla="*/ 295846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808915 w 3207862"/>
              <a:gd name="connsiteY43" fmla="*/ 322785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590819 w 3207862"/>
              <a:gd name="connsiteY47" fmla="*/ 295846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590819 w 3207862"/>
              <a:gd name="connsiteY47" fmla="*/ 295846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05897 w 3207862"/>
              <a:gd name="connsiteY47" fmla="*/ 2985209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2180961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05897 w 3207862"/>
              <a:gd name="connsiteY47" fmla="*/ 2958470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05897 w 3207862"/>
              <a:gd name="connsiteY47" fmla="*/ 2958470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32254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837072 w 3207862"/>
              <a:gd name="connsiteY42" fmla="*/ 309794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68331 w 3207862"/>
              <a:gd name="connsiteY41" fmla="*/ 2766186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98486 w 3207862"/>
              <a:gd name="connsiteY41" fmla="*/ 2766187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98486 w 3207862"/>
              <a:gd name="connsiteY41" fmla="*/ 2766187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98486 w 3207862"/>
              <a:gd name="connsiteY41" fmla="*/ 2766187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98486 w 3207862"/>
              <a:gd name="connsiteY41" fmla="*/ 2766187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54449 h 3781481"/>
              <a:gd name="connsiteX1" fmla="*/ 421590 w 3207862"/>
              <a:gd name="connsiteY1" fmla="*/ 607903 h 3781481"/>
              <a:gd name="connsiteX2" fmla="*/ 987847 w 3207862"/>
              <a:gd name="connsiteY2" fmla="*/ 713624 h 3781481"/>
              <a:gd name="connsiteX3" fmla="*/ 2411887 w 3207862"/>
              <a:gd name="connsiteY3" fmla="*/ 739280 h 3781481"/>
              <a:gd name="connsiteX4" fmla="*/ 3002418 w 3207862"/>
              <a:gd name="connsiteY4" fmla="*/ 611267 h 3781481"/>
              <a:gd name="connsiteX5" fmla="*/ 3143020 w 3207862"/>
              <a:gd name="connsiteY5" fmla="*/ 405364 h 3781481"/>
              <a:gd name="connsiteX6" fmla="*/ 2781027 w 3207862"/>
              <a:gd name="connsiteY6" fmla="*/ 149979 h 3781481"/>
              <a:gd name="connsiteX7" fmla="*/ 2065499 w 3207862"/>
              <a:gd name="connsiteY7" fmla="*/ 8102 h 3781481"/>
              <a:gd name="connsiteX8" fmla="*/ 1052123 w 3207862"/>
              <a:gd name="connsiteY8" fmla="*/ 53197 h 3781481"/>
              <a:gd name="connsiteX9" fmla="*/ 320989 w 3207862"/>
              <a:gd name="connsiteY9" fmla="*/ 348100 h 3781481"/>
              <a:gd name="connsiteX10" fmla="*/ 115463 w 3207862"/>
              <a:gd name="connsiteY10" fmla="*/ 700796 h 3781481"/>
              <a:gd name="connsiteX11" fmla="*/ 262675 w 3207862"/>
              <a:gd name="connsiteY11" fmla="*/ 1002182 h 3781481"/>
              <a:gd name="connsiteX12" fmla="*/ 751466 w 3207862"/>
              <a:gd name="connsiteY12" fmla="*/ 1195413 h 3781481"/>
              <a:gd name="connsiteX13" fmla="*/ 1398381 w 3207862"/>
              <a:gd name="connsiteY13" fmla="*/ 1303698 h 3781481"/>
              <a:gd name="connsiteX14" fmla="*/ 2411887 w 3207862"/>
              <a:gd name="connsiteY14" fmla="*/ 1316525 h 3781481"/>
              <a:gd name="connsiteX15" fmla="*/ 2968725 w 3207862"/>
              <a:gd name="connsiteY15" fmla="*/ 1194992 h 3781481"/>
              <a:gd name="connsiteX16" fmla="*/ 3181638 w 3207862"/>
              <a:gd name="connsiteY16" fmla="*/ 1059972 h 3781481"/>
              <a:gd name="connsiteX17" fmla="*/ 3155979 w 3207862"/>
              <a:gd name="connsiteY17" fmla="*/ 880384 h 3781481"/>
              <a:gd name="connsiteX18" fmla="*/ 2745445 w 3207862"/>
              <a:gd name="connsiteY18" fmla="*/ 662313 h 3781481"/>
              <a:gd name="connsiteX19" fmla="*/ 1898719 w 3207862"/>
              <a:gd name="connsiteY19" fmla="*/ 546864 h 3781481"/>
              <a:gd name="connsiteX20" fmla="*/ 923702 w 3207862"/>
              <a:gd name="connsiteY20" fmla="*/ 675141 h 3781481"/>
              <a:gd name="connsiteX21" fmla="*/ 359217 w 3207862"/>
              <a:gd name="connsiteY21" fmla="*/ 995833 h 3781481"/>
              <a:gd name="connsiteX22" fmla="*/ 166780 w 3207862"/>
              <a:gd name="connsiteY22" fmla="*/ 1329353 h 3781481"/>
              <a:gd name="connsiteX23" fmla="*/ 307901 w 3207862"/>
              <a:gd name="connsiteY23" fmla="*/ 1662873 h 3781481"/>
              <a:gd name="connsiteX24" fmla="*/ 821068 w 3207862"/>
              <a:gd name="connsiteY24" fmla="*/ 1932254 h 3781481"/>
              <a:gd name="connsiteX25" fmla="*/ 1706282 w 3207862"/>
              <a:gd name="connsiteY25" fmla="*/ 2009220 h 3781481"/>
              <a:gd name="connsiteX26" fmla="*/ 2514520 w 3207862"/>
              <a:gd name="connsiteY26" fmla="*/ 1952309 h 3781481"/>
              <a:gd name="connsiteX27" fmla="*/ 2976371 w 3207862"/>
              <a:gd name="connsiteY27" fmla="*/ 1803977 h 3781481"/>
              <a:gd name="connsiteX28" fmla="*/ 3027687 w 3207862"/>
              <a:gd name="connsiteY28" fmla="*/ 1624390 h 3781481"/>
              <a:gd name="connsiteX29" fmla="*/ 2617154 w 3207862"/>
              <a:gd name="connsiteY29" fmla="*/ 1406319 h 3781481"/>
              <a:gd name="connsiteX30" fmla="*/ 1565161 w 3207862"/>
              <a:gd name="connsiteY30" fmla="*/ 1290870 h 3781481"/>
              <a:gd name="connsiteX31" fmla="*/ 647810 w 3207862"/>
              <a:gd name="connsiteY31" fmla="*/ 1483154 h 3781481"/>
              <a:gd name="connsiteX32" fmla="*/ 295072 w 3207862"/>
              <a:gd name="connsiteY32" fmla="*/ 1855288 h 3781481"/>
              <a:gd name="connsiteX33" fmla="*/ 417143 w 3207862"/>
              <a:gd name="connsiteY33" fmla="*/ 2188544 h 3781481"/>
              <a:gd name="connsiteX34" fmla="*/ 1141798 w 3207862"/>
              <a:gd name="connsiteY34" fmla="*/ 2509500 h 3781481"/>
              <a:gd name="connsiteX35" fmla="*/ 1969877 w 3207862"/>
              <a:gd name="connsiteY35" fmla="*/ 2606037 h 3781481"/>
              <a:gd name="connsiteX36" fmla="*/ 2680911 w 3207862"/>
              <a:gd name="connsiteY36" fmla="*/ 2502755 h 3781481"/>
              <a:gd name="connsiteX37" fmla="*/ 2796762 w 3207862"/>
              <a:gd name="connsiteY37" fmla="*/ 2304257 h 3781481"/>
              <a:gd name="connsiteX38" fmla="*/ 2341132 w 3207862"/>
              <a:gd name="connsiteY38" fmla="*/ 2150588 h 3781481"/>
              <a:gd name="connsiteX39" fmla="*/ 1449698 w 3207862"/>
              <a:gd name="connsiteY39" fmla="*/ 2163021 h 3781481"/>
              <a:gd name="connsiteX40" fmla="*/ 750831 w 3207862"/>
              <a:gd name="connsiteY40" fmla="*/ 2387834 h 3781481"/>
              <a:gd name="connsiteX41" fmla="*/ 498486 w 3207862"/>
              <a:gd name="connsiteY41" fmla="*/ 2766187 h 3781481"/>
              <a:gd name="connsiteX42" fmla="*/ 776761 w 3207862"/>
              <a:gd name="connsiteY42" fmla="*/ 3057836 h 3781481"/>
              <a:gd name="connsiteX43" fmla="*/ 1597832 w 3207862"/>
              <a:gd name="connsiteY43" fmla="*/ 3214480 h 3781481"/>
              <a:gd name="connsiteX44" fmla="*/ 2352795 w 3207862"/>
              <a:gd name="connsiteY44" fmla="*/ 3157628 h 3781481"/>
              <a:gd name="connsiteX45" fmla="*/ 2617542 w 3207862"/>
              <a:gd name="connsiteY45" fmla="*/ 3016128 h 3781481"/>
              <a:gd name="connsiteX46" fmla="*/ 2360570 w 3207862"/>
              <a:gd name="connsiteY46" fmla="*/ 2913769 h 3781481"/>
              <a:gd name="connsiteX47" fmla="*/ 1613436 w 3207862"/>
              <a:gd name="connsiteY47" fmla="*/ 2985211 h 3781481"/>
              <a:gd name="connsiteX48" fmla="*/ 1065082 w 3207862"/>
              <a:gd name="connsiteY48" fmla="*/ 3291988 h 3781481"/>
              <a:gd name="connsiteX49" fmla="*/ 1141798 w 3207862"/>
              <a:gd name="connsiteY49" fmla="*/ 3625508 h 3781481"/>
              <a:gd name="connsiteX50" fmla="*/ 1744769 w 3207862"/>
              <a:gd name="connsiteY50" fmla="*/ 3779440 h 3781481"/>
              <a:gd name="connsiteX51" fmla="*/ 2245107 w 3207862"/>
              <a:gd name="connsiteY51" fmla="*/ 3740957 h 3781481"/>
              <a:gd name="connsiteX0" fmla="*/ 0 w 3207862"/>
              <a:gd name="connsiteY0" fmla="*/ 348330 h 3775362"/>
              <a:gd name="connsiteX1" fmla="*/ 421590 w 3207862"/>
              <a:gd name="connsiteY1" fmla="*/ 601784 h 3775362"/>
              <a:gd name="connsiteX2" fmla="*/ 987847 w 3207862"/>
              <a:gd name="connsiteY2" fmla="*/ 707505 h 3775362"/>
              <a:gd name="connsiteX3" fmla="*/ 2411887 w 3207862"/>
              <a:gd name="connsiteY3" fmla="*/ 733161 h 3775362"/>
              <a:gd name="connsiteX4" fmla="*/ 3002418 w 3207862"/>
              <a:gd name="connsiteY4" fmla="*/ 605148 h 3775362"/>
              <a:gd name="connsiteX5" fmla="*/ 3143020 w 3207862"/>
              <a:gd name="connsiteY5" fmla="*/ 399245 h 3775362"/>
              <a:gd name="connsiteX6" fmla="*/ 2781027 w 3207862"/>
              <a:gd name="connsiteY6" fmla="*/ 143860 h 3775362"/>
              <a:gd name="connsiteX7" fmla="*/ 2065499 w 3207862"/>
              <a:gd name="connsiteY7" fmla="*/ 1983 h 3775362"/>
              <a:gd name="connsiteX8" fmla="*/ 1059662 w 3207862"/>
              <a:gd name="connsiteY8" fmla="*/ 80503 h 3775362"/>
              <a:gd name="connsiteX9" fmla="*/ 320989 w 3207862"/>
              <a:gd name="connsiteY9" fmla="*/ 341981 h 3775362"/>
              <a:gd name="connsiteX10" fmla="*/ 115463 w 3207862"/>
              <a:gd name="connsiteY10" fmla="*/ 694677 h 3775362"/>
              <a:gd name="connsiteX11" fmla="*/ 262675 w 3207862"/>
              <a:gd name="connsiteY11" fmla="*/ 996063 h 3775362"/>
              <a:gd name="connsiteX12" fmla="*/ 751466 w 3207862"/>
              <a:gd name="connsiteY12" fmla="*/ 1189294 h 3775362"/>
              <a:gd name="connsiteX13" fmla="*/ 1398381 w 3207862"/>
              <a:gd name="connsiteY13" fmla="*/ 1297579 h 3775362"/>
              <a:gd name="connsiteX14" fmla="*/ 2411887 w 3207862"/>
              <a:gd name="connsiteY14" fmla="*/ 1310406 h 3775362"/>
              <a:gd name="connsiteX15" fmla="*/ 2968725 w 3207862"/>
              <a:gd name="connsiteY15" fmla="*/ 1188873 h 3775362"/>
              <a:gd name="connsiteX16" fmla="*/ 3181638 w 3207862"/>
              <a:gd name="connsiteY16" fmla="*/ 1053853 h 3775362"/>
              <a:gd name="connsiteX17" fmla="*/ 3155979 w 3207862"/>
              <a:gd name="connsiteY17" fmla="*/ 874265 h 3775362"/>
              <a:gd name="connsiteX18" fmla="*/ 2745445 w 3207862"/>
              <a:gd name="connsiteY18" fmla="*/ 656194 h 3775362"/>
              <a:gd name="connsiteX19" fmla="*/ 1898719 w 3207862"/>
              <a:gd name="connsiteY19" fmla="*/ 540745 h 3775362"/>
              <a:gd name="connsiteX20" fmla="*/ 923702 w 3207862"/>
              <a:gd name="connsiteY20" fmla="*/ 669022 h 3775362"/>
              <a:gd name="connsiteX21" fmla="*/ 359217 w 3207862"/>
              <a:gd name="connsiteY21" fmla="*/ 989714 h 3775362"/>
              <a:gd name="connsiteX22" fmla="*/ 166780 w 3207862"/>
              <a:gd name="connsiteY22" fmla="*/ 1323234 h 3775362"/>
              <a:gd name="connsiteX23" fmla="*/ 307901 w 3207862"/>
              <a:gd name="connsiteY23" fmla="*/ 1656754 h 3775362"/>
              <a:gd name="connsiteX24" fmla="*/ 821068 w 3207862"/>
              <a:gd name="connsiteY24" fmla="*/ 1926135 h 3775362"/>
              <a:gd name="connsiteX25" fmla="*/ 1706282 w 3207862"/>
              <a:gd name="connsiteY25" fmla="*/ 2003101 h 3775362"/>
              <a:gd name="connsiteX26" fmla="*/ 2514520 w 3207862"/>
              <a:gd name="connsiteY26" fmla="*/ 1946190 h 3775362"/>
              <a:gd name="connsiteX27" fmla="*/ 2976371 w 3207862"/>
              <a:gd name="connsiteY27" fmla="*/ 1797858 h 3775362"/>
              <a:gd name="connsiteX28" fmla="*/ 3027687 w 3207862"/>
              <a:gd name="connsiteY28" fmla="*/ 1618271 h 3775362"/>
              <a:gd name="connsiteX29" fmla="*/ 2617154 w 3207862"/>
              <a:gd name="connsiteY29" fmla="*/ 1400200 h 3775362"/>
              <a:gd name="connsiteX30" fmla="*/ 1565161 w 3207862"/>
              <a:gd name="connsiteY30" fmla="*/ 1284751 h 3775362"/>
              <a:gd name="connsiteX31" fmla="*/ 647810 w 3207862"/>
              <a:gd name="connsiteY31" fmla="*/ 1477035 h 3775362"/>
              <a:gd name="connsiteX32" fmla="*/ 295072 w 3207862"/>
              <a:gd name="connsiteY32" fmla="*/ 1849169 h 3775362"/>
              <a:gd name="connsiteX33" fmla="*/ 417143 w 3207862"/>
              <a:gd name="connsiteY33" fmla="*/ 2182425 h 3775362"/>
              <a:gd name="connsiteX34" fmla="*/ 1141798 w 3207862"/>
              <a:gd name="connsiteY34" fmla="*/ 2503381 h 3775362"/>
              <a:gd name="connsiteX35" fmla="*/ 1969877 w 3207862"/>
              <a:gd name="connsiteY35" fmla="*/ 2599918 h 3775362"/>
              <a:gd name="connsiteX36" fmla="*/ 2680911 w 3207862"/>
              <a:gd name="connsiteY36" fmla="*/ 2496636 h 3775362"/>
              <a:gd name="connsiteX37" fmla="*/ 2796762 w 3207862"/>
              <a:gd name="connsiteY37" fmla="*/ 2298138 h 3775362"/>
              <a:gd name="connsiteX38" fmla="*/ 2341132 w 3207862"/>
              <a:gd name="connsiteY38" fmla="*/ 2144469 h 3775362"/>
              <a:gd name="connsiteX39" fmla="*/ 1449698 w 3207862"/>
              <a:gd name="connsiteY39" fmla="*/ 2156902 h 3775362"/>
              <a:gd name="connsiteX40" fmla="*/ 750831 w 3207862"/>
              <a:gd name="connsiteY40" fmla="*/ 2381715 h 3775362"/>
              <a:gd name="connsiteX41" fmla="*/ 498486 w 3207862"/>
              <a:gd name="connsiteY41" fmla="*/ 2760068 h 3775362"/>
              <a:gd name="connsiteX42" fmla="*/ 776761 w 3207862"/>
              <a:gd name="connsiteY42" fmla="*/ 3051717 h 3775362"/>
              <a:gd name="connsiteX43" fmla="*/ 1597832 w 3207862"/>
              <a:gd name="connsiteY43" fmla="*/ 3208361 h 3775362"/>
              <a:gd name="connsiteX44" fmla="*/ 2352795 w 3207862"/>
              <a:gd name="connsiteY44" fmla="*/ 3151509 h 3775362"/>
              <a:gd name="connsiteX45" fmla="*/ 2617542 w 3207862"/>
              <a:gd name="connsiteY45" fmla="*/ 3010009 h 3775362"/>
              <a:gd name="connsiteX46" fmla="*/ 2360570 w 3207862"/>
              <a:gd name="connsiteY46" fmla="*/ 2907650 h 3775362"/>
              <a:gd name="connsiteX47" fmla="*/ 1613436 w 3207862"/>
              <a:gd name="connsiteY47" fmla="*/ 2979092 h 3775362"/>
              <a:gd name="connsiteX48" fmla="*/ 1065082 w 3207862"/>
              <a:gd name="connsiteY48" fmla="*/ 3285869 h 3775362"/>
              <a:gd name="connsiteX49" fmla="*/ 1141798 w 3207862"/>
              <a:gd name="connsiteY49" fmla="*/ 3619389 h 3775362"/>
              <a:gd name="connsiteX50" fmla="*/ 1744769 w 3207862"/>
              <a:gd name="connsiteY50" fmla="*/ 3773321 h 3775362"/>
              <a:gd name="connsiteX51" fmla="*/ 2245107 w 3207862"/>
              <a:gd name="connsiteY51" fmla="*/ 3734838 h 3775362"/>
              <a:gd name="connsiteX0" fmla="*/ 0 w 3207862"/>
              <a:gd name="connsiteY0" fmla="*/ 352589 h 3779621"/>
              <a:gd name="connsiteX1" fmla="*/ 421590 w 3207862"/>
              <a:gd name="connsiteY1" fmla="*/ 606043 h 3779621"/>
              <a:gd name="connsiteX2" fmla="*/ 987847 w 3207862"/>
              <a:gd name="connsiteY2" fmla="*/ 711764 h 3779621"/>
              <a:gd name="connsiteX3" fmla="*/ 2411887 w 3207862"/>
              <a:gd name="connsiteY3" fmla="*/ 737420 h 3779621"/>
              <a:gd name="connsiteX4" fmla="*/ 3002418 w 3207862"/>
              <a:gd name="connsiteY4" fmla="*/ 609407 h 3779621"/>
              <a:gd name="connsiteX5" fmla="*/ 3143020 w 3207862"/>
              <a:gd name="connsiteY5" fmla="*/ 403504 h 3779621"/>
              <a:gd name="connsiteX6" fmla="*/ 2781027 w 3207862"/>
              <a:gd name="connsiteY6" fmla="*/ 148119 h 3779621"/>
              <a:gd name="connsiteX7" fmla="*/ 2065499 w 3207862"/>
              <a:gd name="connsiteY7" fmla="*/ 6242 h 3779621"/>
              <a:gd name="connsiteX8" fmla="*/ 1052123 w 3207862"/>
              <a:gd name="connsiteY8" fmla="*/ 58023 h 3779621"/>
              <a:gd name="connsiteX9" fmla="*/ 320989 w 3207862"/>
              <a:gd name="connsiteY9" fmla="*/ 346240 h 3779621"/>
              <a:gd name="connsiteX10" fmla="*/ 115463 w 3207862"/>
              <a:gd name="connsiteY10" fmla="*/ 698936 h 3779621"/>
              <a:gd name="connsiteX11" fmla="*/ 262675 w 3207862"/>
              <a:gd name="connsiteY11" fmla="*/ 1000322 h 3779621"/>
              <a:gd name="connsiteX12" fmla="*/ 751466 w 3207862"/>
              <a:gd name="connsiteY12" fmla="*/ 1193553 h 3779621"/>
              <a:gd name="connsiteX13" fmla="*/ 1398381 w 3207862"/>
              <a:gd name="connsiteY13" fmla="*/ 1301838 h 3779621"/>
              <a:gd name="connsiteX14" fmla="*/ 2411887 w 3207862"/>
              <a:gd name="connsiteY14" fmla="*/ 1314665 h 3779621"/>
              <a:gd name="connsiteX15" fmla="*/ 2968725 w 3207862"/>
              <a:gd name="connsiteY15" fmla="*/ 1193132 h 3779621"/>
              <a:gd name="connsiteX16" fmla="*/ 3181638 w 3207862"/>
              <a:gd name="connsiteY16" fmla="*/ 1058112 h 3779621"/>
              <a:gd name="connsiteX17" fmla="*/ 3155979 w 3207862"/>
              <a:gd name="connsiteY17" fmla="*/ 878524 h 3779621"/>
              <a:gd name="connsiteX18" fmla="*/ 2745445 w 3207862"/>
              <a:gd name="connsiteY18" fmla="*/ 660453 h 3779621"/>
              <a:gd name="connsiteX19" fmla="*/ 1898719 w 3207862"/>
              <a:gd name="connsiteY19" fmla="*/ 545004 h 3779621"/>
              <a:gd name="connsiteX20" fmla="*/ 923702 w 3207862"/>
              <a:gd name="connsiteY20" fmla="*/ 673281 h 3779621"/>
              <a:gd name="connsiteX21" fmla="*/ 359217 w 3207862"/>
              <a:gd name="connsiteY21" fmla="*/ 993973 h 3779621"/>
              <a:gd name="connsiteX22" fmla="*/ 166780 w 3207862"/>
              <a:gd name="connsiteY22" fmla="*/ 1327493 h 3779621"/>
              <a:gd name="connsiteX23" fmla="*/ 307901 w 3207862"/>
              <a:gd name="connsiteY23" fmla="*/ 1661013 h 3779621"/>
              <a:gd name="connsiteX24" fmla="*/ 821068 w 3207862"/>
              <a:gd name="connsiteY24" fmla="*/ 1930394 h 3779621"/>
              <a:gd name="connsiteX25" fmla="*/ 1706282 w 3207862"/>
              <a:gd name="connsiteY25" fmla="*/ 2007360 h 3779621"/>
              <a:gd name="connsiteX26" fmla="*/ 2514520 w 3207862"/>
              <a:gd name="connsiteY26" fmla="*/ 1950449 h 3779621"/>
              <a:gd name="connsiteX27" fmla="*/ 2976371 w 3207862"/>
              <a:gd name="connsiteY27" fmla="*/ 1802117 h 3779621"/>
              <a:gd name="connsiteX28" fmla="*/ 3027687 w 3207862"/>
              <a:gd name="connsiteY28" fmla="*/ 1622530 h 3779621"/>
              <a:gd name="connsiteX29" fmla="*/ 2617154 w 3207862"/>
              <a:gd name="connsiteY29" fmla="*/ 1404459 h 3779621"/>
              <a:gd name="connsiteX30" fmla="*/ 1565161 w 3207862"/>
              <a:gd name="connsiteY30" fmla="*/ 1289010 h 3779621"/>
              <a:gd name="connsiteX31" fmla="*/ 647810 w 3207862"/>
              <a:gd name="connsiteY31" fmla="*/ 1481294 h 3779621"/>
              <a:gd name="connsiteX32" fmla="*/ 295072 w 3207862"/>
              <a:gd name="connsiteY32" fmla="*/ 1853428 h 3779621"/>
              <a:gd name="connsiteX33" fmla="*/ 417143 w 3207862"/>
              <a:gd name="connsiteY33" fmla="*/ 2186684 h 3779621"/>
              <a:gd name="connsiteX34" fmla="*/ 1141798 w 3207862"/>
              <a:gd name="connsiteY34" fmla="*/ 2507640 h 3779621"/>
              <a:gd name="connsiteX35" fmla="*/ 1969877 w 3207862"/>
              <a:gd name="connsiteY35" fmla="*/ 2604177 h 3779621"/>
              <a:gd name="connsiteX36" fmla="*/ 2680911 w 3207862"/>
              <a:gd name="connsiteY36" fmla="*/ 2500895 h 3779621"/>
              <a:gd name="connsiteX37" fmla="*/ 2796762 w 3207862"/>
              <a:gd name="connsiteY37" fmla="*/ 2302397 h 3779621"/>
              <a:gd name="connsiteX38" fmla="*/ 2341132 w 3207862"/>
              <a:gd name="connsiteY38" fmla="*/ 2148728 h 3779621"/>
              <a:gd name="connsiteX39" fmla="*/ 1449698 w 3207862"/>
              <a:gd name="connsiteY39" fmla="*/ 2161161 h 3779621"/>
              <a:gd name="connsiteX40" fmla="*/ 750831 w 3207862"/>
              <a:gd name="connsiteY40" fmla="*/ 2385974 h 3779621"/>
              <a:gd name="connsiteX41" fmla="*/ 498486 w 3207862"/>
              <a:gd name="connsiteY41" fmla="*/ 2764327 h 3779621"/>
              <a:gd name="connsiteX42" fmla="*/ 776761 w 3207862"/>
              <a:gd name="connsiteY42" fmla="*/ 3055976 h 3779621"/>
              <a:gd name="connsiteX43" fmla="*/ 1597832 w 3207862"/>
              <a:gd name="connsiteY43" fmla="*/ 3212620 h 3779621"/>
              <a:gd name="connsiteX44" fmla="*/ 2352795 w 3207862"/>
              <a:gd name="connsiteY44" fmla="*/ 3155768 h 3779621"/>
              <a:gd name="connsiteX45" fmla="*/ 2617542 w 3207862"/>
              <a:gd name="connsiteY45" fmla="*/ 3014268 h 3779621"/>
              <a:gd name="connsiteX46" fmla="*/ 2360570 w 3207862"/>
              <a:gd name="connsiteY46" fmla="*/ 2911909 h 3779621"/>
              <a:gd name="connsiteX47" fmla="*/ 1613436 w 3207862"/>
              <a:gd name="connsiteY47" fmla="*/ 2983351 h 3779621"/>
              <a:gd name="connsiteX48" fmla="*/ 1065082 w 3207862"/>
              <a:gd name="connsiteY48" fmla="*/ 3290128 h 3779621"/>
              <a:gd name="connsiteX49" fmla="*/ 1141798 w 3207862"/>
              <a:gd name="connsiteY49" fmla="*/ 3623648 h 3779621"/>
              <a:gd name="connsiteX50" fmla="*/ 1744769 w 3207862"/>
              <a:gd name="connsiteY50" fmla="*/ 3777580 h 3779621"/>
              <a:gd name="connsiteX51" fmla="*/ 2245107 w 3207862"/>
              <a:gd name="connsiteY51" fmla="*/ 3739097 h 3779621"/>
              <a:gd name="connsiteX0" fmla="*/ 0 w 3207862"/>
              <a:gd name="connsiteY0" fmla="*/ 352589 h 3779621"/>
              <a:gd name="connsiteX1" fmla="*/ 421590 w 3207862"/>
              <a:gd name="connsiteY1" fmla="*/ 606043 h 3779621"/>
              <a:gd name="connsiteX2" fmla="*/ 987847 w 3207862"/>
              <a:gd name="connsiteY2" fmla="*/ 711764 h 3779621"/>
              <a:gd name="connsiteX3" fmla="*/ 2411887 w 3207862"/>
              <a:gd name="connsiteY3" fmla="*/ 737420 h 3779621"/>
              <a:gd name="connsiteX4" fmla="*/ 3002418 w 3207862"/>
              <a:gd name="connsiteY4" fmla="*/ 609407 h 3779621"/>
              <a:gd name="connsiteX5" fmla="*/ 3143020 w 3207862"/>
              <a:gd name="connsiteY5" fmla="*/ 403504 h 3779621"/>
              <a:gd name="connsiteX6" fmla="*/ 2781027 w 3207862"/>
              <a:gd name="connsiteY6" fmla="*/ 148119 h 3779621"/>
              <a:gd name="connsiteX7" fmla="*/ 2065499 w 3207862"/>
              <a:gd name="connsiteY7" fmla="*/ 6242 h 3779621"/>
              <a:gd name="connsiteX8" fmla="*/ 1052123 w 3207862"/>
              <a:gd name="connsiteY8" fmla="*/ 58023 h 3779621"/>
              <a:gd name="connsiteX9" fmla="*/ 320989 w 3207862"/>
              <a:gd name="connsiteY9" fmla="*/ 346240 h 3779621"/>
              <a:gd name="connsiteX10" fmla="*/ 115463 w 3207862"/>
              <a:gd name="connsiteY10" fmla="*/ 698936 h 3779621"/>
              <a:gd name="connsiteX11" fmla="*/ 262675 w 3207862"/>
              <a:gd name="connsiteY11" fmla="*/ 1000322 h 3779621"/>
              <a:gd name="connsiteX12" fmla="*/ 751466 w 3207862"/>
              <a:gd name="connsiteY12" fmla="*/ 1193553 h 3779621"/>
              <a:gd name="connsiteX13" fmla="*/ 1398381 w 3207862"/>
              <a:gd name="connsiteY13" fmla="*/ 1301838 h 3779621"/>
              <a:gd name="connsiteX14" fmla="*/ 2411887 w 3207862"/>
              <a:gd name="connsiteY14" fmla="*/ 1314665 h 3779621"/>
              <a:gd name="connsiteX15" fmla="*/ 2968725 w 3207862"/>
              <a:gd name="connsiteY15" fmla="*/ 1193132 h 3779621"/>
              <a:gd name="connsiteX16" fmla="*/ 3181638 w 3207862"/>
              <a:gd name="connsiteY16" fmla="*/ 1058112 h 3779621"/>
              <a:gd name="connsiteX17" fmla="*/ 3155979 w 3207862"/>
              <a:gd name="connsiteY17" fmla="*/ 878524 h 3779621"/>
              <a:gd name="connsiteX18" fmla="*/ 2745445 w 3207862"/>
              <a:gd name="connsiteY18" fmla="*/ 660453 h 3779621"/>
              <a:gd name="connsiteX19" fmla="*/ 1898719 w 3207862"/>
              <a:gd name="connsiteY19" fmla="*/ 545004 h 3779621"/>
              <a:gd name="connsiteX20" fmla="*/ 923702 w 3207862"/>
              <a:gd name="connsiteY20" fmla="*/ 673281 h 3779621"/>
              <a:gd name="connsiteX21" fmla="*/ 359217 w 3207862"/>
              <a:gd name="connsiteY21" fmla="*/ 993973 h 3779621"/>
              <a:gd name="connsiteX22" fmla="*/ 166780 w 3207862"/>
              <a:gd name="connsiteY22" fmla="*/ 1327493 h 3779621"/>
              <a:gd name="connsiteX23" fmla="*/ 307901 w 3207862"/>
              <a:gd name="connsiteY23" fmla="*/ 1661013 h 3779621"/>
              <a:gd name="connsiteX24" fmla="*/ 821068 w 3207862"/>
              <a:gd name="connsiteY24" fmla="*/ 1930394 h 3779621"/>
              <a:gd name="connsiteX25" fmla="*/ 1706282 w 3207862"/>
              <a:gd name="connsiteY25" fmla="*/ 2007360 h 3779621"/>
              <a:gd name="connsiteX26" fmla="*/ 2514520 w 3207862"/>
              <a:gd name="connsiteY26" fmla="*/ 1950449 h 3779621"/>
              <a:gd name="connsiteX27" fmla="*/ 2976371 w 3207862"/>
              <a:gd name="connsiteY27" fmla="*/ 1802117 h 3779621"/>
              <a:gd name="connsiteX28" fmla="*/ 3027687 w 3207862"/>
              <a:gd name="connsiteY28" fmla="*/ 1622530 h 3779621"/>
              <a:gd name="connsiteX29" fmla="*/ 2617154 w 3207862"/>
              <a:gd name="connsiteY29" fmla="*/ 1404459 h 3779621"/>
              <a:gd name="connsiteX30" fmla="*/ 1565161 w 3207862"/>
              <a:gd name="connsiteY30" fmla="*/ 1289010 h 3779621"/>
              <a:gd name="connsiteX31" fmla="*/ 647810 w 3207862"/>
              <a:gd name="connsiteY31" fmla="*/ 1481294 h 3779621"/>
              <a:gd name="connsiteX32" fmla="*/ 295072 w 3207862"/>
              <a:gd name="connsiteY32" fmla="*/ 1853428 h 3779621"/>
              <a:gd name="connsiteX33" fmla="*/ 417143 w 3207862"/>
              <a:gd name="connsiteY33" fmla="*/ 2186684 h 3779621"/>
              <a:gd name="connsiteX34" fmla="*/ 1141798 w 3207862"/>
              <a:gd name="connsiteY34" fmla="*/ 2507640 h 3779621"/>
              <a:gd name="connsiteX35" fmla="*/ 1969877 w 3207862"/>
              <a:gd name="connsiteY35" fmla="*/ 2604177 h 3779621"/>
              <a:gd name="connsiteX36" fmla="*/ 2680911 w 3207862"/>
              <a:gd name="connsiteY36" fmla="*/ 2500895 h 3779621"/>
              <a:gd name="connsiteX37" fmla="*/ 2796762 w 3207862"/>
              <a:gd name="connsiteY37" fmla="*/ 2302397 h 3779621"/>
              <a:gd name="connsiteX38" fmla="*/ 2341132 w 3207862"/>
              <a:gd name="connsiteY38" fmla="*/ 2148728 h 3779621"/>
              <a:gd name="connsiteX39" fmla="*/ 1449698 w 3207862"/>
              <a:gd name="connsiteY39" fmla="*/ 2161161 h 3779621"/>
              <a:gd name="connsiteX40" fmla="*/ 750831 w 3207862"/>
              <a:gd name="connsiteY40" fmla="*/ 2385974 h 3779621"/>
              <a:gd name="connsiteX41" fmla="*/ 498486 w 3207862"/>
              <a:gd name="connsiteY41" fmla="*/ 2764327 h 3779621"/>
              <a:gd name="connsiteX42" fmla="*/ 776761 w 3207862"/>
              <a:gd name="connsiteY42" fmla="*/ 3055976 h 3779621"/>
              <a:gd name="connsiteX43" fmla="*/ 1597832 w 3207862"/>
              <a:gd name="connsiteY43" fmla="*/ 3212620 h 3779621"/>
              <a:gd name="connsiteX44" fmla="*/ 2352795 w 3207862"/>
              <a:gd name="connsiteY44" fmla="*/ 3155768 h 3779621"/>
              <a:gd name="connsiteX45" fmla="*/ 2617542 w 3207862"/>
              <a:gd name="connsiteY45" fmla="*/ 3014268 h 3779621"/>
              <a:gd name="connsiteX46" fmla="*/ 2360570 w 3207862"/>
              <a:gd name="connsiteY46" fmla="*/ 2911909 h 3779621"/>
              <a:gd name="connsiteX47" fmla="*/ 1575478 w 3207862"/>
              <a:gd name="connsiteY47" fmla="*/ 2949690 h 3779621"/>
              <a:gd name="connsiteX48" fmla="*/ 1065082 w 3207862"/>
              <a:gd name="connsiteY48" fmla="*/ 3290128 h 3779621"/>
              <a:gd name="connsiteX49" fmla="*/ 1141798 w 3207862"/>
              <a:gd name="connsiteY49" fmla="*/ 3623648 h 3779621"/>
              <a:gd name="connsiteX50" fmla="*/ 1744769 w 3207862"/>
              <a:gd name="connsiteY50" fmla="*/ 3777580 h 3779621"/>
              <a:gd name="connsiteX51" fmla="*/ 2245107 w 3207862"/>
              <a:gd name="connsiteY51" fmla="*/ 3739097 h 3779621"/>
              <a:gd name="connsiteX0" fmla="*/ 0 w 3207862"/>
              <a:gd name="connsiteY0" fmla="*/ 352589 h 3779621"/>
              <a:gd name="connsiteX1" fmla="*/ 421590 w 3207862"/>
              <a:gd name="connsiteY1" fmla="*/ 606043 h 3779621"/>
              <a:gd name="connsiteX2" fmla="*/ 987847 w 3207862"/>
              <a:gd name="connsiteY2" fmla="*/ 711764 h 3779621"/>
              <a:gd name="connsiteX3" fmla="*/ 2411887 w 3207862"/>
              <a:gd name="connsiteY3" fmla="*/ 737420 h 3779621"/>
              <a:gd name="connsiteX4" fmla="*/ 3002418 w 3207862"/>
              <a:gd name="connsiteY4" fmla="*/ 609407 h 3779621"/>
              <a:gd name="connsiteX5" fmla="*/ 3143020 w 3207862"/>
              <a:gd name="connsiteY5" fmla="*/ 403504 h 3779621"/>
              <a:gd name="connsiteX6" fmla="*/ 2781027 w 3207862"/>
              <a:gd name="connsiteY6" fmla="*/ 148119 h 3779621"/>
              <a:gd name="connsiteX7" fmla="*/ 2065499 w 3207862"/>
              <a:gd name="connsiteY7" fmla="*/ 6242 h 3779621"/>
              <a:gd name="connsiteX8" fmla="*/ 1052123 w 3207862"/>
              <a:gd name="connsiteY8" fmla="*/ 58023 h 3779621"/>
              <a:gd name="connsiteX9" fmla="*/ 320989 w 3207862"/>
              <a:gd name="connsiteY9" fmla="*/ 346240 h 3779621"/>
              <a:gd name="connsiteX10" fmla="*/ 115463 w 3207862"/>
              <a:gd name="connsiteY10" fmla="*/ 698936 h 3779621"/>
              <a:gd name="connsiteX11" fmla="*/ 262675 w 3207862"/>
              <a:gd name="connsiteY11" fmla="*/ 1000322 h 3779621"/>
              <a:gd name="connsiteX12" fmla="*/ 751466 w 3207862"/>
              <a:gd name="connsiteY12" fmla="*/ 1193553 h 3779621"/>
              <a:gd name="connsiteX13" fmla="*/ 1398381 w 3207862"/>
              <a:gd name="connsiteY13" fmla="*/ 1301838 h 3779621"/>
              <a:gd name="connsiteX14" fmla="*/ 2411887 w 3207862"/>
              <a:gd name="connsiteY14" fmla="*/ 1314665 h 3779621"/>
              <a:gd name="connsiteX15" fmla="*/ 2968725 w 3207862"/>
              <a:gd name="connsiteY15" fmla="*/ 1193132 h 3779621"/>
              <a:gd name="connsiteX16" fmla="*/ 3181638 w 3207862"/>
              <a:gd name="connsiteY16" fmla="*/ 1058112 h 3779621"/>
              <a:gd name="connsiteX17" fmla="*/ 3155979 w 3207862"/>
              <a:gd name="connsiteY17" fmla="*/ 878524 h 3779621"/>
              <a:gd name="connsiteX18" fmla="*/ 2745445 w 3207862"/>
              <a:gd name="connsiteY18" fmla="*/ 660453 h 3779621"/>
              <a:gd name="connsiteX19" fmla="*/ 1898719 w 3207862"/>
              <a:gd name="connsiteY19" fmla="*/ 545004 h 3779621"/>
              <a:gd name="connsiteX20" fmla="*/ 923702 w 3207862"/>
              <a:gd name="connsiteY20" fmla="*/ 673281 h 3779621"/>
              <a:gd name="connsiteX21" fmla="*/ 359217 w 3207862"/>
              <a:gd name="connsiteY21" fmla="*/ 993973 h 3779621"/>
              <a:gd name="connsiteX22" fmla="*/ 166780 w 3207862"/>
              <a:gd name="connsiteY22" fmla="*/ 1327493 h 3779621"/>
              <a:gd name="connsiteX23" fmla="*/ 307901 w 3207862"/>
              <a:gd name="connsiteY23" fmla="*/ 1661013 h 3779621"/>
              <a:gd name="connsiteX24" fmla="*/ 821068 w 3207862"/>
              <a:gd name="connsiteY24" fmla="*/ 1930394 h 3779621"/>
              <a:gd name="connsiteX25" fmla="*/ 1706282 w 3207862"/>
              <a:gd name="connsiteY25" fmla="*/ 2007360 h 3779621"/>
              <a:gd name="connsiteX26" fmla="*/ 2514520 w 3207862"/>
              <a:gd name="connsiteY26" fmla="*/ 1950449 h 3779621"/>
              <a:gd name="connsiteX27" fmla="*/ 2976371 w 3207862"/>
              <a:gd name="connsiteY27" fmla="*/ 1802117 h 3779621"/>
              <a:gd name="connsiteX28" fmla="*/ 3027687 w 3207862"/>
              <a:gd name="connsiteY28" fmla="*/ 1622530 h 3779621"/>
              <a:gd name="connsiteX29" fmla="*/ 2617154 w 3207862"/>
              <a:gd name="connsiteY29" fmla="*/ 1404459 h 3779621"/>
              <a:gd name="connsiteX30" fmla="*/ 1565161 w 3207862"/>
              <a:gd name="connsiteY30" fmla="*/ 1289010 h 3779621"/>
              <a:gd name="connsiteX31" fmla="*/ 647810 w 3207862"/>
              <a:gd name="connsiteY31" fmla="*/ 1481294 h 3779621"/>
              <a:gd name="connsiteX32" fmla="*/ 295072 w 3207862"/>
              <a:gd name="connsiteY32" fmla="*/ 1853428 h 3779621"/>
              <a:gd name="connsiteX33" fmla="*/ 417143 w 3207862"/>
              <a:gd name="connsiteY33" fmla="*/ 2186684 h 3779621"/>
              <a:gd name="connsiteX34" fmla="*/ 1141798 w 3207862"/>
              <a:gd name="connsiteY34" fmla="*/ 2507640 h 3779621"/>
              <a:gd name="connsiteX35" fmla="*/ 1969877 w 3207862"/>
              <a:gd name="connsiteY35" fmla="*/ 2604177 h 3779621"/>
              <a:gd name="connsiteX36" fmla="*/ 2680911 w 3207862"/>
              <a:gd name="connsiteY36" fmla="*/ 2500895 h 3779621"/>
              <a:gd name="connsiteX37" fmla="*/ 2796762 w 3207862"/>
              <a:gd name="connsiteY37" fmla="*/ 2302397 h 3779621"/>
              <a:gd name="connsiteX38" fmla="*/ 2341132 w 3207862"/>
              <a:gd name="connsiteY38" fmla="*/ 2148728 h 3779621"/>
              <a:gd name="connsiteX39" fmla="*/ 1449698 w 3207862"/>
              <a:gd name="connsiteY39" fmla="*/ 2161161 h 3779621"/>
              <a:gd name="connsiteX40" fmla="*/ 750831 w 3207862"/>
              <a:gd name="connsiteY40" fmla="*/ 2385974 h 3779621"/>
              <a:gd name="connsiteX41" fmla="*/ 498486 w 3207862"/>
              <a:gd name="connsiteY41" fmla="*/ 2764327 h 3779621"/>
              <a:gd name="connsiteX42" fmla="*/ 776761 w 3207862"/>
              <a:gd name="connsiteY42" fmla="*/ 3055976 h 3779621"/>
              <a:gd name="connsiteX43" fmla="*/ 1597832 w 3207862"/>
              <a:gd name="connsiteY43" fmla="*/ 3212620 h 3779621"/>
              <a:gd name="connsiteX44" fmla="*/ 2352795 w 3207862"/>
              <a:gd name="connsiteY44" fmla="*/ 3155768 h 3779621"/>
              <a:gd name="connsiteX45" fmla="*/ 2617542 w 3207862"/>
              <a:gd name="connsiteY45" fmla="*/ 3014268 h 3779621"/>
              <a:gd name="connsiteX46" fmla="*/ 2360570 w 3207862"/>
              <a:gd name="connsiteY46" fmla="*/ 2911909 h 3779621"/>
              <a:gd name="connsiteX47" fmla="*/ 1575478 w 3207862"/>
              <a:gd name="connsiteY47" fmla="*/ 2949690 h 3779621"/>
              <a:gd name="connsiteX48" fmla="*/ 941716 w 3207862"/>
              <a:gd name="connsiteY48" fmla="*/ 3189142 h 3779621"/>
              <a:gd name="connsiteX49" fmla="*/ 1141798 w 3207862"/>
              <a:gd name="connsiteY49" fmla="*/ 3623648 h 3779621"/>
              <a:gd name="connsiteX50" fmla="*/ 1744769 w 3207862"/>
              <a:gd name="connsiteY50" fmla="*/ 3777580 h 3779621"/>
              <a:gd name="connsiteX51" fmla="*/ 2245107 w 3207862"/>
              <a:gd name="connsiteY51" fmla="*/ 3739097 h 3779621"/>
              <a:gd name="connsiteX0" fmla="*/ 0 w 3207862"/>
              <a:gd name="connsiteY0" fmla="*/ 352589 h 3779621"/>
              <a:gd name="connsiteX1" fmla="*/ 421590 w 3207862"/>
              <a:gd name="connsiteY1" fmla="*/ 606043 h 3779621"/>
              <a:gd name="connsiteX2" fmla="*/ 987847 w 3207862"/>
              <a:gd name="connsiteY2" fmla="*/ 711764 h 3779621"/>
              <a:gd name="connsiteX3" fmla="*/ 2411887 w 3207862"/>
              <a:gd name="connsiteY3" fmla="*/ 737420 h 3779621"/>
              <a:gd name="connsiteX4" fmla="*/ 3002418 w 3207862"/>
              <a:gd name="connsiteY4" fmla="*/ 609407 h 3779621"/>
              <a:gd name="connsiteX5" fmla="*/ 3143020 w 3207862"/>
              <a:gd name="connsiteY5" fmla="*/ 403504 h 3779621"/>
              <a:gd name="connsiteX6" fmla="*/ 2781027 w 3207862"/>
              <a:gd name="connsiteY6" fmla="*/ 148119 h 3779621"/>
              <a:gd name="connsiteX7" fmla="*/ 2065499 w 3207862"/>
              <a:gd name="connsiteY7" fmla="*/ 6242 h 3779621"/>
              <a:gd name="connsiteX8" fmla="*/ 1052123 w 3207862"/>
              <a:gd name="connsiteY8" fmla="*/ 58023 h 3779621"/>
              <a:gd name="connsiteX9" fmla="*/ 320989 w 3207862"/>
              <a:gd name="connsiteY9" fmla="*/ 346240 h 3779621"/>
              <a:gd name="connsiteX10" fmla="*/ 115463 w 3207862"/>
              <a:gd name="connsiteY10" fmla="*/ 698936 h 3779621"/>
              <a:gd name="connsiteX11" fmla="*/ 262675 w 3207862"/>
              <a:gd name="connsiteY11" fmla="*/ 1000322 h 3779621"/>
              <a:gd name="connsiteX12" fmla="*/ 751466 w 3207862"/>
              <a:gd name="connsiteY12" fmla="*/ 1193553 h 3779621"/>
              <a:gd name="connsiteX13" fmla="*/ 1398381 w 3207862"/>
              <a:gd name="connsiteY13" fmla="*/ 1301838 h 3779621"/>
              <a:gd name="connsiteX14" fmla="*/ 2411887 w 3207862"/>
              <a:gd name="connsiteY14" fmla="*/ 1314665 h 3779621"/>
              <a:gd name="connsiteX15" fmla="*/ 2968725 w 3207862"/>
              <a:gd name="connsiteY15" fmla="*/ 1193132 h 3779621"/>
              <a:gd name="connsiteX16" fmla="*/ 3181638 w 3207862"/>
              <a:gd name="connsiteY16" fmla="*/ 1058112 h 3779621"/>
              <a:gd name="connsiteX17" fmla="*/ 3155979 w 3207862"/>
              <a:gd name="connsiteY17" fmla="*/ 878524 h 3779621"/>
              <a:gd name="connsiteX18" fmla="*/ 2745445 w 3207862"/>
              <a:gd name="connsiteY18" fmla="*/ 660453 h 3779621"/>
              <a:gd name="connsiteX19" fmla="*/ 1898719 w 3207862"/>
              <a:gd name="connsiteY19" fmla="*/ 545004 h 3779621"/>
              <a:gd name="connsiteX20" fmla="*/ 923702 w 3207862"/>
              <a:gd name="connsiteY20" fmla="*/ 673281 h 3779621"/>
              <a:gd name="connsiteX21" fmla="*/ 359217 w 3207862"/>
              <a:gd name="connsiteY21" fmla="*/ 993973 h 3779621"/>
              <a:gd name="connsiteX22" fmla="*/ 166780 w 3207862"/>
              <a:gd name="connsiteY22" fmla="*/ 1327493 h 3779621"/>
              <a:gd name="connsiteX23" fmla="*/ 307901 w 3207862"/>
              <a:gd name="connsiteY23" fmla="*/ 1661013 h 3779621"/>
              <a:gd name="connsiteX24" fmla="*/ 821068 w 3207862"/>
              <a:gd name="connsiteY24" fmla="*/ 1930394 h 3779621"/>
              <a:gd name="connsiteX25" fmla="*/ 1706282 w 3207862"/>
              <a:gd name="connsiteY25" fmla="*/ 2007360 h 3779621"/>
              <a:gd name="connsiteX26" fmla="*/ 2514520 w 3207862"/>
              <a:gd name="connsiteY26" fmla="*/ 1950449 h 3779621"/>
              <a:gd name="connsiteX27" fmla="*/ 2976371 w 3207862"/>
              <a:gd name="connsiteY27" fmla="*/ 1802117 h 3779621"/>
              <a:gd name="connsiteX28" fmla="*/ 3027687 w 3207862"/>
              <a:gd name="connsiteY28" fmla="*/ 1622530 h 3779621"/>
              <a:gd name="connsiteX29" fmla="*/ 2617154 w 3207862"/>
              <a:gd name="connsiteY29" fmla="*/ 1404459 h 3779621"/>
              <a:gd name="connsiteX30" fmla="*/ 1565161 w 3207862"/>
              <a:gd name="connsiteY30" fmla="*/ 1289010 h 3779621"/>
              <a:gd name="connsiteX31" fmla="*/ 647810 w 3207862"/>
              <a:gd name="connsiteY31" fmla="*/ 1481294 h 3779621"/>
              <a:gd name="connsiteX32" fmla="*/ 295072 w 3207862"/>
              <a:gd name="connsiteY32" fmla="*/ 1853428 h 3779621"/>
              <a:gd name="connsiteX33" fmla="*/ 417143 w 3207862"/>
              <a:gd name="connsiteY33" fmla="*/ 2186684 h 3779621"/>
              <a:gd name="connsiteX34" fmla="*/ 1141798 w 3207862"/>
              <a:gd name="connsiteY34" fmla="*/ 2507640 h 3779621"/>
              <a:gd name="connsiteX35" fmla="*/ 1969877 w 3207862"/>
              <a:gd name="connsiteY35" fmla="*/ 2604177 h 3779621"/>
              <a:gd name="connsiteX36" fmla="*/ 2680911 w 3207862"/>
              <a:gd name="connsiteY36" fmla="*/ 2500895 h 3779621"/>
              <a:gd name="connsiteX37" fmla="*/ 2796762 w 3207862"/>
              <a:gd name="connsiteY37" fmla="*/ 2302397 h 3779621"/>
              <a:gd name="connsiteX38" fmla="*/ 2341132 w 3207862"/>
              <a:gd name="connsiteY38" fmla="*/ 2148728 h 3779621"/>
              <a:gd name="connsiteX39" fmla="*/ 1449698 w 3207862"/>
              <a:gd name="connsiteY39" fmla="*/ 2161161 h 3779621"/>
              <a:gd name="connsiteX40" fmla="*/ 750831 w 3207862"/>
              <a:gd name="connsiteY40" fmla="*/ 2385974 h 3779621"/>
              <a:gd name="connsiteX41" fmla="*/ 498486 w 3207862"/>
              <a:gd name="connsiteY41" fmla="*/ 2764327 h 3779621"/>
              <a:gd name="connsiteX42" fmla="*/ 776761 w 3207862"/>
              <a:gd name="connsiteY42" fmla="*/ 3055976 h 3779621"/>
              <a:gd name="connsiteX43" fmla="*/ 1597832 w 3207862"/>
              <a:gd name="connsiteY43" fmla="*/ 3212620 h 3779621"/>
              <a:gd name="connsiteX44" fmla="*/ 2352795 w 3207862"/>
              <a:gd name="connsiteY44" fmla="*/ 3155768 h 3779621"/>
              <a:gd name="connsiteX45" fmla="*/ 2617542 w 3207862"/>
              <a:gd name="connsiteY45" fmla="*/ 3014268 h 3779621"/>
              <a:gd name="connsiteX46" fmla="*/ 2360570 w 3207862"/>
              <a:gd name="connsiteY46" fmla="*/ 2911909 h 3779621"/>
              <a:gd name="connsiteX47" fmla="*/ 1575478 w 3207862"/>
              <a:gd name="connsiteY47" fmla="*/ 2949690 h 3779621"/>
              <a:gd name="connsiteX48" fmla="*/ 941716 w 3207862"/>
              <a:gd name="connsiteY48" fmla="*/ 3189142 h 3779621"/>
              <a:gd name="connsiteX49" fmla="*/ 1103840 w 3207862"/>
              <a:gd name="connsiteY49" fmla="*/ 3547907 h 3779621"/>
              <a:gd name="connsiteX50" fmla="*/ 1744769 w 3207862"/>
              <a:gd name="connsiteY50" fmla="*/ 3777580 h 3779621"/>
              <a:gd name="connsiteX51" fmla="*/ 2245107 w 3207862"/>
              <a:gd name="connsiteY51" fmla="*/ 3739097 h 3779621"/>
              <a:gd name="connsiteX0" fmla="*/ 0 w 3207862"/>
              <a:gd name="connsiteY0" fmla="*/ 352589 h 3739097"/>
              <a:gd name="connsiteX1" fmla="*/ 421590 w 3207862"/>
              <a:gd name="connsiteY1" fmla="*/ 606043 h 3739097"/>
              <a:gd name="connsiteX2" fmla="*/ 987847 w 3207862"/>
              <a:gd name="connsiteY2" fmla="*/ 711764 h 3739097"/>
              <a:gd name="connsiteX3" fmla="*/ 2411887 w 3207862"/>
              <a:gd name="connsiteY3" fmla="*/ 737420 h 3739097"/>
              <a:gd name="connsiteX4" fmla="*/ 3002418 w 3207862"/>
              <a:gd name="connsiteY4" fmla="*/ 609407 h 3739097"/>
              <a:gd name="connsiteX5" fmla="*/ 3143020 w 3207862"/>
              <a:gd name="connsiteY5" fmla="*/ 403504 h 3739097"/>
              <a:gd name="connsiteX6" fmla="*/ 2781027 w 3207862"/>
              <a:gd name="connsiteY6" fmla="*/ 148119 h 3739097"/>
              <a:gd name="connsiteX7" fmla="*/ 2065499 w 3207862"/>
              <a:gd name="connsiteY7" fmla="*/ 6242 h 3739097"/>
              <a:gd name="connsiteX8" fmla="*/ 1052123 w 3207862"/>
              <a:gd name="connsiteY8" fmla="*/ 58023 h 3739097"/>
              <a:gd name="connsiteX9" fmla="*/ 320989 w 3207862"/>
              <a:gd name="connsiteY9" fmla="*/ 346240 h 3739097"/>
              <a:gd name="connsiteX10" fmla="*/ 115463 w 3207862"/>
              <a:gd name="connsiteY10" fmla="*/ 698936 h 3739097"/>
              <a:gd name="connsiteX11" fmla="*/ 262675 w 3207862"/>
              <a:gd name="connsiteY11" fmla="*/ 1000322 h 3739097"/>
              <a:gd name="connsiteX12" fmla="*/ 751466 w 3207862"/>
              <a:gd name="connsiteY12" fmla="*/ 1193553 h 3739097"/>
              <a:gd name="connsiteX13" fmla="*/ 1398381 w 3207862"/>
              <a:gd name="connsiteY13" fmla="*/ 1301838 h 3739097"/>
              <a:gd name="connsiteX14" fmla="*/ 2411887 w 3207862"/>
              <a:gd name="connsiteY14" fmla="*/ 1314665 h 3739097"/>
              <a:gd name="connsiteX15" fmla="*/ 2968725 w 3207862"/>
              <a:gd name="connsiteY15" fmla="*/ 1193132 h 3739097"/>
              <a:gd name="connsiteX16" fmla="*/ 3181638 w 3207862"/>
              <a:gd name="connsiteY16" fmla="*/ 1058112 h 3739097"/>
              <a:gd name="connsiteX17" fmla="*/ 3155979 w 3207862"/>
              <a:gd name="connsiteY17" fmla="*/ 878524 h 3739097"/>
              <a:gd name="connsiteX18" fmla="*/ 2745445 w 3207862"/>
              <a:gd name="connsiteY18" fmla="*/ 660453 h 3739097"/>
              <a:gd name="connsiteX19" fmla="*/ 1898719 w 3207862"/>
              <a:gd name="connsiteY19" fmla="*/ 545004 h 3739097"/>
              <a:gd name="connsiteX20" fmla="*/ 923702 w 3207862"/>
              <a:gd name="connsiteY20" fmla="*/ 673281 h 3739097"/>
              <a:gd name="connsiteX21" fmla="*/ 359217 w 3207862"/>
              <a:gd name="connsiteY21" fmla="*/ 993973 h 3739097"/>
              <a:gd name="connsiteX22" fmla="*/ 166780 w 3207862"/>
              <a:gd name="connsiteY22" fmla="*/ 1327493 h 3739097"/>
              <a:gd name="connsiteX23" fmla="*/ 307901 w 3207862"/>
              <a:gd name="connsiteY23" fmla="*/ 1661013 h 3739097"/>
              <a:gd name="connsiteX24" fmla="*/ 821068 w 3207862"/>
              <a:gd name="connsiteY24" fmla="*/ 1930394 h 3739097"/>
              <a:gd name="connsiteX25" fmla="*/ 1706282 w 3207862"/>
              <a:gd name="connsiteY25" fmla="*/ 2007360 h 3739097"/>
              <a:gd name="connsiteX26" fmla="*/ 2514520 w 3207862"/>
              <a:gd name="connsiteY26" fmla="*/ 1950449 h 3739097"/>
              <a:gd name="connsiteX27" fmla="*/ 2976371 w 3207862"/>
              <a:gd name="connsiteY27" fmla="*/ 1802117 h 3739097"/>
              <a:gd name="connsiteX28" fmla="*/ 3027687 w 3207862"/>
              <a:gd name="connsiteY28" fmla="*/ 1622530 h 3739097"/>
              <a:gd name="connsiteX29" fmla="*/ 2617154 w 3207862"/>
              <a:gd name="connsiteY29" fmla="*/ 1404459 h 3739097"/>
              <a:gd name="connsiteX30" fmla="*/ 1565161 w 3207862"/>
              <a:gd name="connsiteY30" fmla="*/ 1289010 h 3739097"/>
              <a:gd name="connsiteX31" fmla="*/ 647810 w 3207862"/>
              <a:gd name="connsiteY31" fmla="*/ 1481294 h 3739097"/>
              <a:gd name="connsiteX32" fmla="*/ 295072 w 3207862"/>
              <a:gd name="connsiteY32" fmla="*/ 1853428 h 3739097"/>
              <a:gd name="connsiteX33" fmla="*/ 417143 w 3207862"/>
              <a:gd name="connsiteY33" fmla="*/ 2186684 h 3739097"/>
              <a:gd name="connsiteX34" fmla="*/ 1141798 w 3207862"/>
              <a:gd name="connsiteY34" fmla="*/ 2507640 h 3739097"/>
              <a:gd name="connsiteX35" fmla="*/ 1969877 w 3207862"/>
              <a:gd name="connsiteY35" fmla="*/ 2604177 h 3739097"/>
              <a:gd name="connsiteX36" fmla="*/ 2680911 w 3207862"/>
              <a:gd name="connsiteY36" fmla="*/ 2500895 h 3739097"/>
              <a:gd name="connsiteX37" fmla="*/ 2796762 w 3207862"/>
              <a:gd name="connsiteY37" fmla="*/ 2302397 h 3739097"/>
              <a:gd name="connsiteX38" fmla="*/ 2341132 w 3207862"/>
              <a:gd name="connsiteY38" fmla="*/ 2148728 h 3739097"/>
              <a:gd name="connsiteX39" fmla="*/ 1449698 w 3207862"/>
              <a:gd name="connsiteY39" fmla="*/ 2161161 h 3739097"/>
              <a:gd name="connsiteX40" fmla="*/ 750831 w 3207862"/>
              <a:gd name="connsiteY40" fmla="*/ 2385974 h 3739097"/>
              <a:gd name="connsiteX41" fmla="*/ 498486 w 3207862"/>
              <a:gd name="connsiteY41" fmla="*/ 2764327 h 3739097"/>
              <a:gd name="connsiteX42" fmla="*/ 776761 w 3207862"/>
              <a:gd name="connsiteY42" fmla="*/ 3055976 h 3739097"/>
              <a:gd name="connsiteX43" fmla="*/ 1597832 w 3207862"/>
              <a:gd name="connsiteY43" fmla="*/ 3212620 h 3739097"/>
              <a:gd name="connsiteX44" fmla="*/ 2352795 w 3207862"/>
              <a:gd name="connsiteY44" fmla="*/ 3155768 h 3739097"/>
              <a:gd name="connsiteX45" fmla="*/ 2617542 w 3207862"/>
              <a:gd name="connsiteY45" fmla="*/ 3014268 h 3739097"/>
              <a:gd name="connsiteX46" fmla="*/ 2360570 w 3207862"/>
              <a:gd name="connsiteY46" fmla="*/ 2911909 h 3739097"/>
              <a:gd name="connsiteX47" fmla="*/ 1575478 w 3207862"/>
              <a:gd name="connsiteY47" fmla="*/ 2949690 h 3739097"/>
              <a:gd name="connsiteX48" fmla="*/ 941716 w 3207862"/>
              <a:gd name="connsiteY48" fmla="*/ 3189142 h 3739097"/>
              <a:gd name="connsiteX49" fmla="*/ 1103840 w 3207862"/>
              <a:gd name="connsiteY49" fmla="*/ 3547907 h 3739097"/>
              <a:gd name="connsiteX50" fmla="*/ 1754260 w 3207862"/>
              <a:gd name="connsiteY50" fmla="*/ 3642931 h 3739097"/>
              <a:gd name="connsiteX51" fmla="*/ 2245107 w 3207862"/>
              <a:gd name="connsiteY51" fmla="*/ 3739097 h 3739097"/>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941716 w 3207862"/>
              <a:gd name="connsiteY48" fmla="*/ 3189142 h 3644721"/>
              <a:gd name="connsiteX49" fmla="*/ 1103840 w 3207862"/>
              <a:gd name="connsiteY49" fmla="*/ 3547907 h 3644721"/>
              <a:gd name="connsiteX50" fmla="*/ 1754260 w 3207862"/>
              <a:gd name="connsiteY50" fmla="*/ 3642931 h 3644721"/>
              <a:gd name="connsiteX51" fmla="*/ 2311535 w 3207862"/>
              <a:gd name="connsiteY51"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998653 w 3207862"/>
              <a:gd name="connsiteY48" fmla="*/ 3180727 h 3644721"/>
              <a:gd name="connsiteX49" fmla="*/ 1103840 w 3207862"/>
              <a:gd name="connsiteY49" fmla="*/ 3547907 h 3644721"/>
              <a:gd name="connsiteX50" fmla="*/ 1754260 w 3207862"/>
              <a:gd name="connsiteY50" fmla="*/ 3642931 h 3644721"/>
              <a:gd name="connsiteX51" fmla="*/ 2311535 w 3207862"/>
              <a:gd name="connsiteY51"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998653 w 3207862"/>
              <a:gd name="connsiteY48" fmla="*/ 3180727 h 3644721"/>
              <a:gd name="connsiteX49" fmla="*/ 854103 w 3207862"/>
              <a:gd name="connsiteY49" fmla="*/ 3377776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12529 w 3207862"/>
              <a:gd name="connsiteY48" fmla="*/ 3088157 h 3644721"/>
              <a:gd name="connsiteX49" fmla="*/ 854103 w 3207862"/>
              <a:gd name="connsiteY49" fmla="*/ 3377776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12529 w 3207862"/>
              <a:gd name="connsiteY48" fmla="*/ 3088157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12529 w 3207862"/>
              <a:gd name="connsiteY48" fmla="*/ 3088157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12529 w 3207862"/>
              <a:gd name="connsiteY48" fmla="*/ 3088157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12529 w 3207862"/>
              <a:gd name="connsiteY48" fmla="*/ 3088157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12529 w 3207862"/>
              <a:gd name="connsiteY48" fmla="*/ 3088157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575478 w 3207862"/>
              <a:gd name="connsiteY47" fmla="*/ 2949690 h 3644721"/>
              <a:gd name="connsiteX48" fmla="*/ 1122018 w 3207862"/>
              <a:gd name="connsiteY48" fmla="*/ 3062910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644721"/>
              <a:gd name="connsiteX1" fmla="*/ 421590 w 3207862"/>
              <a:gd name="connsiteY1" fmla="*/ 606043 h 3644721"/>
              <a:gd name="connsiteX2" fmla="*/ 987847 w 3207862"/>
              <a:gd name="connsiteY2" fmla="*/ 711764 h 3644721"/>
              <a:gd name="connsiteX3" fmla="*/ 2411887 w 3207862"/>
              <a:gd name="connsiteY3" fmla="*/ 737420 h 3644721"/>
              <a:gd name="connsiteX4" fmla="*/ 3002418 w 3207862"/>
              <a:gd name="connsiteY4" fmla="*/ 609407 h 3644721"/>
              <a:gd name="connsiteX5" fmla="*/ 3143020 w 3207862"/>
              <a:gd name="connsiteY5" fmla="*/ 403504 h 3644721"/>
              <a:gd name="connsiteX6" fmla="*/ 2781027 w 3207862"/>
              <a:gd name="connsiteY6" fmla="*/ 148119 h 3644721"/>
              <a:gd name="connsiteX7" fmla="*/ 2065499 w 3207862"/>
              <a:gd name="connsiteY7" fmla="*/ 6242 h 3644721"/>
              <a:gd name="connsiteX8" fmla="*/ 1052123 w 3207862"/>
              <a:gd name="connsiteY8" fmla="*/ 58023 h 3644721"/>
              <a:gd name="connsiteX9" fmla="*/ 320989 w 3207862"/>
              <a:gd name="connsiteY9" fmla="*/ 346240 h 3644721"/>
              <a:gd name="connsiteX10" fmla="*/ 115463 w 3207862"/>
              <a:gd name="connsiteY10" fmla="*/ 698936 h 3644721"/>
              <a:gd name="connsiteX11" fmla="*/ 262675 w 3207862"/>
              <a:gd name="connsiteY11" fmla="*/ 1000322 h 3644721"/>
              <a:gd name="connsiteX12" fmla="*/ 751466 w 3207862"/>
              <a:gd name="connsiteY12" fmla="*/ 1193553 h 3644721"/>
              <a:gd name="connsiteX13" fmla="*/ 1398381 w 3207862"/>
              <a:gd name="connsiteY13" fmla="*/ 1301838 h 3644721"/>
              <a:gd name="connsiteX14" fmla="*/ 2411887 w 3207862"/>
              <a:gd name="connsiteY14" fmla="*/ 1314665 h 3644721"/>
              <a:gd name="connsiteX15" fmla="*/ 2968725 w 3207862"/>
              <a:gd name="connsiteY15" fmla="*/ 1193132 h 3644721"/>
              <a:gd name="connsiteX16" fmla="*/ 3181638 w 3207862"/>
              <a:gd name="connsiteY16" fmla="*/ 1058112 h 3644721"/>
              <a:gd name="connsiteX17" fmla="*/ 3155979 w 3207862"/>
              <a:gd name="connsiteY17" fmla="*/ 878524 h 3644721"/>
              <a:gd name="connsiteX18" fmla="*/ 2745445 w 3207862"/>
              <a:gd name="connsiteY18" fmla="*/ 660453 h 3644721"/>
              <a:gd name="connsiteX19" fmla="*/ 1898719 w 3207862"/>
              <a:gd name="connsiteY19" fmla="*/ 545004 h 3644721"/>
              <a:gd name="connsiteX20" fmla="*/ 923702 w 3207862"/>
              <a:gd name="connsiteY20" fmla="*/ 673281 h 3644721"/>
              <a:gd name="connsiteX21" fmla="*/ 359217 w 3207862"/>
              <a:gd name="connsiteY21" fmla="*/ 993973 h 3644721"/>
              <a:gd name="connsiteX22" fmla="*/ 166780 w 3207862"/>
              <a:gd name="connsiteY22" fmla="*/ 1327493 h 3644721"/>
              <a:gd name="connsiteX23" fmla="*/ 307901 w 3207862"/>
              <a:gd name="connsiteY23" fmla="*/ 1661013 h 3644721"/>
              <a:gd name="connsiteX24" fmla="*/ 821068 w 3207862"/>
              <a:gd name="connsiteY24" fmla="*/ 1930394 h 3644721"/>
              <a:gd name="connsiteX25" fmla="*/ 1706282 w 3207862"/>
              <a:gd name="connsiteY25" fmla="*/ 2007360 h 3644721"/>
              <a:gd name="connsiteX26" fmla="*/ 2514520 w 3207862"/>
              <a:gd name="connsiteY26" fmla="*/ 1950449 h 3644721"/>
              <a:gd name="connsiteX27" fmla="*/ 2976371 w 3207862"/>
              <a:gd name="connsiteY27" fmla="*/ 1802117 h 3644721"/>
              <a:gd name="connsiteX28" fmla="*/ 3027687 w 3207862"/>
              <a:gd name="connsiteY28" fmla="*/ 1622530 h 3644721"/>
              <a:gd name="connsiteX29" fmla="*/ 2617154 w 3207862"/>
              <a:gd name="connsiteY29" fmla="*/ 1404459 h 3644721"/>
              <a:gd name="connsiteX30" fmla="*/ 1565161 w 3207862"/>
              <a:gd name="connsiteY30" fmla="*/ 1289010 h 3644721"/>
              <a:gd name="connsiteX31" fmla="*/ 647810 w 3207862"/>
              <a:gd name="connsiteY31" fmla="*/ 1481294 h 3644721"/>
              <a:gd name="connsiteX32" fmla="*/ 295072 w 3207862"/>
              <a:gd name="connsiteY32" fmla="*/ 1853428 h 3644721"/>
              <a:gd name="connsiteX33" fmla="*/ 417143 w 3207862"/>
              <a:gd name="connsiteY33" fmla="*/ 2186684 h 3644721"/>
              <a:gd name="connsiteX34" fmla="*/ 1141798 w 3207862"/>
              <a:gd name="connsiteY34" fmla="*/ 2507640 h 3644721"/>
              <a:gd name="connsiteX35" fmla="*/ 1969877 w 3207862"/>
              <a:gd name="connsiteY35" fmla="*/ 2604177 h 3644721"/>
              <a:gd name="connsiteX36" fmla="*/ 2680911 w 3207862"/>
              <a:gd name="connsiteY36" fmla="*/ 2500895 h 3644721"/>
              <a:gd name="connsiteX37" fmla="*/ 2796762 w 3207862"/>
              <a:gd name="connsiteY37" fmla="*/ 2302397 h 3644721"/>
              <a:gd name="connsiteX38" fmla="*/ 2341132 w 3207862"/>
              <a:gd name="connsiteY38" fmla="*/ 2148728 h 3644721"/>
              <a:gd name="connsiteX39" fmla="*/ 1449698 w 3207862"/>
              <a:gd name="connsiteY39" fmla="*/ 2161161 h 3644721"/>
              <a:gd name="connsiteX40" fmla="*/ 750831 w 3207862"/>
              <a:gd name="connsiteY40" fmla="*/ 2385974 h 3644721"/>
              <a:gd name="connsiteX41" fmla="*/ 498486 w 3207862"/>
              <a:gd name="connsiteY41" fmla="*/ 2764327 h 3644721"/>
              <a:gd name="connsiteX42" fmla="*/ 776761 w 3207862"/>
              <a:gd name="connsiteY42" fmla="*/ 3055976 h 3644721"/>
              <a:gd name="connsiteX43" fmla="*/ 1597832 w 3207862"/>
              <a:gd name="connsiteY43" fmla="*/ 3212620 h 3644721"/>
              <a:gd name="connsiteX44" fmla="*/ 2352795 w 3207862"/>
              <a:gd name="connsiteY44" fmla="*/ 3155768 h 3644721"/>
              <a:gd name="connsiteX45" fmla="*/ 2617542 w 3207862"/>
              <a:gd name="connsiteY45" fmla="*/ 3014268 h 3644721"/>
              <a:gd name="connsiteX46" fmla="*/ 2360570 w 3207862"/>
              <a:gd name="connsiteY46" fmla="*/ 2911909 h 3644721"/>
              <a:gd name="connsiteX47" fmla="*/ 1746291 w 3207862"/>
              <a:gd name="connsiteY47" fmla="*/ 2924443 h 3644721"/>
              <a:gd name="connsiteX48" fmla="*/ 1122018 w 3207862"/>
              <a:gd name="connsiteY48" fmla="*/ 3062910 h 3644721"/>
              <a:gd name="connsiteX49" fmla="*/ 863593 w 3207862"/>
              <a:gd name="connsiteY49" fmla="*/ 3318868 h 3644721"/>
              <a:gd name="connsiteX50" fmla="*/ 1103840 w 3207862"/>
              <a:gd name="connsiteY50" fmla="*/ 3547907 h 3644721"/>
              <a:gd name="connsiteX51" fmla="*/ 1754260 w 3207862"/>
              <a:gd name="connsiteY51" fmla="*/ 3642931 h 3644721"/>
              <a:gd name="connsiteX52" fmla="*/ 2311535 w 3207862"/>
              <a:gd name="connsiteY52" fmla="*/ 3596033 h 3644721"/>
              <a:gd name="connsiteX0" fmla="*/ 0 w 3207862"/>
              <a:gd name="connsiteY0" fmla="*/ 352589 h 3599220"/>
              <a:gd name="connsiteX1" fmla="*/ 421590 w 3207862"/>
              <a:gd name="connsiteY1" fmla="*/ 606043 h 3599220"/>
              <a:gd name="connsiteX2" fmla="*/ 987847 w 3207862"/>
              <a:gd name="connsiteY2" fmla="*/ 711764 h 3599220"/>
              <a:gd name="connsiteX3" fmla="*/ 2411887 w 3207862"/>
              <a:gd name="connsiteY3" fmla="*/ 737420 h 3599220"/>
              <a:gd name="connsiteX4" fmla="*/ 3002418 w 3207862"/>
              <a:gd name="connsiteY4" fmla="*/ 609407 h 3599220"/>
              <a:gd name="connsiteX5" fmla="*/ 3143020 w 3207862"/>
              <a:gd name="connsiteY5" fmla="*/ 403504 h 3599220"/>
              <a:gd name="connsiteX6" fmla="*/ 2781027 w 3207862"/>
              <a:gd name="connsiteY6" fmla="*/ 148119 h 3599220"/>
              <a:gd name="connsiteX7" fmla="*/ 2065499 w 3207862"/>
              <a:gd name="connsiteY7" fmla="*/ 6242 h 3599220"/>
              <a:gd name="connsiteX8" fmla="*/ 1052123 w 3207862"/>
              <a:gd name="connsiteY8" fmla="*/ 58023 h 3599220"/>
              <a:gd name="connsiteX9" fmla="*/ 320989 w 3207862"/>
              <a:gd name="connsiteY9" fmla="*/ 346240 h 3599220"/>
              <a:gd name="connsiteX10" fmla="*/ 115463 w 3207862"/>
              <a:gd name="connsiteY10" fmla="*/ 698936 h 3599220"/>
              <a:gd name="connsiteX11" fmla="*/ 262675 w 3207862"/>
              <a:gd name="connsiteY11" fmla="*/ 1000322 h 3599220"/>
              <a:gd name="connsiteX12" fmla="*/ 751466 w 3207862"/>
              <a:gd name="connsiteY12" fmla="*/ 1193553 h 3599220"/>
              <a:gd name="connsiteX13" fmla="*/ 1398381 w 3207862"/>
              <a:gd name="connsiteY13" fmla="*/ 1301838 h 3599220"/>
              <a:gd name="connsiteX14" fmla="*/ 2411887 w 3207862"/>
              <a:gd name="connsiteY14" fmla="*/ 1314665 h 3599220"/>
              <a:gd name="connsiteX15" fmla="*/ 2968725 w 3207862"/>
              <a:gd name="connsiteY15" fmla="*/ 1193132 h 3599220"/>
              <a:gd name="connsiteX16" fmla="*/ 3181638 w 3207862"/>
              <a:gd name="connsiteY16" fmla="*/ 1058112 h 3599220"/>
              <a:gd name="connsiteX17" fmla="*/ 3155979 w 3207862"/>
              <a:gd name="connsiteY17" fmla="*/ 878524 h 3599220"/>
              <a:gd name="connsiteX18" fmla="*/ 2745445 w 3207862"/>
              <a:gd name="connsiteY18" fmla="*/ 660453 h 3599220"/>
              <a:gd name="connsiteX19" fmla="*/ 1898719 w 3207862"/>
              <a:gd name="connsiteY19" fmla="*/ 545004 h 3599220"/>
              <a:gd name="connsiteX20" fmla="*/ 923702 w 3207862"/>
              <a:gd name="connsiteY20" fmla="*/ 673281 h 3599220"/>
              <a:gd name="connsiteX21" fmla="*/ 359217 w 3207862"/>
              <a:gd name="connsiteY21" fmla="*/ 993973 h 3599220"/>
              <a:gd name="connsiteX22" fmla="*/ 166780 w 3207862"/>
              <a:gd name="connsiteY22" fmla="*/ 1327493 h 3599220"/>
              <a:gd name="connsiteX23" fmla="*/ 307901 w 3207862"/>
              <a:gd name="connsiteY23" fmla="*/ 1661013 h 3599220"/>
              <a:gd name="connsiteX24" fmla="*/ 821068 w 3207862"/>
              <a:gd name="connsiteY24" fmla="*/ 1930394 h 3599220"/>
              <a:gd name="connsiteX25" fmla="*/ 1706282 w 3207862"/>
              <a:gd name="connsiteY25" fmla="*/ 2007360 h 3599220"/>
              <a:gd name="connsiteX26" fmla="*/ 2514520 w 3207862"/>
              <a:gd name="connsiteY26" fmla="*/ 1950449 h 3599220"/>
              <a:gd name="connsiteX27" fmla="*/ 2976371 w 3207862"/>
              <a:gd name="connsiteY27" fmla="*/ 1802117 h 3599220"/>
              <a:gd name="connsiteX28" fmla="*/ 3027687 w 3207862"/>
              <a:gd name="connsiteY28" fmla="*/ 1622530 h 3599220"/>
              <a:gd name="connsiteX29" fmla="*/ 2617154 w 3207862"/>
              <a:gd name="connsiteY29" fmla="*/ 1404459 h 3599220"/>
              <a:gd name="connsiteX30" fmla="*/ 1565161 w 3207862"/>
              <a:gd name="connsiteY30" fmla="*/ 1289010 h 3599220"/>
              <a:gd name="connsiteX31" fmla="*/ 647810 w 3207862"/>
              <a:gd name="connsiteY31" fmla="*/ 1481294 h 3599220"/>
              <a:gd name="connsiteX32" fmla="*/ 295072 w 3207862"/>
              <a:gd name="connsiteY32" fmla="*/ 1853428 h 3599220"/>
              <a:gd name="connsiteX33" fmla="*/ 417143 w 3207862"/>
              <a:gd name="connsiteY33" fmla="*/ 2186684 h 3599220"/>
              <a:gd name="connsiteX34" fmla="*/ 1141798 w 3207862"/>
              <a:gd name="connsiteY34" fmla="*/ 2507640 h 3599220"/>
              <a:gd name="connsiteX35" fmla="*/ 1969877 w 3207862"/>
              <a:gd name="connsiteY35" fmla="*/ 2604177 h 3599220"/>
              <a:gd name="connsiteX36" fmla="*/ 2680911 w 3207862"/>
              <a:gd name="connsiteY36" fmla="*/ 2500895 h 3599220"/>
              <a:gd name="connsiteX37" fmla="*/ 2796762 w 3207862"/>
              <a:gd name="connsiteY37" fmla="*/ 2302397 h 3599220"/>
              <a:gd name="connsiteX38" fmla="*/ 2341132 w 3207862"/>
              <a:gd name="connsiteY38" fmla="*/ 2148728 h 3599220"/>
              <a:gd name="connsiteX39" fmla="*/ 1449698 w 3207862"/>
              <a:gd name="connsiteY39" fmla="*/ 2161161 h 3599220"/>
              <a:gd name="connsiteX40" fmla="*/ 750831 w 3207862"/>
              <a:gd name="connsiteY40" fmla="*/ 2385974 h 3599220"/>
              <a:gd name="connsiteX41" fmla="*/ 498486 w 3207862"/>
              <a:gd name="connsiteY41" fmla="*/ 2764327 h 3599220"/>
              <a:gd name="connsiteX42" fmla="*/ 776761 w 3207862"/>
              <a:gd name="connsiteY42" fmla="*/ 3055976 h 3599220"/>
              <a:gd name="connsiteX43" fmla="*/ 1597832 w 3207862"/>
              <a:gd name="connsiteY43" fmla="*/ 3212620 h 3599220"/>
              <a:gd name="connsiteX44" fmla="*/ 2352795 w 3207862"/>
              <a:gd name="connsiteY44" fmla="*/ 3155768 h 3599220"/>
              <a:gd name="connsiteX45" fmla="*/ 2617542 w 3207862"/>
              <a:gd name="connsiteY45" fmla="*/ 3014268 h 3599220"/>
              <a:gd name="connsiteX46" fmla="*/ 2360570 w 3207862"/>
              <a:gd name="connsiteY46" fmla="*/ 2911909 h 3599220"/>
              <a:gd name="connsiteX47" fmla="*/ 1746291 w 3207862"/>
              <a:gd name="connsiteY47" fmla="*/ 2924443 h 3599220"/>
              <a:gd name="connsiteX48" fmla="*/ 1122018 w 3207862"/>
              <a:gd name="connsiteY48" fmla="*/ 3062910 h 3599220"/>
              <a:gd name="connsiteX49" fmla="*/ 863593 w 3207862"/>
              <a:gd name="connsiteY49" fmla="*/ 3318868 h 3599220"/>
              <a:gd name="connsiteX50" fmla="*/ 1103840 w 3207862"/>
              <a:gd name="connsiteY50" fmla="*/ 3547907 h 3599220"/>
              <a:gd name="connsiteX51" fmla="*/ 1763750 w 3207862"/>
              <a:gd name="connsiteY51" fmla="*/ 3592439 h 3599220"/>
              <a:gd name="connsiteX52" fmla="*/ 2311535 w 3207862"/>
              <a:gd name="connsiteY52" fmla="*/ 3596033 h 3599220"/>
              <a:gd name="connsiteX0" fmla="*/ 0 w 3207862"/>
              <a:gd name="connsiteY0" fmla="*/ 352589 h 3604457"/>
              <a:gd name="connsiteX1" fmla="*/ 421590 w 3207862"/>
              <a:gd name="connsiteY1" fmla="*/ 606043 h 3604457"/>
              <a:gd name="connsiteX2" fmla="*/ 987847 w 3207862"/>
              <a:gd name="connsiteY2" fmla="*/ 711764 h 3604457"/>
              <a:gd name="connsiteX3" fmla="*/ 2411887 w 3207862"/>
              <a:gd name="connsiteY3" fmla="*/ 737420 h 3604457"/>
              <a:gd name="connsiteX4" fmla="*/ 3002418 w 3207862"/>
              <a:gd name="connsiteY4" fmla="*/ 609407 h 3604457"/>
              <a:gd name="connsiteX5" fmla="*/ 3143020 w 3207862"/>
              <a:gd name="connsiteY5" fmla="*/ 403504 h 3604457"/>
              <a:gd name="connsiteX6" fmla="*/ 2781027 w 3207862"/>
              <a:gd name="connsiteY6" fmla="*/ 148119 h 3604457"/>
              <a:gd name="connsiteX7" fmla="*/ 2065499 w 3207862"/>
              <a:gd name="connsiteY7" fmla="*/ 6242 h 3604457"/>
              <a:gd name="connsiteX8" fmla="*/ 1052123 w 3207862"/>
              <a:gd name="connsiteY8" fmla="*/ 58023 h 3604457"/>
              <a:gd name="connsiteX9" fmla="*/ 320989 w 3207862"/>
              <a:gd name="connsiteY9" fmla="*/ 346240 h 3604457"/>
              <a:gd name="connsiteX10" fmla="*/ 115463 w 3207862"/>
              <a:gd name="connsiteY10" fmla="*/ 698936 h 3604457"/>
              <a:gd name="connsiteX11" fmla="*/ 262675 w 3207862"/>
              <a:gd name="connsiteY11" fmla="*/ 1000322 h 3604457"/>
              <a:gd name="connsiteX12" fmla="*/ 751466 w 3207862"/>
              <a:gd name="connsiteY12" fmla="*/ 1193553 h 3604457"/>
              <a:gd name="connsiteX13" fmla="*/ 1398381 w 3207862"/>
              <a:gd name="connsiteY13" fmla="*/ 1301838 h 3604457"/>
              <a:gd name="connsiteX14" fmla="*/ 2411887 w 3207862"/>
              <a:gd name="connsiteY14" fmla="*/ 1314665 h 3604457"/>
              <a:gd name="connsiteX15" fmla="*/ 2968725 w 3207862"/>
              <a:gd name="connsiteY15" fmla="*/ 1193132 h 3604457"/>
              <a:gd name="connsiteX16" fmla="*/ 3181638 w 3207862"/>
              <a:gd name="connsiteY16" fmla="*/ 1058112 h 3604457"/>
              <a:gd name="connsiteX17" fmla="*/ 3155979 w 3207862"/>
              <a:gd name="connsiteY17" fmla="*/ 878524 h 3604457"/>
              <a:gd name="connsiteX18" fmla="*/ 2745445 w 3207862"/>
              <a:gd name="connsiteY18" fmla="*/ 660453 h 3604457"/>
              <a:gd name="connsiteX19" fmla="*/ 1898719 w 3207862"/>
              <a:gd name="connsiteY19" fmla="*/ 545004 h 3604457"/>
              <a:gd name="connsiteX20" fmla="*/ 923702 w 3207862"/>
              <a:gd name="connsiteY20" fmla="*/ 673281 h 3604457"/>
              <a:gd name="connsiteX21" fmla="*/ 359217 w 3207862"/>
              <a:gd name="connsiteY21" fmla="*/ 993973 h 3604457"/>
              <a:gd name="connsiteX22" fmla="*/ 166780 w 3207862"/>
              <a:gd name="connsiteY22" fmla="*/ 1327493 h 3604457"/>
              <a:gd name="connsiteX23" fmla="*/ 307901 w 3207862"/>
              <a:gd name="connsiteY23" fmla="*/ 1661013 h 3604457"/>
              <a:gd name="connsiteX24" fmla="*/ 821068 w 3207862"/>
              <a:gd name="connsiteY24" fmla="*/ 1930394 h 3604457"/>
              <a:gd name="connsiteX25" fmla="*/ 1706282 w 3207862"/>
              <a:gd name="connsiteY25" fmla="*/ 2007360 h 3604457"/>
              <a:gd name="connsiteX26" fmla="*/ 2514520 w 3207862"/>
              <a:gd name="connsiteY26" fmla="*/ 1950449 h 3604457"/>
              <a:gd name="connsiteX27" fmla="*/ 2976371 w 3207862"/>
              <a:gd name="connsiteY27" fmla="*/ 1802117 h 3604457"/>
              <a:gd name="connsiteX28" fmla="*/ 3027687 w 3207862"/>
              <a:gd name="connsiteY28" fmla="*/ 1622530 h 3604457"/>
              <a:gd name="connsiteX29" fmla="*/ 2617154 w 3207862"/>
              <a:gd name="connsiteY29" fmla="*/ 1404459 h 3604457"/>
              <a:gd name="connsiteX30" fmla="*/ 1565161 w 3207862"/>
              <a:gd name="connsiteY30" fmla="*/ 1289010 h 3604457"/>
              <a:gd name="connsiteX31" fmla="*/ 647810 w 3207862"/>
              <a:gd name="connsiteY31" fmla="*/ 1481294 h 3604457"/>
              <a:gd name="connsiteX32" fmla="*/ 295072 w 3207862"/>
              <a:gd name="connsiteY32" fmla="*/ 1853428 h 3604457"/>
              <a:gd name="connsiteX33" fmla="*/ 417143 w 3207862"/>
              <a:gd name="connsiteY33" fmla="*/ 2186684 h 3604457"/>
              <a:gd name="connsiteX34" fmla="*/ 1141798 w 3207862"/>
              <a:gd name="connsiteY34" fmla="*/ 2507640 h 3604457"/>
              <a:gd name="connsiteX35" fmla="*/ 1969877 w 3207862"/>
              <a:gd name="connsiteY35" fmla="*/ 2604177 h 3604457"/>
              <a:gd name="connsiteX36" fmla="*/ 2680911 w 3207862"/>
              <a:gd name="connsiteY36" fmla="*/ 2500895 h 3604457"/>
              <a:gd name="connsiteX37" fmla="*/ 2796762 w 3207862"/>
              <a:gd name="connsiteY37" fmla="*/ 2302397 h 3604457"/>
              <a:gd name="connsiteX38" fmla="*/ 2341132 w 3207862"/>
              <a:gd name="connsiteY38" fmla="*/ 2148728 h 3604457"/>
              <a:gd name="connsiteX39" fmla="*/ 1449698 w 3207862"/>
              <a:gd name="connsiteY39" fmla="*/ 2161161 h 3604457"/>
              <a:gd name="connsiteX40" fmla="*/ 750831 w 3207862"/>
              <a:gd name="connsiteY40" fmla="*/ 2385974 h 3604457"/>
              <a:gd name="connsiteX41" fmla="*/ 498486 w 3207862"/>
              <a:gd name="connsiteY41" fmla="*/ 2764327 h 3604457"/>
              <a:gd name="connsiteX42" fmla="*/ 776761 w 3207862"/>
              <a:gd name="connsiteY42" fmla="*/ 3055976 h 3604457"/>
              <a:gd name="connsiteX43" fmla="*/ 1597832 w 3207862"/>
              <a:gd name="connsiteY43" fmla="*/ 3212620 h 3604457"/>
              <a:gd name="connsiteX44" fmla="*/ 2352795 w 3207862"/>
              <a:gd name="connsiteY44" fmla="*/ 3155768 h 3604457"/>
              <a:gd name="connsiteX45" fmla="*/ 2617542 w 3207862"/>
              <a:gd name="connsiteY45" fmla="*/ 3014268 h 3604457"/>
              <a:gd name="connsiteX46" fmla="*/ 2360570 w 3207862"/>
              <a:gd name="connsiteY46" fmla="*/ 2911909 h 3604457"/>
              <a:gd name="connsiteX47" fmla="*/ 1746291 w 3207862"/>
              <a:gd name="connsiteY47" fmla="*/ 2924443 h 3604457"/>
              <a:gd name="connsiteX48" fmla="*/ 1122018 w 3207862"/>
              <a:gd name="connsiteY48" fmla="*/ 3062910 h 3604457"/>
              <a:gd name="connsiteX49" fmla="*/ 863593 w 3207862"/>
              <a:gd name="connsiteY49" fmla="*/ 3318868 h 3604457"/>
              <a:gd name="connsiteX50" fmla="*/ 1103840 w 3207862"/>
              <a:gd name="connsiteY50" fmla="*/ 3547907 h 3604457"/>
              <a:gd name="connsiteX51" fmla="*/ 1763750 w 3207862"/>
              <a:gd name="connsiteY51" fmla="*/ 3592439 h 3604457"/>
              <a:gd name="connsiteX52" fmla="*/ 2064805 w 3207862"/>
              <a:gd name="connsiteY52" fmla="*/ 3604449 h 3604457"/>
              <a:gd name="connsiteX0" fmla="*/ 0 w 3207862"/>
              <a:gd name="connsiteY0" fmla="*/ 352589 h 3604457"/>
              <a:gd name="connsiteX1" fmla="*/ 421590 w 3207862"/>
              <a:gd name="connsiteY1" fmla="*/ 606043 h 3604457"/>
              <a:gd name="connsiteX2" fmla="*/ 987847 w 3207862"/>
              <a:gd name="connsiteY2" fmla="*/ 711764 h 3604457"/>
              <a:gd name="connsiteX3" fmla="*/ 2411887 w 3207862"/>
              <a:gd name="connsiteY3" fmla="*/ 737420 h 3604457"/>
              <a:gd name="connsiteX4" fmla="*/ 3002418 w 3207862"/>
              <a:gd name="connsiteY4" fmla="*/ 609407 h 3604457"/>
              <a:gd name="connsiteX5" fmla="*/ 3143020 w 3207862"/>
              <a:gd name="connsiteY5" fmla="*/ 403504 h 3604457"/>
              <a:gd name="connsiteX6" fmla="*/ 2781027 w 3207862"/>
              <a:gd name="connsiteY6" fmla="*/ 148119 h 3604457"/>
              <a:gd name="connsiteX7" fmla="*/ 2065499 w 3207862"/>
              <a:gd name="connsiteY7" fmla="*/ 6242 h 3604457"/>
              <a:gd name="connsiteX8" fmla="*/ 1052123 w 3207862"/>
              <a:gd name="connsiteY8" fmla="*/ 58023 h 3604457"/>
              <a:gd name="connsiteX9" fmla="*/ 320989 w 3207862"/>
              <a:gd name="connsiteY9" fmla="*/ 346240 h 3604457"/>
              <a:gd name="connsiteX10" fmla="*/ 115463 w 3207862"/>
              <a:gd name="connsiteY10" fmla="*/ 698936 h 3604457"/>
              <a:gd name="connsiteX11" fmla="*/ 262675 w 3207862"/>
              <a:gd name="connsiteY11" fmla="*/ 1000322 h 3604457"/>
              <a:gd name="connsiteX12" fmla="*/ 751466 w 3207862"/>
              <a:gd name="connsiteY12" fmla="*/ 1193553 h 3604457"/>
              <a:gd name="connsiteX13" fmla="*/ 1398381 w 3207862"/>
              <a:gd name="connsiteY13" fmla="*/ 1301838 h 3604457"/>
              <a:gd name="connsiteX14" fmla="*/ 2411887 w 3207862"/>
              <a:gd name="connsiteY14" fmla="*/ 1314665 h 3604457"/>
              <a:gd name="connsiteX15" fmla="*/ 2968725 w 3207862"/>
              <a:gd name="connsiteY15" fmla="*/ 1193132 h 3604457"/>
              <a:gd name="connsiteX16" fmla="*/ 3181638 w 3207862"/>
              <a:gd name="connsiteY16" fmla="*/ 1058112 h 3604457"/>
              <a:gd name="connsiteX17" fmla="*/ 3155979 w 3207862"/>
              <a:gd name="connsiteY17" fmla="*/ 878524 h 3604457"/>
              <a:gd name="connsiteX18" fmla="*/ 2745445 w 3207862"/>
              <a:gd name="connsiteY18" fmla="*/ 660453 h 3604457"/>
              <a:gd name="connsiteX19" fmla="*/ 1898719 w 3207862"/>
              <a:gd name="connsiteY19" fmla="*/ 545004 h 3604457"/>
              <a:gd name="connsiteX20" fmla="*/ 923702 w 3207862"/>
              <a:gd name="connsiteY20" fmla="*/ 673281 h 3604457"/>
              <a:gd name="connsiteX21" fmla="*/ 359217 w 3207862"/>
              <a:gd name="connsiteY21" fmla="*/ 993973 h 3604457"/>
              <a:gd name="connsiteX22" fmla="*/ 166780 w 3207862"/>
              <a:gd name="connsiteY22" fmla="*/ 1327493 h 3604457"/>
              <a:gd name="connsiteX23" fmla="*/ 307901 w 3207862"/>
              <a:gd name="connsiteY23" fmla="*/ 1661013 h 3604457"/>
              <a:gd name="connsiteX24" fmla="*/ 821068 w 3207862"/>
              <a:gd name="connsiteY24" fmla="*/ 1930394 h 3604457"/>
              <a:gd name="connsiteX25" fmla="*/ 1706282 w 3207862"/>
              <a:gd name="connsiteY25" fmla="*/ 2007360 h 3604457"/>
              <a:gd name="connsiteX26" fmla="*/ 2514520 w 3207862"/>
              <a:gd name="connsiteY26" fmla="*/ 1950449 h 3604457"/>
              <a:gd name="connsiteX27" fmla="*/ 2976371 w 3207862"/>
              <a:gd name="connsiteY27" fmla="*/ 1802117 h 3604457"/>
              <a:gd name="connsiteX28" fmla="*/ 3027687 w 3207862"/>
              <a:gd name="connsiteY28" fmla="*/ 1622530 h 3604457"/>
              <a:gd name="connsiteX29" fmla="*/ 2617154 w 3207862"/>
              <a:gd name="connsiteY29" fmla="*/ 1404459 h 3604457"/>
              <a:gd name="connsiteX30" fmla="*/ 1565161 w 3207862"/>
              <a:gd name="connsiteY30" fmla="*/ 1289010 h 3604457"/>
              <a:gd name="connsiteX31" fmla="*/ 647810 w 3207862"/>
              <a:gd name="connsiteY31" fmla="*/ 1481294 h 3604457"/>
              <a:gd name="connsiteX32" fmla="*/ 295072 w 3207862"/>
              <a:gd name="connsiteY32" fmla="*/ 1853428 h 3604457"/>
              <a:gd name="connsiteX33" fmla="*/ 417143 w 3207862"/>
              <a:gd name="connsiteY33" fmla="*/ 2186684 h 3604457"/>
              <a:gd name="connsiteX34" fmla="*/ 1141798 w 3207862"/>
              <a:gd name="connsiteY34" fmla="*/ 2507640 h 3604457"/>
              <a:gd name="connsiteX35" fmla="*/ 1969877 w 3207862"/>
              <a:gd name="connsiteY35" fmla="*/ 2604177 h 3604457"/>
              <a:gd name="connsiteX36" fmla="*/ 2680911 w 3207862"/>
              <a:gd name="connsiteY36" fmla="*/ 2500895 h 3604457"/>
              <a:gd name="connsiteX37" fmla="*/ 2796762 w 3207862"/>
              <a:gd name="connsiteY37" fmla="*/ 2302397 h 3604457"/>
              <a:gd name="connsiteX38" fmla="*/ 2341132 w 3207862"/>
              <a:gd name="connsiteY38" fmla="*/ 2148728 h 3604457"/>
              <a:gd name="connsiteX39" fmla="*/ 1449698 w 3207862"/>
              <a:gd name="connsiteY39" fmla="*/ 2161161 h 3604457"/>
              <a:gd name="connsiteX40" fmla="*/ 750831 w 3207862"/>
              <a:gd name="connsiteY40" fmla="*/ 2385974 h 3604457"/>
              <a:gd name="connsiteX41" fmla="*/ 498486 w 3207862"/>
              <a:gd name="connsiteY41" fmla="*/ 2764327 h 3604457"/>
              <a:gd name="connsiteX42" fmla="*/ 776761 w 3207862"/>
              <a:gd name="connsiteY42" fmla="*/ 3055976 h 3604457"/>
              <a:gd name="connsiteX43" fmla="*/ 1597832 w 3207862"/>
              <a:gd name="connsiteY43" fmla="*/ 3212620 h 3604457"/>
              <a:gd name="connsiteX44" fmla="*/ 2352795 w 3207862"/>
              <a:gd name="connsiteY44" fmla="*/ 3155768 h 3604457"/>
              <a:gd name="connsiteX45" fmla="*/ 2617542 w 3207862"/>
              <a:gd name="connsiteY45" fmla="*/ 3014268 h 3604457"/>
              <a:gd name="connsiteX46" fmla="*/ 2360570 w 3207862"/>
              <a:gd name="connsiteY46" fmla="*/ 2911909 h 3604457"/>
              <a:gd name="connsiteX47" fmla="*/ 1746291 w 3207862"/>
              <a:gd name="connsiteY47" fmla="*/ 2924443 h 3604457"/>
              <a:gd name="connsiteX48" fmla="*/ 1122018 w 3207862"/>
              <a:gd name="connsiteY48" fmla="*/ 3062910 h 3604457"/>
              <a:gd name="connsiteX49" fmla="*/ 863593 w 3207862"/>
              <a:gd name="connsiteY49" fmla="*/ 3318868 h 3604457"/>
              <a:gd name="connsiteX50" fmla="*/ 1170267 w 3207862"/>
              <a:gd name="connsiteY50" fmla="*/ 3505830 h 3604457"/>
              <a:gd name="connsiteX51" fmla="*/ 1763750 w 3207862"/>
              <a:gd name="connsiteY51" fmla="*/ 3592439 h 3604457"/>
              <a:gd name="connsiteX52" fmla="*/ 2064805 w 3207862"/>
              <a:gd name="connsiteY52" fmla="*/ 3604449 h 3604457"/>
              <a:gd name="connsiteX0" fmla="*/ 0 w 3207862"/>
              <a:gd name="connsiteY0" fmla="*/ 352589 h 3604449"/>
              <a:gd name="connsiteX1" fmla="*/ 421590 w 3207862"/>
              <a:gd name="connsiteY1" fmla="*/ 606043 h 3604449"/>
              <a:gd name="connsiteX2" fmla="*/ 987847 w 3207862"/>
              <a:gd name="connsiteY2" fmla="*/ 711764 h 3604449"/>
              <a:gd name="connsiteX3" fmla="*/ 2411887 w 3207862"/>
              <a:gd name="connsiteY3" fmla="*/ 737420 h 3604449"/>
              <a:gd name="connsiteX4" fmla="*/ 3002418 w 3207862"/>
              <a:gd name="connsiteY4" fmla="*/ 609407 h 3604449"/>
              <a:gd name="connsiteX5" fmla="*/ 3143020 w 3207862"/>
              <a:gd name="connsiteY5" fmla="*/ 403504 h 3604449"/>
              <a:gd name="connsiteX6" fmla="*/ 2781027 w 3207862"/>
              <a:gd name="connsiteY6" fmla="*/ 148119 h 3604449"/>
              <a:gd name="connsiteX7" fmla="*/ 2065499 w 3207862"/>
              <a:gd name="connsiteY7" fmla="*/ 6242 h 3604449"/>
              <a:gd name="connsiteX8" fmla="*/ 1052123 w 3207862"/>
              <a:gd name="connsiteY8" fmla="*/ 58023 h 3604449"/>
              <a:gd name="connsiteX9" fmla="*/ 320989 w 3207862"/>
              <a:gd name="connsiteY9" fmla="*/ 346240 h 3604449"/>
              <a:gd name="connsiteX10" fmla="*/ 115463 w 3207862"/>
              <a:gd name="connsiteY10" fmla="*/ 698936 h 3604449"/>
              <a:gd name="connsiteX11" fmla="*/ 262675 w 3207862"/>
              <a:gd name="connsiteY11" fmla="*/ 1000322 h 3604449"/>
              <a:gd name="connsiteX12" fmla="*/ 751466 w 3207862"/>
              <a:gd name="connsiteY12" fmla="*/ 1193553 h 3604449"/>
              <a:gd name="connsiteX13" fmla="*/ 1398381 w 3207862"/>
              <a:gd name="connsiteY13" fmla="*/ 1301838 h 3604449"/>
              <a:gd name="connsiteX14" fmla="*/ 2411887 w 3207862"/>
              <a:gd name="connsiteY14" fmla="*/ 1314665 h 3604449"/>
              <a:gd name="connsiteX15" fmla="*/ 2968725 w 3207862"/>
              <a:gd name="connsiteY15" fmla="*/ 1193132 h 3604449"/>
              <a:gd name="connsiteX16" fmla="*/ 3181638 w 3207862"/>
              <a:gd name="connsiteY16" fmla="*/ 1058112 h 3604449"/>
              <a:gd name="connsiteX17" fmla="*/ 3155979 w 3207862"/>
              <a:gd name="connsiteY17" fmla="*/ 878524 h 3604449"/>
              <a:gd name="connsiteX18" fmla="*/ 2745445 w 3207862"/>
              <a:gd name="connsiteY18" fmla="*/ 660453 h 3604449"/>
              <a:gd name="connsiteX19" fmla="*/ 1898719 w 3207862"/>
              <a:gd name="connsiteY19" fmla="*/ 545004 h 3604449"/>
              <a:gd name="connsiteX20" fmla="*/ 923702 w 3207862"/>
              <a:gd name="connsiteY20" fmla="*/ 673281 h 3604449"/>
              <a:gd name="connsiteX21" fmla="*/ 359217 w 3207862"/>
              <a:gd name="connsiteY21" fmla="*/ 993973 h 3604449"/>
              <a:gd name="connsiteX22" fmla="*/ 166780 w 3207862"/>
              <a:gd name="connsiteY22" fmla="*/ 1327493 h 3604449"/>
              <a:gd name="connsiteX23" fmla="*/ 307901 w 3207862"/>
              <a:gd name="connsiteY23" fmla="*/ 1661013 h 3604449"/>
              <a:gd name="connsiteX24" fmla="*/ 821068 w 3207862"/>
              <a:gd name="connsiteY24" fmla="*/ 1930394 h 3604449"/>
              <a:gd name="connsiteX25" fmla="*/ 1706282 w 3207862"/>
              <a:gd name="connsiteY25" fmla="*/ 2007360 h 3604449"/>
              <a:gd name="connsiteX26" fmla="*/ 2514520 w 3207862"/>
              <a:gd name="connsiteY26" fmla="*/ 1950449 h 3604449"/>
              <a:gd name="connsiteX27" fmla="*/ 2976371 w 3207862"/>
              <a:gd name="connsiteY27" fmla="*/ 1802117 h 3604449"/>
              <a:gd name="connsiteX28" fmla="*/ 3027687 w 3207862"/>
              <a:gd name="connsiteY28" fmla="*/ 1622530 h 3604449"/>
              <a:gd name="connsiteX29" fmla="*/ 2617154 w 3207862"/>
              <a:gd name="connsiteY29" fmla="*/ 1404459 h 3604449"/>
              <a:gd name="connsiteX30" fmla="*/ 1565161 w 3207862"/>
              <a:gd name="connsiteY30" fmla="*/ 1289010 h 3604449"/>
              <a:gd name="connsiteX31" fmla="*/ 647810 w 3207862"/>
              <a:gd name="connsiteY31" fmla="*/ 1481294 h 3604449"/>
              <a:gd name="connsiteX32" fmla="*/ 295072 w 3207862"/>
              <a:gd name="connsiteY32" fmla="*/ 1853428 h 3604449"/>
              <a:gd name="connsiteX33" fmla="*/ 417143 w 3207862"/>
              <a:gd name="connsiteY33" fmla="*/ 2186684 h 3604449"/>
              <a:gd name="connsiteX34" fmla="*/ 1141798 w 3207862"/>
              <a:gd name="connsiteY34" fmla="*/ 2507640 h 3604449"/>
              <a:gd name="connsiteX35" fmla="*/ 1969877 w 3207862"/>
              <a:gd name="connsiteY35" fmla="*/ 2604177 h 3604449"/>
              <a:gd name="connsiteX36" fmla="*/ 2680911 w 3207862"/>
              <a:gd name="connsiteY36" fmla="*/ 2500895 h 3604449"/>
              <a:gd name="connsiteX37" fmla="*/ 2796762 w 3207862"/>
              <a:gd name="connsiteY37" fmla="*/ 2302397 h 3604449"/>
              <a:gd name="connsiteX38" fmla="*/ 2341132 w 3207862"/>
              <a:gd name="connsiteY38" fmla="*/ 2148728 h 3604449"/>
              <a:gd name="connsiteX39" fmla="*/ 1449698 w 3207862"/>
              <a:gd name="connsiteY39" fmla="*/ 2161161 h 3604449"/>
              <a:gd name="connsiteX40" fmla="*/ 750831 w 3207862"/>
              <a:gd name="connsiteY40" fmla="*/ 2385974 h 3604449"/>
              <a:gd name="connsiteX41" fmla="*/ 498486 w 3207862"/>
              <a:gd name="connsiteY41" fmla="*/ 2764327 h 3604449"/>
              <a:gd name="connsiteX42" fmla="*/ 776761 w 3207862"/>
              <a:gd name="connsiteY42" fmla="*/ 3055976 h 3604449"/>
              <a:gd name="connsiteX43" fmla="*/ 1597832 w 3207862"/>
              <a:gd name="connsiteY43" fmla="*/ 3212620 h 3604449"/>
              <a:gd name="connsiteX44" fmla="*/ 2352795 w 3207862"/>
              <a:gd name="connsiteY44" fmla="*/ 3155768 h 3604449"/>
              <a:gd name="connsiteX45" fmla="*/ 2617542 w 3207862"/>
              <a:gd name="connsiteY45" fmla="*/ 3014268 h 3604449"/>
              <a:gd name="connsiteX46" fmla="*/ 2360570 w 3207862"/>
              <a:gd name="connsiteY46" fmla="*/ 2911909 h 3604449"/>
              <a:gd name="connsiteX47" fmla="*/ 1746291 w 3207862"/>
              <a:gd name="connsiteY47" fmla="*/ 2924443 h 3604449"/>
              <a:gd name="connsiteX48" fmla="*/ 1122018 w 3207862"/>
              <a:gd name="connsiteY48" fmla="*/ 3062910 h 3604449"/>
              <a:gd name="connsiteX49" fmla="*/ 863593 w 3207862"/>
              <a:gd name="connsiteY49" fmla="*/ 3318868 h 3604449"/>
              <a:gd name="connsiteX50" fmla="*/ 1170267 w 3207862"/>
              <a:gd name="connsiteY50" fmla="*/ 3505830 h 3604449"/>
              <a:gd name="connsiteX51" fmla="*/ 1640384 w 3207862"/>
              <a:gd name="connsiteY51" fmla="*/ 3575608 h 3604449"/>
              <a:gd name="connsiteX52" fmla="*/ 2064805 w 3207862"/>
              <a:gd name="connsiteY52" fmla="*/ 3604449 h 3604449"/>
              <a:gd name="connsiteX0" fmla="*/ 0 w 3207862"/>
              <a:gd name="connsiteY0" fmla="*/ 352589 h 3596034"/>
              <a:gd name="connsiteX1" fmla="*/ 421590 w 3207862"/>
              <a:gd name="connsiteY1" fmla="*/ 606043 h 3596034"/>
              <a:gd name="connsiteX2" fmla="*/ 987847 w 3207862"/>
              <a:gd name="connsiteY2" fmla="*/ 711764 h 3596034"/>
              <a:gd name="connsiteX3" fmla="*/ 2411887 w 3207862"/>
              <a:gd name="connsiteY3" fmla="*/ 737420 h 3596034"/>
              <a:gd name="connsiteX4" fmla="*/ 3002418 w 3207862"/>
              <a:gd name="connsiteY4" fmla="*/ 609407 h 3596034"/>
              <a:gd name="connsiteX5" fmla="*/ 3143020 w 3207862"/>
              <a:gd name="connsiteY5" fmla="*/ 403504 h 3596034"/>
              <a:gd name="connsiteX6" fmla="*/ 2781027 w 3207862"/>
              <a:gd name="connsiteY6" fmla="*/ 148119 h 3596034"/>
              <a:gd name="connsiteX7" fmla="*/ 2065499 w 3207862"/>
              <a:gd name="connsiteY7" fmla="*/ 6242 h 3596034"/>
              <a:gd name="connsiteX8" fmla="*/ 1052123 w 3207862"/>
              <a:gd name="connsiteY8" fmla="*/ 58023 h 3596034"/>
              <a:gd name="connsiteX9" fmla="*/ 320989 w 3207862"/>
              <a:gd name="connsiteY9" fmla="*/ 346240 h 3596034"/>
              <a:gd name="connsiteX10" fmla="*/ 115463 w 3207862"/>
              <a:gd name="connsiteY10" fmla="*/ 698936 h 3596034"/>
              <a:gd name="connsiteX11" fmla="*/ 262675 w 3207862"/>
              <a:gd name="connsiteY11" fmla="*/ 1000322 h 3596034"/>
              <a:gd name="connsiteX12" fmla="*/ 751466 w 3207862"/>
              <a:gd name="connsiteY12" fmla="*/ 1193553 h 3596034"/>
              <a:gd name="connsiteX13" fmla="*/ 1398381 w 3207862"/>
              <a:gd name="connsiteY13" fmla="*/ 1301838 h 3596034"/>
              <a:gd name="connsiteX14" fmla="*/ 2411887 w 3207862"/>
              <a:gd name="connsiteY14" fmla="*/ 1314665 h 3596034"/>
              <a:gd name="connsiteX15" fmla="*/ 2968725 w 3207862"/>
              <a:gd name="connsiteY15" fmla="*/ 1193132 h 3596034"/>
              <a:gd name="connsiteX16" fmla="*/ 3181638 w 3207862"/>
              <a:gd name="connsiteY16" fmla="*/ 1058112 h 3596034"/>
              <a:gd name="connsiteX17" fmla="*/ 3155979 w 3207862"/>
              <a:gd name="connsiteY17" fmla="*/ 878524 h 3596034"/>
              <a:gd name="connsiteX18" fmla="*/ 2745445 w 3207862"/>
              <a:gd name="connsiteY18" fmla="*/ 660453 h 3596034"/>
              <a:gd name="connsiteX19" fmla="*/ 1898719 w 3207862"/>
              <a:gd name="connsiteY19" fmla="*/ 545004 h 3596034"/>
              <a:gd name="connsiteX20" fmla="*/ 923702 w 3207862"/>
              <a:gd name="connsiteY20" fmla="*/ 673281 h 3596034"/>
              <a:gd name="connsiteX21" fmla="*/ 359217 w 3207862"/>
              <a:gd name="connsiteY21" fmla="*/ 993973 h 3596034"/>
              <a:gd name="connsiteX22" fmla="*/ 166780 w 3207862"/>
              <a:gd name="connsiteY22" fmla="*/ 1327493 h 3596034"/>
              <a:gd name="connsiteX23" fmla="*/ 307901 w 3207862"/>
              <a:gd name="connsiteY23" fmla="*/ 1661013 h 3596034"/>
              <a:gd name="connsiteX24" fmla="*/ 821068 w 3207862"/>
              <a:gd name="connsiteY24" fmla="*/ 1930394 h 3596034"/>
              <a:gd name="connsiteX25" fmla="*/ 1706282 w 3207862"/>
              <a:gd name="connsiteY25" fmla="*/ 2007360 h 3596034"/>
              <a:gd name="connsiteX26" fmla="*/ 2514520 w 3207862"/>
              <a:gd name="connsiteY26" fmla="*/ 1950449 h 3596034"/>
              <a:gd name="connsiteX27" fmla="*/ 2976371 w 3207862"/>
              <a:gd name="connsiteY27" fmla="*/ 1802117 h 3596034"/>
              <a:gd name="connsiteX28" fmla="*/ 3027687 w 3207862"/>
              <a:gd name="connsiteY28" fmla="*/ 1622530 h 3596034"/>
              <a:gd name="connsiteX29" fmla="*/ 2617154 w 3207862"/>
              <a:gd name="connsiteY29" fmla="*/ 1404459 h 3596034"/>
              <a:gd name="connsiteX30" fmla="*/ 1565161 w 3207862"/>
              <a:gd name="connsiteY30" fmla="*/ 1289010 h 3596034"/>
              <a:gd name="connsiteX31" fmla="*/ 647810 w 3207862"/>
              <a:gd name="connsiteY31" fmla="*/ 1481294 h 3596034"/>
              <a:gd name="connsiteX32" fmla="*/ 295072 w 3207862"/>
              <a:gd name="connsiteY32" fmla="*/ 1853428 h 3596034"/>
              <a:gd name="connsiteX33" fmla="*/ 417143 w 3207862"/>
              <a:gd name="connsiteY33" fmla="*/ 2186684 h 3596034"/>
              <a:gd name="connsiteX34" fmla="*/ 1141798 w 3207862"/>
              <a:gd name="connsiteY34" fmla="*/ 2507640 h 3596034"/>
              <a:gd name="connsiteX35" fmla="*/ 1969877 w 3207862"/>
              <a:gd name="connsiteY35" fmla="*/ 2604177 h 3596034"/>
              <a:gd name="connsiteX36" fmla="*/ 2680911 w 3207862"/>
              <a:gd name="connsiteY36" fmla="*/ 2500895 h 3596034"/>
              <a:gd name="connsiteX37" fmla="*/ 2796762 w 3207862"/>
              <a:gd name="connsiteY37" fmla="*/ 2302397 h 3596034"/>
              <a:gd name="connsiteX38" fmla="*/ 2341132 w 3207862"/>
              <a:gd name="connsiteY38" fmla="*/ 2148728 h 3596034"/>
              <a:gd name="connsiteX39" fmla="*/ 1449698 w 3207862"/>
              <a:gd name="connsiteY39" fmla="*/ 2161161 h 3596034"/>
              <a:gd name="connsiteX40" fmla="*/ 750831 w 3207862"/>
              <a:gd name="connsiteY40" fmla="*/ 2385974 h 3596034"/>
              <a:gd name="connsiteX41" fmla="*/ 498486 w 3207862"/>
              <a:gd name="connsiteY41" fmla="*/ 2764327 h 3596034"/>
              <a:gd name="connsiteX42" fmla="*/ 776761 w 3207862"/>
              <a:gd name="connsiteY42" fmla="*/ 3055976 h 3596034"/>
              <a:gd name="connsiteX43" fmla="*/ 1597832 w 3207862"/>
              <a:gd name="connsiteY43" fmla="*/ 3212620 h 3596034"/>
              <a:gd name="connsiteX44" fmla="*/ 2352795 w 3207862"/>
              <a:gd name="connsiteY44" fmla="*/ 3155768 h 3596034"/>
              <a:gd name="connsiteX45" fmla="*/ 2617542 w 3207862"/>
              <a:gd name="connsiteY45" fmla="*/ 3014268 h 3596034"/>
              <a:gd name="connsiteX46" fmla="*/ 2360570 w 3207862"/>
              <a:gd name="connsiteY46" fmla="*/ 2911909 h 3596034"/>
              <a:gd name="connsiteX47" fmla="*/ 1746291 w 3207862"/>
              <a:gd name="connsiteY47" fmla="*/ 2924443 h 3596034"/>
              <a:gd name="connsiteX48" fmla="*/ 1122018 w 3207862"/>
              <a:gd name="connsiteY48" fmla="*/ 3062910 h 3596034"/>
              <a:gd name="connsiteX49" fmla="*/ 863593 w 3207862"/>
              <a:gd name="connsiteY49" fmla="*/ 3318868 h 3596034"/>
              <a:gd name="connsiteX50" fmla="*/ 1170267 w 3207862"/>
              <a:gd name="connsiteY50" fmla="*/ 3505830 h 3596034"/>
              <a:gd name="connsiteX51" fmla="*/ 1640384 w 3207862"/>
              <a:gd name="connsiteY51" fmla="*/ 3575608 h 3596034"/>
              <a:gd name="connsiteX52" fmla="*/ 1969909 w 3207862"/>
              <a:gd name="connsiteY52" fmla="*/ 3596034 h 3596034"/>
              <a:gd name="connsiteX0" fmla="*/ 0 w 3207862"/>
              <a:gd name="connsiteY0" fmla="*/ 352589 h 3578446"/>
              <a:gd name="connsiteX1" fmla="*/ 421590 w 3207862"/>
              <a:gd name="connsiteY1" fmla="*/ 606043 h 3578446"/>
              <a:gd name="connsiteX2" fmla="*/ 987847 w 3207862"/>
              <a:gd name="connsiteY2" fmla="*/ 711764 h 3578446"/>
              <a:gd name="connsiteX3" fmla="*/ 2411887 w 3207862"/>
              <a:gd name="connsiteY3" fmla="*/ 737420 h 3578446"/>
              <a:gd name="connsiteX4" fmla="*/ 3002418 w 3207862"/>
              <a:gd name="connsiteY4" fmla="*/ 609407 h 3578446"/>
              <a:gd name="connsiteX5" fmla="*/ 3143020 w 3207862"/>
              <a:gd name="connsiteY5" fmla="*/ 403504 h 3578446"/>
              <a:gd name="connsiteX6" fmla="*/ 2781027 w 3207862"/>
              <a:gd name="connsiteY6" fmla="*/ 148119 h 3578446"/>
              <a:gd name="connsiteX7" fmla="*/ 2065499 w 3207862"/>
              <a:gd name="connsiteY7" fmla="*/ 6242 h 3578446"/>
              <a:gd name="connsiteX8" fmla="*/ 1052123 w 3207862"/>
              <a:gd name="connsiteY8" fmla="*/ 58023 h 3578446"/>
              <a:gd name="connsiteX9" fmla="*/ 320989 w 3207862"/>
              <a:gd name="connsiteY9" fmla="*/ 346240 h 3578446"/>
              <a:gd name="connsiteX10" fmla="*/ 115463 w 3207862"/>
              <a:gd name="connsiteY10" fmla="*/ 698936 h 3578446"/>
              <a:gd name="connsiteX11" fmla="*/ 262675 w 3207862"/>
              <a:gd name="connsiteY11" fmla="*/ 1000322 h 3578446"/>
              <a:gd name="connsiteX12" fmla="*/ 751466 w 3207862"/>
              <a:gd name="connsiteY12" fmla="*/ 1193553 h 3578446"/>
              <a:gd name="connsiteX13" fmla="*/ 1398381 w 3207862"/>
              <a:gd name="connsiteY13" fmla="*/ 1301838 h 3578446"/>
              <a:gd name="connsiteX14" fmla="*/ 2411887 w 3207862"/>
              <a:gd name="connsiteY14" fmla="*/ 1314665 h 3578446"/>
              <a:gd name="connsiteX15" fmla="*/ 2968725 w 3207862"/>
              <a:gd name="connsiteY15" fmla="*/ 1193132 h 3578446"/>
              <a:gd name="connsiteX16" fmla="*/ 3181638 w 3207862"/>
              <a:gd name="connsiteY16" fmla="*/ 1058112 h 3578446"/>
              <a:gd name="connsiteX17" fmla="*/ 3155979 w 3207862"/>
              <a:gd name="connsiteY17" fmla="*/ 878524 h 3578446"/>
              <a:gd name="connsiteX18" fmla="*/ 2745445 w 3207862"/>
              <a:gd name="connsiteY18" fmla="*/ 660453 h 3578446"/>
              <a:gd name="connsiteX19" fmla="*/ 1898719 w 3207862"/>
              <a:gd name="connsiteY19" fmla="*/ 545004 h 3578446"/>
              <a:gd name="connsiteX20" fmla="*/ 923702 w 3207862"/>
              <a:gd name="connsiteY20" fmla="*/ 673281 h 3578446"/>
              <a:gd name="connsiteX21" fmla="*/ 359217 w 3207862"/>
              <a:gd name="connsiteY21" fmla="*/ 993973 h 3578446"/>
              <a:gd name="connsiteX22" fmla="*/ 166780 w 3207862"/>
              <a:gd name="connsiteY22" fmla="*/ 1327493 h 3578446"/>
              <a:gd name="connsiteX23" fmla="*/ 307901 w 3207862"/>
              <a:gd name="connsiteY23" fmla="*/ 1661013 h 3578446"/>
              <a:gd name="connsiteX24" fmla="*/ 821068 w 3207862"/>
              <a:gd name="connsiteY24" fmla="*/ 1930394 h 3578446"/>
              <a:gd name="connsiteX25" fmla="*/ 1706282 w 3207862"/>
              <a:gd name="connsiteY25" fmla="*/ 2007360 h 3578446"/>
              <a:gd name="connsiteX26" fmla="*/ 2514520 w 3207862"/>
              <a:gd name="connsiteY26" fmla="*/ 1950449 h 3578446"/>
              <a:gd name="connsiteX27" fmla="*/ 2976371 w 3207862"/>
              <a:gd name="connsiteY27" fmla="*/ 1802117 h 3578446"/>
              <a:gd name="connsiteX28" fmla="*/ 3027687 w 3207862"/>
              <a:gd name="connsiteY28" fmla="*/ 1622530 h 3578446"/>
              <a:gd name="connsiteX29" fmla="*/ 2617154 w 3207862"/>
              <a:gd name="connsiteY29" fmla="*/ 1404459 h 3578446"/>
              <a:gd name="connsiteX30" fmla="*/ 1565161 w 3207862"/>
              <a:gd name="connsiteY30" fmla="*/ 1289010 h 3578446"/>
              <a:gd name="connsiteX31" fmla="*/ 647810 w 3207862"/>
              <a:gd name="connsiteY31" fmla="*/ 1481294 h 3578446"/>
              <a:gd name="connsiteX32" fmla="*/ 295072 w 3207862"/>
              <a:gd name="connsiteY32" fmla="*/ 1853428 h 3578446"/>
              <a:gd name="connsiteX33" fmla="*/ 417143 w 3207862"/>
              <a:gd name="connsiteY33" fmla="*/ 2186684 h 3578446"/>
              <a:gd name="connsiteX34" fmla="*/ 1141798 w 3207862"/>
              <a:gd name="connsiteY34" fmla="*/ 2507640 h 3578446"/>
              <a:gd name="connsiteX35" fmla="*/ 1969877 w 3207862"/>
              <a:gd name="connsiteY35" fmla="*/ 2604177 h 3578446"/>
              <a:gd name="connsiteX36" fmla="*/ 2680911 w 3207862"/>
              <a:gd name="connsiteY36" fmla="*/ 2500895 h 3578446"/>
              <a:gd name="connsiteX37" fmla="*/ 2796762 w 3207862"/>
              <a:gd name="connsiteY37" fmla="*/ 2302397 h 3578446"/>
              <a:gd name="connsiteX38" fmla="*/ 2341132 w 3207862"/>
              <a:gd name="connsiteY38" fmla="*/ 2148728 h 3578446"/>
              <a:gd name="connsiteX39" fmla="*/ 1449698 w 3207862"/>
              <a:gd name="connsiteY39" fmla="*/ 2161161 h 3578446"/>
              <a:gd name="connsiteX40" fmla="*/ 750831 w 3207862"/>
              <a:gd name="connsiteY40" fmla="*/ 2385974 h 3578446"/>
              <a:gd name="connsiteX41" fmla="*/ 498486 w 3207862"/>
              <a:gd name="connsiteY41" fmla="*/ 2764327 h 3578446"/>
              <a:gd name="connsiteX42" fmla="*/ 776761 w 3207862"/>
              <a:gd name="connsiteY42" fmla="*/ 3055976 h 3578446"/>
              <a:gd name="connsiteX43" fmla="*/ 1597832 w 3207862"/>
              <a:gd name="connsiteY43" fmla="*/ 3212620 h 3578446"/>
              <a:gd name="connsiteX44" fmla="*/ 2352795 w 3207862"/>
              <a:gd name="connsiteY44" fmla="*/ 3155768 h 3578446"/>
              <a:gd name="connsiteX45" fmla="*/ 2617542 w 3207862"/>
              <a:gd name="connsiteY45" fmla="*/ 3014268 h 3578446"/>
              <a:gd name="connsiteX46" fmla="*/ 2360570 w 3207862"/>
              <a:gd name="connsiteY46" fmla="*/ 2911909 h 3578446"/>
              <a:gd name="connsiteX47" fmla="*/ 1746291 w 3207862"/>
              <a:gd name="connsiteY47" fmla="*/ 2924443 h 3578446"/>
              <a:gd name="connsiteX48" fmla="*/ 1122018 w 3207862"/>
              <a:gd name="connsiteY48" fmla="*/ 3062910 h 3578446"/>
              <a:gd name="connsiteX49" fmla="*/ 863593 w 3207862"/>
              <a:gd name="connsiteY49" fmla="*/ 3318868 h 3578446"/>
              <a:gd name="connsiteX50" fmla="*/ 1170267 w 3207862"/>
              <a:gd name="connsiteY50" fmla="*/ 3505830 h 3578446"/>
              <a:gd name="connsiteX51" fmla="*/ 1640384 w 3207862"/>
              <a:gd name="connsiteY51" fmla="*/ 3575608 h 3578446"/>
              <a:gd name="connsiteX52" fmla="*/ 1979399 w 3207862"/>
              <a:gd name="connsiteY52" fmla="*/ 3553956 h 3578446"/>
              <a:gd name="connsiteX0" fmla="*/ 0 w 3207862"/>
              <a:gd name="connsiteY0" fmla="*/ 352589 h 3578446"/>
              <a:gd name="connsiteX1" fmla="*/ 421590 w 3207862"/>
              <a:gd name="connsiteY1" fmla="*/ 606043 h 3578446"/>
              <a:gd name="connsiteX2" fmla="*/ 987847 w 3207862"/>
              <a:gd name="connsiteY2" fmla="*/ 711764 h 3578446"/>
              <a:gd name="connsiteX3" fmla="*/ 2411887 w 3207862"/>
              <a:gd name="connsiteY3" fmla="*/ 737420 h 3578446"/>
              <a:gd name="connsiteX4" fmla="*/ 3002418 w 3207862"/>
              <a:gd name="connsiteY4" fmla="*/ 609407 h 3578446"/>
              <a:gd name="connsiteX5" fmla="*/ 3143020 w 3207862"/>
              <a:gd name="connsiteY5" fmla="*/ 403504 h 3578446"/>
              <a:gd name="connsiteX6" fmla="*/ 2781027 w 3207862"/>
              <a:gd name="connsiteY6" fmla="*/ 148119 h 3578446"/>
              <a:gd name="connsiteX7" fmla="*/ 2065499 w 3207862"/>
              <a:gd name="connsiteY7" fmla="*/ 6242 h 3578446"/>
              <a:gd name="connsiteX8" fmla="*/ 1052123 w 3207862"/>
              <a:gd name="connsiteY8" fmla="*/ 58023 h 3578446"/>
              <a:gd name="connsiteX9" fmla="*/ 320989 w 3207862"/>
              <a:gd name="connsiteY9" fmla="*/ 346240 h 3578446"/>
              <a:gd name="connsiteX10" fmla="*/ 115463 w 3207862"/>
              <a:gd name="connsiteY10" fmla="*/ 698936 h 3578446"/>
              <a:gd name="connsiteX11" fmla="*/ 262675 w 3207862"/>
              <a:gd name="connsiteY11" fmla="*/ 1000322 h 3578446"/>
              <a:gd name="connsiteX12" fmla="*/ 751466 w 3207862"/>
              <a:gd name="connsiteY12" fmla="*/ 1193553 h 3578446"/>
              <a:gd name="connsiteX13" fmla="*/ 1398381 w 3207862"/>
              <a:gd name="connsiteY13" fmla="*/ 1301838 h 3578446"/>
              <a:gd name="connsiteX14" fmla="*/ 2411887 w 3207862"/>
              <a:gd name="connsiteY14" fmla="*/ 1314665 h 3578446"/>
              <a:gd name="connsiteX15" fmla="*/ 2968725 w 3207862"/>
              <a:gd name="connsiteY15" fmla="*/ 1193132 h 3578446"/>
              <a:gd name="connsiteX16" fmla="*/ 3181638 w 3207862"/>
              <a:gd name="connsiteY16" fmla="*/ 1058112 h 3578446"/>
              <a:gd name="connsiteX17" fmla="*/ 3155979 w 3207862"/>
              <a:gd name="connsiteY17" fmla="*/ 878524 h 3578446"/>
              <a:gd name="connsiteX18" fmla="*/ 2745445 w 3207862"/>
              <a:gd name="connsiteY18" fmla="*/ 660453 h 3578446"/>
              <a:gd name="connsiteX19" fmla="*/ 1898719 w 3207862"/>
              <a:gd name="connsiteY19" fmla="*/ 545004 h 3578446"/>
              <a:gd name="connsiteX20" fmla="*/ 923702 w 3207862"/>
              <a:gd name="connsiteY20" fmla="*/ 673281 h 3578446"/>
              <a:gd name="connsiteX21" fmla="*/ 359217 w 3207862"/>
              <a:gd name="connsiteY21" fmla="*/ 993973 h 3578446"/>
              <a:gd name="connsiteX22" fmla="*/ 166780 w 3207862"/>
              <a:gd name="connsiteY22" fmla="*/ 1327493 h 3578446"/>
              <a:gd name="connsiteX23" fmla="*/ 307901 w 3207862"/>
              <a:gd name="connsiteY23" fmla="*/ 1661013 h 3578446"/>
              <a:gd name="connsiteX24" fmla="*/ 821068 w 3207862"/>
              <a:gd name="connsiteY24" fmla="*/ 1930394 h 3578446"/>
              <a:gd name="connsiteX25" fmla="*/ 1706282 w 3207862"/>
              <a:gd name="connsiteY25" fmla="*/ 2007360 h 3578446"/>
              <a:gd name="connsiteX26" fmla="*/ 2514520 w 3207862"/>
              <a:gd name="connsiteY26" fmla="*/ 1950449 h 3578446"/>
              <a:gd name="connsiteX27" fmla="*/ 2976371 w 3207862"/>
              <a:gd name="connsiteY27" fmla="*/ 1802117 h 3578446"/>
              <a:gd name="connsiteX28" fmla="*/ 3027687 w 3207862"/>
              <a:gd name="connsiteY28" fmla="*/ 1622530 h 3578446"/>
              <a:gd name="connsiteX29" fmla="*/ 2617154 w 3207862"/>
              <a:gd name="connsiteY29" fmla="*/ 1404459 h 3578446"/>
              <a:gd name="connsiteX30" fmla="*/ 1565161 w 3207862"/>
              <a:gd name="connsiteY30" fmla="*/ 1289010 h 3578446"/>
              <a:gd name="connsiteX31" fmla="*/ 647810 w 3207862"/>
              <a:gd name="connsiteY31" fmla="*/ 1481294 h 3578446"/>
              <a:gd name="connsiteX32" fmla="*/ 295072 w 3207862"/>
              <a:gd name="connsiteY32" fmla="*/ 1853428 h 3578446"/>
              <a:gd name="connsiteX33" fmla="*/ 417143 w 3207862"/>
              <a:gd name="connsiteY33" fmla="*/ 2186684 h 3578446"/>
              <a:gd name="connsiteX34" fmla="*/ 1141798 w 3207862"/>
              <a:gd name="connsiteY34" fmla="*/ 2507640 h 3578446"/>
              <a:gd name="connsiteX35" fmla="*/ 1969877 w 3207862"/>
              <a:gd name="connsiteY35" fmla="*/ 2604177 h 3578446"/>
              <a:gd name="connsiteX36" fmla="*/ 2680911 w 3207862"/>
              <a:gd name="connsiteY36" fmla="*/ 2500895 h 3578446"/>
              <a:gd name="connsiteX37" fmla="*/ 2796762 w 3207862"/>
              <a:gd name="connsiteY37" fmla="*/ 2302397 h 3578446"/>
              <a:gd name="connsiteX38" fmla="*/ 2341132 w 3207862"/>
              <a:gd name="connsiteY38" fmla="*/ 2148728 h 3578446"/>
              <a:gd name="connsiteX39" fmla="*/ 1449698 w 3207862"/>
              <a:gd name="connsiteY39" fmla="*/ 2161161 h 3578446"/>
              <a:gd name="connsiteX40" fmla="*/ 750831 w 3207862"/>
              <a:gd name="connsiteY40" fmla="*/ 2385974 h 3578446"/>
              <a:gd name="connsiteX41" fmla="*/ 498486 w 3207862"/>
              <a:gd name="connsiteY41" fmla="*/ 2764327 h 3578446"/>
              <a:gd name="connsiteX42" fmla="*/ 776761 w 3207862"/>
              <a:gd name="connsiteY42" fmla="*/ 3055976 h 3578446"/>
              <a:gd name="connsiteX43" fmla="*/ 1597832 w 3207862"/>
              <a:gd name="connsiteY43" fmla="*/ 3212620 h 3578446"/>
              <a:gd name="connsiteX44" fmla="*/ 2352795 w 3207862"/>
              <a:gd name="connsiteY44" fmla="*/ 3155768 h 3578446"/>
              <a:gd name="connsiteX45" fmla="*/ 2617542 w 3207862"/>
              <a:gd name="connsiteY45" fmla="*/ 3014268 h 3578446"/>
              <a:gd name="connsiteX46" fmla="*/ 2360570 w 3207862"/>
              <a:gd name="connsiteY46" fmla="*/ 2911909 h 3578446"/>
              <a:gd name="connsiteX47" fmla="*/ 1746291 w 3207862"/>
              <a:gd name="connsiteY47" fmla="*/ 2924443 h 3578446"/>
              <a:gd name="connsiteX48" fmla="*/ 1122018 w 3207862"/>
              <a:gd name="connsiteY48" fmla="*/ 3062910 h 3578446"/>
              <a:gd name="connsiteX49" fmla="*/ 892062 w 3207862"/>
              <a:gd name="connsiteY49" fmla="*/ 3293622 h 3578446"/>
              <a:gd name="connsiteX50" fmla="*/ 1170267 w 3207862"/>
              <a:gd name="connsiteY50" fmla="*/ 3505830 h 3578446"/>
              <a:gd name="connsiteX51" fmla="*/ 1640384 w 3207862"/>
              <a:gd name="connsiteY51" fmla="*/ 3575608 h 3578446"/>
              <a:gd name="connsiteX52" fmla="*/ 1979399 w 3207862"/>
              <a:gd name="connsiteY52" fmla="*/ 3553956 h 3578446"/>
              <a:gd name="connsiteX0" fmla="*/ 0 w 3207862"/>
              <a:gd name="connsiteY0" fmla="*/ 352589 h 3578446"/>
              <a:gd name="connsiteX1" fmla="*/ 421590 w 3207862"/>
              <a:gd name="connsiteY1" fmla="*/ 606043 h 3578446"/>
              <a:gd name="connsiteX2" fmla="*/ 987847 w 3207862"/>
              <a:gd name="connsiteY2" fmla="*/ 711764 h 3578446"/>
              <a:gd name="connsiteX3" fmla="*/ 2411887 w 3207862"/>
              <a:gd name="connsiteY3" fmla="*/ 737420 h 3578446"/>
              <a:gd name="connsiteX4" fmla="*/ 3002418 w 3207862"/>
              <a:gd name="connsiteY4" fmla="*/ 609407 h 3578446"/>
              <a:gd name="connsiteX5" fmla="*/ 3143020 w 3207862"/>
              <a:gd name="connsiteY5" fmla="*/ 403504 h 3578446"/>
              <a:gd name="connsiteX6" fmla="*/ 2781027 w 3207862"/>
              <a:gd name="connsiteY6" fmla="*/ 148119 h 3578446"/>
              <a:gd name="connsiteX7" fmla="*/ 2065499 w 3207862"/>
              <a:gd name="connsiteY7" fmla="*/ 6242 h 3578446"/>
              <a:gd name="connsiteX8" fmla="*/ 1052123 w 3207862"/>
              <a:gd name="connsiteY8" fmla="*/ 58023 h 3578446"/>
              <a:gd name="connsiteX9" fmla="*/ 320989 w 3207862"/>
              <a:gd name="connsiteY9" fmla="*/ 346240 h 3578446"/>
              <a:gd name="connsiteX10" fmla="*/ 115463 w 3207862"/>
              <a:gd name="connsiteY10" fmla="*/ 698936 h 3578446"/>
              <a:gd name="connsiteX11" fmla="*/ 262675 w 3207862"/>
              <a:gd name="connsiteY11" fmla="*/ 1000322 h 3578446"/>
              <a:gd name="connsiteX12" fmla="*/ 751466 w 3207862"/>
              <a:gd name="connsiteY12" fmla="*/ 1193553 h 3578446"/>
              <a:gd name="connsiteX13" fmla="*/ 1398381 w 3207862"/>
              <a:gd name="connsiteY13" fmla="*/ 1301838 h 3578446"/>
              <a:gd name="connsiteX14" fmla="*/ 2411887 w 3207862"/>
              <a:gd name="connsiteY14" fmla="*/ 1314665 h 3578446"/>
              <a:gd name="connsiteX15" fmla="*/ 2968725 w 3207862"/>
              <a:gd name="connsiteY15" fmla="*/ 1193132 h 3578446"/>
              <a:gd name="connsiteX16" fmla="*/ 3181638 w 3207862"/>
              <a:gd name="connsiteY16" fmla="*/ 1058112 h 3578446"/>
              <a:gd name="connsiteX17" fmla="*/ 3155979 w 3207862"/>
              <a:gd name="connsiteY17" fmla="*/ 878524 h 3578446"/>
              <a:gd name="connsiteX18" fmla="*/ 2745445 w 3207862"/>
              <a:gd name="connsiteY18" fmla="*/ 660453 h 3578446"/>
              <a:gd name="connsiteX19" fmla="*/ 1898719 w 3207862"/>
              <a:gd name="connsiteY19" fmla="*/ 545004 h 3578446"/>
              <a:gd name="connsiteX20" fmla="*/ 923702 w 3207862"/>
              <a:gd name="connsiteY20" fmla="*/ 673281 h 3578446"/>
              <a:gd name="connsiteX21" fmla="*/ 359217 w 3207862"/>
              <a:gd name="connsiteY21" fmla="*/ 993973 h 3578446"/>
              <a:gd name="connsiteX22" fmla="*/ 166780 w 3207862"/>
              <a:gd name="connsiteY22" fmla="*/ 1327493 h 3578446"/>
              <a:gd name="connsiteX23" fmla="*/ 307901 w 3207862"/>
              <a:gd name="connsiteY23" fmla="*/ 1661013 h 3578446"/>
              <a:gd name="connsiteX24" fmla="*/ 821068 w 3207862"/>
              <a:gd name="connsiteY24" fmla="*/ 1930394 h 3578446"/>
              <a:gd name="connsiteX25" fmla="*/ 1706282 w 3207862"/>
              <a:gd name="connsiteY25" fmla="*/ 2007360 h 3578446"/>
              <a:gd name="connsiteX26" fmla="*/ 2514520 w 3207862"/>
              <a:gd name="connsiteY26" fmla="*/ 1950449 h 3578446"/>
              <a:gd name="connsiteX27" fmla="*/ 2976371 w 3207862"/>
              <a:gd name="connsiteY27" fmla="*/ 1802117 h 3578446"/>
              <a:gd name="connsiteX28" fmla="*/ 3027687 w 3207862"/>
              <a:gd name="connsiteY28" fmla="*/ 1622530 h 3578446"/>
              <a:gd name="connsiteX29" fmla="*/ 2617154 w 3207862"/>
              <a:gd name="connsiteY29" fmla="*/ 1404459 h 3578446"/>
              <a:gd name="connsiteX30" fmla="*/ 1565161 w 3207862"/>
              <a:gd name="connsiteY30" fmla="*/ 1289010 h 3578446"/>
              <a:gd name="connsiteX31" fmla="*/ 647810 w 3207862"/>
              <a:gd name="connsiteY31" fmla="*/ 1481294 h 3578446"/>
              <a:gd name="connsiteX32" fmla="*/ 295072 w 3207862"/>
              <a:gd name="connsiteY32" fmla="*/ 1853428 h 3578446"/>
              <a:gd name="connsiteX33" fmla="*/ 417143 w 3207862"/>
              <a:gd name="connsiteY33" fmla="*/ 2186684 h 3578446"/>
              <a:gd name="connsiteX34" fmla="*/ 1141798 w 3207862"/>
              <a:gd name="connsiteY34" fmla="*/ 2507640 h 3578446"/>
              <a:gd name="connsiteX35" fmla="*/ 1969877 w 3207862"/>
              <a:gd name="connsiteY35" fmla="*/ 2604177 h 3578446"/>
              <a:gd name="connsiteX36" fmla="*/ 2680911 w 3207862"/>
              <a:gd name="connsiteY36" fmla="*/ 2500895 h 3578446"/>
              <a:gd name="connsiteX37" fmla="*/ 2796762 w 3207862"/>
              <a:gd name="connsiteY37" fmla="*/ 2302397 h 3578446"/>
              <a:gd name="connsiteX38" fmla="*/ 2341132 w 3207862"/>
              <a:gd name="connsiteY38" fmla="*/ 2148728 h 3578446"/>
              <a:gd name="connsiteX39" fmla="*/ 1449698 w 3207862"/>
              <a:gd name="connsiteY39" fmla="*/ 2161161 h 3578446"/>
              <a:gd name="connsiteX40" fmla="*/ 750831 w 3207862"/>
              <a:gd name="connsiteY40" fmla="*/ 2385974 h 3578446"/>
              <a:gd name="connsiteX41" fmla="*/ 498486 w 3207862"/>
              <a:gd name="connsiteY41" fmla="*/ 2764327 h 3578446"/>
              <a:gd name="connsiteX42" fmla="*/ 776761 w 3207862"/>
              <a:gd name="connsiteY42" fmla="*/ 3055976 h 3578446"/>
              <a:gd name="connsiteX43" fmla="*/ 1597832 w 3207862"/>
              <a:gd name="connsiteY43" fmla="*/ 3212620 h 3578446"/>
              <a:gd name="connsiteX44" fmla="*/ 2352795 w 3207862"/>
              <a:gd name="connsiteY44" fmla="*/ 3155768 h 3578446"/>
              <a:gd name="connsiteX45" fmla="*/ 2617542 w 3207862"/>
              <a:gd name="connsiteY45" fmla="*/ 3014268 h 3578446"/>
              <a:gd name="connsiteX46" fmla="*/ 2360570 w 3207862"/>
              <a:gd name="connsiteY46" fmla="*/ 2911909 h 3578446"/>
              <a:gd name="connsiteX47" fmla="*/ 1746291 w 3207862"/>
              <a:gd name="connsiteY47" fmla="*/ 2924443 h 3578446"/>
              <a:gd name="connsiteX48" fmla="*/ 1122018 w 3207862"/>
              <a:gd name="connsiteY48" fmla="*/ 3062910 h 3578446"/>
              <a:gd name="connsiteX49" fmla="*/ 892062 w 3207862"/>
              <a:gd name="connsiteY49" fmla="*/ 3293622 h 3578446"/>
              <a:gd name="connsiteX50" fmla="*/ 1065882 w 3207862"/>
              <a:gd name="connsiteY50" fmla="*/ 3472168 h 3578446"/>
              <a:gd name="connsiteX51" fmla="*/ 1640384 w 3207862"/>
              <a:gd name="connsiteY51" fmla="*/ 3575608 h 3578446"/>
              <a:gd name="connsiteX52" fmla="*/ 1979399 w 3207862"/>
              <a:gd name="connsiteY52" fmla="*/ 3553956 h 3578446"/>
              <a:gd name="connsiteX0" fmla="*/ 0 w 3207862"/>
              <a:gd name="connsiteY0" fmla="*/ 352589 h 3604450"/>
              <a:gd name="connsiteX1" fmla="*/ 421590 w 3207862"/>
              <a:gd name="connsiteY1" fmla="*/ 606043 h 3604450"/>
              <a:gd name="connsiteX2" fmla="*/ 987847 w 3207862"/>
              <a:gd name="connsiteY2" fmla="*/ 711764 h 3604450"/>
              <a:gd name="connsiteX3" fmla="*/ 2411887 w 3207862"/>
              <a:gd name="connsiteY3" fmla="*/ 737420 h 3604450"/>
              <a:gd name="connsiteX4" fmla="*/ 3002418 w 3207862"/>
              <a:gd name="connsiteY4" fmla="*/ 609407 h 3604450"/>
              <a:gd name="connsiteX5" fmla="*/ 3143020 w 3207862"/>
              <a:gd name="connsiteY5" fmla="*/ 403504 h 3604450"/>
              <a:gd name="connsiteX6" fmla="*/ 2781027 w 3207862"/>
              <a:gd name="connsiteY6" fmla="*/ 148119 h 3604450"/>
              <a:gd name="connsiteX7" fmla="*/ 2065499 w 3207862"/>
              <a:gd name="connsiteY7" fmla="*/ 6242 h 3604450"/>
              <a:gd name="connsiteX8" fmla="*/ 1052123 w 3207862"/>
              <a:gd name="connsiteY8" fmla="*/ 58023 h 3604450"/>
              <a:gd name="connsiteX9" fmla="*/ 320989 w 3207862"/>
              <a:gd name="connsiteY9" fmla="*/ 346240 h 3604450"/>
              <a:gd name="connsiteX10" fmla="*/ 115463 w 3207862"/>
              <a:gd name="connsiteY10" fmla="*/ 698936 h 3604450"/>
              <a:gd name="connsiteX11" fmla="*/ 262675 w 3207862"/>
              <a:gd name="connsiteY11" fmla="*/ 1000322 h 3604450"/>
              <a:gd name="connsiteX12" fmla="*/ 751466 w 3207862"/>
              <a:gd name="connsiteY12" fmla="*/ 1193553 h 3604450"/>
              <a:gd name="connsiteX13" fmla="*/ 1398381 w 3207862"/>
              <a:gd name="connsiteY13" fmla="*/ 1301838 h 3604450"/>
              <a:gd name="connsiteX14" fmla="*/ 2411887 w 3207862"/>
              <a:gd name="connsiteY14" fmla="*/ 1314665 h 3604450"/>
              <a:gd name="connsiteX15" fmla="*/ 2968725 w 3207862"/>
              <a:gd name="connsiteY15" fmla="*/ 1193132 h 3604450"/>
              <a:gd name="connsiteX16" fmla="*/ 3181638 w 3207862"/>
              <a:gd name="connsiteY16" fmla="*/ 1058112 h 3604450"/>
              <a:gd name="connsiteX17" fmla="*/ 3155979 w 3207862"/>
              <a:gd name="connsiteY17" fmla="*/ 878524 h 3604450"/>
              <a:gd name="connsiteX18" fmla="*/ 2745445 w 3207862"/>
              <a:gd name="connsiteY18" fmla="*/ 660453 h 3604450"/>
              <a:gd name="connsiteX19" fmla="*/ 1898719 w 3207862"/>
              <a:gd name="connsiteY19" fmla="*/ 545004 h 3604450"/>
              <a:gd name="connsiteX20" fmla="*/ 923702 w 3207862"/>
              <a:gd name="connsiteY20" fmla="*/ 673281 h 3604450"/>
              <a:gd name="connsiteX21" fmla="*/ 359217 w 3207862"/>
              <a:gd name="connsiteY21" fmla="*/ 993973 h 3604450"/>
              <a:gd name="connsiteX22" fmla="*/ 166780 w 3207862"/>
              <a:gd name="connsiteY22" fmla="*/ 1327493 h 3604450"/>
              <a:gd name="connsiteX23" fmla="*/ 307901 w 3207862"/>
              <a:gd name="connsiteY23" fmla="*/ 1661013 h 3604450"/>
              <a:gd name="connsiteX24" fmla="*/ 821068 w 3207862"/>
              <a:gd name="connsiteY24" fmla="*/ 1930394 h 3604450"/>
              <a:gd name="connsiteX25" fmla="*/ 1706282 w 3207862"/>
              <a:gd name="connsiteY25" fmla="*/ 2007360 h 3604450"/>
              <a:gd name="connsiteX26" fmla="*/ 2514520 w 3207862"/>
              <a:gd name="connsiteY26" fmla="*/ 1950449 h 3604450"/>
              <a:gd name="connsiteX27" fmla="*/ 2976371 w 3207862"/>
              <a:gd name="connsiteY27" fmla="*/ 1802117 h 3604450"/>
              <a:gd name="connsiteX28" fmla="*/ 3027687 w 3207862"/>
              <a:gd name="connsiteY28" fmla="*/ 1622530 h 3604450"/>
              <a:gd name="connsiteX29" fmla="*/ 2617154 w 3207862"/>
              <a:gd name="connsiteY29" fmla="*/ 1404459 h 3604450"/>
              <a:gd name="connsiteX30" fmla="*/ 1565161 w 3207862"/>
              <a:gd name="connsiteY30" fmla="*/ 1289010 h 3604450"/>
              <a:gd name="connsiteX31" fmla="*/ 647810 w 3207862"/>
              <a:gd name="connsiteY31" fmla="*/ 1481294 h 3604450"/>
              <a:gd name="connsiteX32" fmla="*/ 295072 w 3207862"/>
              <a:gd name="connsiteY32" fmla="*/ 1853428 h 3604450"/>
              <a:gd name="connsiteX33" fmla="*/ 417143 w 3207862"/>
              <a:gd name="connsiteY33" fmla="*/ 2186684 h 3604450"/>
              <a:gd name="connsiteX34" fmla="*/ 1141798 w 3207862"/>
              <a:gd name="connsiteY34" fmla="*/ 2507640 h 3604450"/>
              <a:gd name="connsiteX35" fmla="*/ 1969877 w 3207862"/>
              <a:gd name="connsiteY35" fmla="*/ 2604177 h 3604450"/>
              <a:gd name="connsiteX36" fmla="*/ 2680911 w 3207862"/>
              <a:gd name="connsiteY36" fmla="*/ 2500895 h 3604450"/>
              <a:gd name="connsiteX37" fmla="*/ 2796762 w 3207862"/>
              <a:gd name="connsiteY37" fmla="*/ 2302397 h 3604450"/>
              <a:gd name="connsiteX38" fmla="*/ 2341132 w 3207862"/>
              <a:gd name="connsiteY38" fmla="*/ 2148728 h 3604450"/>
              <a:gd name="connsiteX39" fmla="*/ 1449698 w 3207862"/>
              <a:gd name="connsiteY39" fmla="*/ 2161161 h 3604450"/>
              <a:gd name="connsiteX40" fmla="*/ 750831 w 3207862"/>
              <a:gd name="connsiteY40" fmla="*/ 2385974 h 3604450"/>
              <a:gd name="connsiteX41" fmla="*/ 498486 w 3207862"/>
              <a:gd name="connsiteY41" fmla="*/ 2764327 h 3604450"/>
              <a:gd name="connsiteX42" fmla="*/ 776761 w 3207862"/>
              <a:gd name="connsiteY42" fmla="*/ 3055976 h 3604450"/>
              <a:gd name="connsiteX43" fmla="*/ 1597832 w 3207862"/>
              <a:gd name="connsiteY43" fmla="*/ 3212620 h 3604450"/>
              <a:gd name="connsiteX44" fmla="*/ 2352795 w 3207862"/>
              <a:gd name="connsiteY44" fmla="*/ 3155768 h 3604450"/>
              <a:gd name="connsiteX45" fmla="*/ 2617542 w 3207862"/>
              <a:gd name="connsiteY45" fmla="*/ 3014268 h 3604450"/>
              <a:gd name="connsiteX46" fmla="*/ 2360570 w 3207862"/>
              <a:gd name="connsiteY46" fmla="*/ 2911909 h 3604450"/>
              <a:gd name="connsiteX47" fmla="*/ 1746291 w 3207862"/>
              <a:gd name="connsiteY47" fmla="*/ 2924443 h 3604450"/>
              <a:gd name="connsiteX48" fmla="*/ 1122018 w 3207862"/>
              <a:gd name="connsiteY48" fmla="*/ 3062910 h 3604450"/>
              <a:gd name="connsiteX49" fmla="*/ 892062 w 3207862"/>
              <a:gd name="connsiteY49" fmla="*/ 3293622 h 3604450"/>
              <a:gd name="connsiteX50" fmla="*/ 1065882 w 3207862"/>
              <a:gd name="connsiteY50" fmla="*/ 3472168 h 3604450"/>
              <a:gd name="connsiteX51" fmla="*/ 1640384 w 3207862"/>
              <a:gd name="connsiteY51" fmla="*/ 3575608 h 3604450"/>
              <a:gd name="connsiteX52" fmla="*/ 1950931 w 3207862"/>
              <a:gd name="connsiteY52" fmla="*/ 3604450 h 360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207862" h="3604450">
                <a:moveTo>
                  <a:pt x="0" y="352589"/>
                </a:moveTo>
                <a:cubicBezTo>
                  <a:pt x="122367" y="473210"/>
                  <a:pt x="256949" y="546181"/>
                  <a:pt x="421590" y="606043"/>
                </a:cubicBezTo>
                <a:cubicBezTo>
                  <a:pt x="586231" y="665905"/>
                  <a:pt x="656131" y="689868"/>
                  <a:pt x="987847" y="711764"/>
                </a:cubicBezTo>
                <a:cubicBezTo>
                  <a:pt x="1319563" y="733660"/>
                  <a:pt x="2076126" y="781219"/>
                  <a:pt x="2411887" y="737420"/>
                </a:cubicBezTo>
                <a:cubicBezTo>
                  <a:pt x="2747648" y="693621"/>
                  <a:pt x="2880563" y="665060"/>
                  <a:pt x="3002418" y="609407"/>
                </a:cubicBezTo>
                <a:cubicBezTo>
                  <a:pt x="3124273" y="553754"/>
                  <a:pt x="3179918" y="480385"/>
                  <a:pt x="3143020" y="403504"/>
                </a:cubicBezTo>
                <a:cubicBezTo>
                  <a:pt x="3106122" y="326623"/>
                  <a:pt x="2960614" y="214329"/>
                  <a:pt x="2781027" y="148119"/>
                </a:cubicBezTo>
                <a:cubicBezTo>
                  <a:pt x="2601440" y="81909"/>
                  <a:pt x="2353650" y="21258"/>
                  <a:pt x="2065499" y="6242"/>
                </a:cubicBezTo>
                <a:cubicBezTo>
                  <a:pt x="1777348" y="-8774"/>
                  <a:pt x="1342875" y="1357"/>
                  <a:pt x="1052123" y="58023"/>
                </a:cubicBezTo>
                <a:cubicBezTo>
                  <a:pt x="761371" y="114689"/>
                  <a:pt x="477099" y="239421"/>
                  <a:pt x="320989" y="346240"/>
                </a:cubicBezTo>
                <a:cubicBezTo>
                  <a:pt x="164879" y="453059"/>
                  <a:pt x="125182" y="589922"/>
                  <a:pt x="115463" y="698936"/>
                </a:cubicBezTo>
                <a:cubicBezTo>
                  <a:pt x="105744" y="807950"/>
                  <a:pt x="156675" y="917886"/>
                  <a:pt x="262675" y="1000322"/>
                </a:cubicBezTo>
                <a:cubicBezTo>
                  <a:pt x="368675" y="1082758"/>
                  <a:pt x="562182" y="1143300"/>
                  <a:pt x="751466" y="1193553"/>
                </a:cubicBezTo>
                <a:cubicBezTo>
                  <a:pt x="940750" y="1243806"/>
                  <a:pt x="1121644" y="1281653"/>
                  <a:pt x="1398381" y="1301838"/>
                </a:cubicBezTo>
                <a:cubicBezTo>
                  <a:pt x="1675118" y="1322023"/>
                  <a:pt x="2150163" y="1332783"/>
                  <a:pt x="2411887" y="1314665"/>
                </a:cubicBezTo>
                <a:cubicBezTo>
                  <a:pt x="2673611" y="1296547"/>
                  <a:pt x="2840433" y="1235891"/>
                  <a:pt x="2968725" y="1193132"/>
                </a:cubicBezTo>
                <a:cubicBezTo>
                  <a:pt x="3097017" y="1150373"/>
                  <a:pt x="3150429" y="1110547"/>
                  <a:pt x="3181638" y="1058112"/>
                </a:cubicBezTo>
                <a:cubicBezTo>
                  <a:pt x="3212847" y="1005677"/>
                  <a:pt x="3228678" y="944801"/>
                  <a:pt x="3155979" y="878524"/>
                </a:cubicBezTo>
                <a:cubicBezTo>
                  <a:pt x="3083280" y="812247"/>
                  <a:pt x="2954988" y="716040"/>
                  <a:pt x="2745445" y="660453"/>
                </a:cubicBezTo>
                <a:cubicBezTo>
                  <a:pt x="2535902" y="604866"/>
                  <a:pt x="2202343" y="542866"/>
                  <a:pt x="1898719" y="545004"/>
                </a:cubicBezTo>
                <a:cubicBezTo>
                  <a:pt x="1595095" y="547142"/>
                  <a:pt x="1180285" y="598453"/>
                  <a:pt x="923702" y="673281"/>
                </a:cubicBezTo>
                <a:cubicBezTo>
                  <a:pt x="667119" y="748109"/>
                  <a:pt x="485371" y="884938"/>
                  <a:pt x="359217" y="993973"/>
                </a:cubicBezTo>
                <a:cubicBezTo>
                  <a:pt x="233063" y="1103008"/>
                  <a:pt x="175333" y="1216320"/>
                  <a:pt x="166780" y="1327493"/>
                </a:cubicBezTo>
                <a:cubicBezTo>
                  <a:pt x="158227" y="1438666"/>
                  <a:pt x="198853" y="1560530"/>
                  <a:pt x="307901" y="1661013"/>
                </a:cubicBezTo>
                <a:cubicBezTo>
                  <a:pt x="416949" y="1761496"/>
                  <a:pt x="588005" y="1872670"/>
                  <a:pt x="821068" y="1930394"/>
                </a:cubicBezTo>
                <a:cubicBezTo>
                  <a:pt x="1054131" y="1988118"/>
                  <a:pt x="1424040" y="2004018"/>
                  <a:pt x="1706282" y="2007360"/>
                </a:cubicBezTo>
                <a:cubicBezTo>
                  <a:pt x="1988524" y="2010702"/>
                  <a:pt x="2302839" y="1984656"/>
                  <a:pt x="2514520" y="1950449"/>
                </a:cubicBezTo>
                <a:cubicBezTo>
                  <a:pt x="2726201" y="1916242"/>
                  <a:pt x="2890843" y="1856770"/>
                  <a:pt x="2976371" y="1802117"/>
                </a:cubicBezTo>
                <a:cubicBezTo>
                  <a:pt x="3061899" y="1747464"/>
                  <a:pt x="3087556" y="1688806"/>
                  <a:pt x="3027687" y="1622530"/>
                </a:cubicBezTo>
                <a:cubicBezTo>
                  <a:pt x="2967818" y="1556254"/>
                  <a:pt x="2853369" y="1466730"/>
                  <a:pt x="2617154" y="1404459"/>
                </a:cubicBezTo>
                <a:cubicBezTo>
                  <a:pt x="2380939" y="1342188"/>
                  <a:pt x="1893385" y="1276204"/>
                  <a:pt x="1565161" y="1289010"/>
                </a:cubicBezTo>
                <a:cubicBezTo>
                  <a:pt x="1236937" y="1301816"/>
                  <a:pt x="859491" y="1360483"/>
                  <a:pt x="647810" y="1481294"/>
                </a:cubicBezTo>
                <a:cubicBezTo>
                  <a:pt x="436129" y="1602105"/>
                  <a:pt x="333516" y="1735863"/>
                  <a:pt x="295072" y="1853428"/>
                </a:cubicBezTo>
                <a:cubicBezTo>
                  <a:pt x="256628" y="1970993"/>
                  <a:pt x="288981" y="2051730"/>
                  <a:pt x="417143" y="2186684"/>
                </a:cubicBezTo>
                <a:cubicBezTo>
                  <a:pt x="545305" y="2321638"/>
                  <a:pt x="883009" y="2438058"/>
                  <a:pt x="1141798" y="2507640"/>
                </a:cubicBezTo>
                <a:cubicBezTo>
                  <a:pt x="1400587" y="2577222"/>
                  <a:pt x="1713358" y="2605301"/>
                  <a:pt x="1969877" y="2604177"/>
                </a:cubicBezTo>
                <a:cubicBezTo>
                  <a:pt x="2226396" y="2603053"/>
                  <a:pt x="2543097" y="2551192"/>
                  <a:pt x="2680911" y="2500895"/>
                </a:cubicBezTo>
                <a:cubicBezTo>
                  <a:pt x="2818725" y="2450598"/>
                  <a:pt x="2853392" y="2361091"/>
                  <a:pt x="2796762" y="2302397"/>
                </a:cubicBezTo>
                <a:cubicBezTo>
                  <a:pt x="2740132" y="2243703"/>
                  <a:pt x="2565643" y="2172267"/>
                  <a:pt x="2341132" y="2148728"/>
                </a:cubicBezTo>
                <a:cubicBezTo>
                  <a:pt x="2116621" y="2125189"/>
                  <a:pt x="1714748" y="2121620"/>
                  <a:pt x="1449698" y="2161161"/>
                </a:cubicBezTo>
                <a:cubicBezTo>
                  <a:pt x="1184648" y="2200702"/>
                  <a:pt x="909366" y="2285446"/>
                  <a:pt x="750831" y="2385974"/>
                </a:cubicBezTo>
                <a:cubicBezTo>
                  <a:pt x="592296" y="2486502"/>
                  <a:pt x="494164" y="2652660"/>
                  <a:pt x="498486" y="2764327"/>
                </a:cubicBezTo>
                <a:cubicBezTo>
                  <a:pt x="502808" y="2875994"/>
                  <a:pt x="593537" y="2981261"/>
                  <a:pt x="776761" y="3055976"/>
                </a:cubicBezTo>
                <a:cubicBezTo>
                  <a:pt x="959985" y="3130691"/>
                  <a:pt x="1335160" y="3195988"/>
                  <a:pt x="1597832" y="3212620"/>
                </a:cubicBezTo>
                <a:cubicBezTo>
                  <a:pt x="1860504" y="3229252"/>
                  <a:pt x="2182843" y="3188827"/>
                  <a:pt x="2352795" y="3155768"/>
                </a:cubicBezTo>
                <a:cubicBezTo>
                  <a:pt x="2522747" y="3122709"/>
                  <a:pt x="2616246" y="3054911"/>
                  <a:pt x="2617542" y="3014268"/>
                </a:cubicBezTo>
                <a:cubicBezTo>
                  <a:pt x="2618838" y="2973625"/>
                  <a:pt x="2505779" y="2926880"/>
                  <a:pt x="2360570" y="2911909"/>
                </a:cubicBezTo>
                <a:cubicBezTo>
                  <a:pt x="2215362" y="2896938"/>
                  <a:pt x="1952716" y="2899276"/>
                  <a:pt x="1746291" y="2924443"/>
                </a:cubicBezTo>
                <a:cubicBezTo>
                  <a:pt x="1539866" y="2949610"/>
                  <a:pt x="1264390" y="3001380"/>
                  <a:pt x="1122018" y="3062910"/>
                </a:cubicBezTo>
                <a:cubicBezTo>
                  <a:pt x="979647" y="3124440"/>
                  <a:pt x="901418" y="3225412"/>
                  <a:pt x="892062" y="3293622"/>
                </a:cubicBezTo>
                <a:cubicBezTo>
                  <a:pt x="882706" y="3361832"/>
                  <a:pt x="941162" y="3425170"/>
                  <a:pt x="1065882" y="3472168"/>
                </a:cubicBezTo>
                <a:cubicBezTo>
                  <a:pt x="1190602" y="3519166"/>
                  <a:pt x="1391705" y="3562846"/>
                  <a:pt x="1640384" y="3575608"/>
                </a:cubicBezTo>
                <a:cubicBezTo>
                  <a:pt x="1889063" y="3588370"/>
                  <a:pt x="1950931" y="3604450"/>
                  <a:pt x="1950931" y="3604450"/>
                </a:cubicBezTo>
              </a:path>
            </a:pathLst>
          </a:custGeom>
          <a:ln w="12700" cmpd="sng">
            <a:solidFill>
              <a:srgbClr val="000000"/>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2" name="Straight Arrow Connector 51"/>
          <p:cNvCxnSpPr>
            <a:endCxn id="51" idx="49"/>
          </p:cNvCxnSpPr>
          <p:nvPr/>
        </p:nvCxnSpPr>
        <p:spPr>
          <a:xfrm>
            <a:off x="3982487" y="5363110"/>
            <a:ext cx="1993798" cy="281853"/>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53" name="Straight Arrow Connector 52"/>
          <p:cNvCxnSpPr>
            <a:endCxn id="51" idx="23"/>
          </p:cNvCxnSpPr>
          <p:nvPr/>
        </p:nvCxnSpPr>
        <p:spPr>
          <a:xfrm>
            <a:off x="4191000" y="3570732"/>
            <a:ext cx="1325411" cy="769099"/>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54" name="Straight Arrow Connector 53"/>
          <p:cNvCxnSpPr>
            <a:endCxn id="51" idx="10"/>
          </p:cNvCxnSpPr>
          <p:nvPr/>
        </p:nvCxnSpPr>
        <p:spPr>
          <a:xfrm flipV="1">
            <a:off x="3834531" y="3570732"/>
            <a:ext cx="1530386" cy="1027982"/>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cxnSp>
        <p:nvCxnSpPr>
          <p:cNvPr id="55" name="Straight Arrow Connector 54"/>
          <p:cNvCxnSpPr>
            <a:endCxn id="51" idx="41"/>
          </p:cNvCxnSpPr>
          <p:nvPr/>
        </p:nvCxnSpPr>
        <p:spPr>
          <a:xfrm>
            <a:off x="3834531" y="4598713"/>
            <a:ext cx="1831916" cy="623124"/>
          </a:xfrm>
          <a:prstGeom prst="straightConnector1">
            <a:avLst/>
          </a:prstGeom>
          <a:ln>
            <a:tailEnd type="arrow"/>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4786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childTnLst>
                          </p:cTn>
                        </p:par>
                        <p:par>
                          <p:cTn id="53" fill="hold">
                            <p:stCondLst>
                              <p:cond delay="0"/>
                            </p:stCondLst>
                            <p:childTnLst>
                              <p:par>
                                <p:cTn id="54" presetID="22" presetClass="entr" presetSubtype="4"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down)">
                                      <p:cBhvr>
                                        <p:cTn id="56" dur="5000"/>
                                        <p:tgtEl>
                                          <p:spTgt spid="51"/>
                                        </p:tgtEl>
                                      </p:cBhvr>
                                    </p:animEffect>
                                  </p:childTnLst>
                                </p:cTn>
                              </p:par>
                              <p:par>
                                <p:cTn id="57" presetID="1" presetClass="entr" presetSubtype="0" fill="hold" nodeType="withEffect">
                                  <p:stCondLst>
                                    <p:cond delay="1000"/>
                                  </p:stCondLst>
                                  <p:childTnLst>
                                    <p:set>
                                      <p:cBhvr>
                                        <p:cTn id="58" dur="1" fill="hold">
                                          <p:stCondLst>
                                            <p:cond delay="0"/>
                                          </p:stCondLst>
                                        </p:cTn>
                                        <p:tgtEl>
                                          <p:spTgt spid="52"/>
                                        </p:tgtEl>
                                        <p:attrNameLst>
                                          <p:attrName>style.visibility</p:attrName>
                                        </p:attrNameLst>
                                      </p:cBhvr>
                                      <p:to>
                                        <p:strVal val="visible"/>
                                      </p:to>
                                    </p:set>
                                  </p:childTnLst>
                                </p:cTn>
                              </p:par>
                              <p:par>
                                <p:cTn id="59" presetID="1" presetClass="entr" presetSubtype="0" fill="hold" nodeType="withEffect">
                                  <p:stCondLst>
                                    <p:cond delay="100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nodeType="withEffect">
                                  <p:stCondLst>
                                    <p:cond delay="300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3000"/>
                                  </p:stCondLst>
                                  <p:childTnLst>
                                    <p:set>
                                      <p:cBhvr>
                                        <p:cTn id="64" dur="1" fill="hold">
                                          <p:stCondLst>
                                            <p:cond delay="0"/>
                                          </p:stCondLst>
                                        </p:cTn>
                                        <p:tgtEl>
                                          <p:spTgt spid="53"/>
                                        </p:tgtEl>
                                        <p:attrNameLst>
                                          <p:attrName>style.visibility</p:attrName>
                                        </p:attrNameLst>
                                      </p:cBhvr>
                                      <p:to>
                                        <p:strVal val="visible"/>
                                      </p:to>
                                    </p:set>
                                  </p:childTnLst>
                                </p:cTn>
                              </p:par>
                            </p:childTnLst>
                          </p:cTn>
                        </p:par>
                        <p:par>
                          <p:cTn id="65" fill="hold">
                            <p:stCondLst>
                              <p:cond delay="5000"/>
                            </p:stCondLst>
                            <p:childTnLst>
                              <p:par>
                                <p:cTn id="66" presetID="1" presetClass="entr" presetSubtype="0" fill="hold" grpId="0" nodeType="afterEffect">
                                  <p:stCondLst>
                                    <p:cond delay="1000"/>
                                  </p:stCondLst>
                                  <p:childTnLst>
                                    <p:set>
                                      <p:cBhvr>
                                        <p:cTn id="6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800" b="1" dirty="0" smtClean="0">
                <a:solidFill>
                  <a:schemeClr val="bg1"/>
                </a:solidFill>
                <a:cs typeface="Franklin Gothic Medium"/>
              </a:rPr>
              <a:t>SECTIONS</a:t>
            </a:r>
            <a:endParaRPr lang="en-ZA" sz="4800" b="1" dirty="0">
              <a:solidFill>
                <a:schemeClr val="bg1"/>
              </a:solidFill>
              <a:cs typeface="Franklin Gothic Medium"/>
            </a:endParaRPr>
          </a:p>
        </p:txBody>
      </p:sp>
      <p:graphicFrame>
        <p:nvGraphicFramePr>
          <p:cNvPr id="2" name="Table 1"/>
          <p:cNvGraphicFramePr>
            <a:graphicFrameLocks noGrp="1"/>
          </p:cNvGraphicFramePr>
          <p:nvPr>
            <p:extLst>
              <p:ext uri="{D42A27DB-BD31-4B8C-83A1-F6EECF244321}">
                <p14:modId xmlns:p14="http://schemas.microsoft.com/office/powerpoint/2010/main" val="1492677463"/>
              </p:ext>
            </p:extLst>
          </p:nvPr>
        </p:nvGraphicFramePr>
        <p:xfrm>
          <a:off x="457198" y="1397000"/>
          <a:ext cx="8153402" cy="3291840"/>
        </p:xfrm>
        <a:graphic>
          <a:graphicData uri="http://schemas.openxmlformats.org/drawingml/2006/table">
            <a:tbl>
              <a:tblPr firstRow="1" bandRow="1">
                <a:tableStyleId>{2D5ABB26-0587-4C30-8999-92F81FD0307C}</a:tableStyleId>
              </a:tblPr>
              <a:tblGrid>
                <a:gridCol w="1840269"/>
                <a:gridCol w="63131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bg1"/>
                          </a:solidFill>
                        </a:rPr>
                        <a:t>Section 1:</a:t>
                      </a:r>
                    </a:p>
                  </a:txBody>
                  <a:tcPr>
                    <a:solidFill>
                      <a:schemeClr val="bg2"/>
                    </a:solidFill>
                  </a:tcPr>
                </a:tc>
                <a:tc>
                  <a:txBody>
                    <a:bodyPr/>
                    <a:lstStyle/>
                    <a:p>
                      <a:r>
                        <a:rPr lang="en-ZA" sz="2000" b="1" dirty="0" smtClean="0">
                          <a:solidFill>
                            <a:schemeClr val="bg1"/>
                          </a:solidFill>
                        </a:rPr>
                        <a:t>Background &amp; Context </a:t>
                      </a:r>
                      <a:endParaRPr lang="en-ZA" sz="2000" b="1" dirty="0">
                        <a:solidFill>
                          <a:schemeClr val="bg1"/>
                        </a:solidFill>
                      </a:endParaRPr>
                    </a:p>
                  </a:txBody>
                  <a:tcPr>
                    <a:solidFill>
                      <a:schemeClr val="bg2"/>
                    </a:solidFill>
                  </a:tcPr>
                </a:tc>
              </a:tr>
              <a:tr h="370840">
                <a:tc>
                  <a:txBody>
                    <a:bodyPr/>
                    <a:lstStyle/>
                    <a:p>
                      <a:r>
                        <a:rPr lang="en-ZA" sz="2000" b="1" dirty="0" smtClean="0"/>
                        <a:t>Section 2: </a:t>
                      </a:r>
                      <a:endParaRPr lang="en-ZA" sz="2000" b="1" dirty="0"/>
                    </a:p>
                  </a:txBody>
                  <a:tcPr/>
                </a:tc>
                <a:tc>
                  <a:txBody>
                    <a:bodyPr/>
                    <a:lstStyle/>
                    <a:p>
                      <a:pPr algn="l"/>
                      <a:r>
                        <a:rPr lang="en-ZA" sz="2000" b="1" dirty="0" smtClean="0"/>
                        <a:t>The Challenge: </a:t>
                      </a:r>
                    </a:p>
                    <a:p>
                      <a:pPr algn="l"/>
                      <a:r>
                        <a:rPr lang="en-ZA" sz="2000" b="1" dirty="0" smtClean="0"/>
                        <a:t>The Human Dimension</a:t>
                      </a:r>
                      <a:endParaRPr lang="en-ZA" sz="2000" b="1" dirty="0"/>
                    </a:p>
                  </a:txBody>
                  <a:tcPr/>
                </a:tc>
              </a:tr>
              <a:tr h="370840">
                <a:tc>
                  <a:txBody>
                    <a:bodyPr/>
                    <a:lstStyle/>
                    <a:p>
                      <a:r>
                        <a:rPr lang="en-ZA" sz="2000" b="1" dirty="0" smtClean="0"/>
                        <a:t>Section 3:</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Development of a</a:t>
                      </a:r>
                      <a:r>
                        <a:rPr lang="en-ZA" sz="2000" b="1" baseline="0" dirty="0" smtClean="0"/>
                        <a:t> Built Environment Professional</a:t>
                      </a:r>
                      <a:endParaRPr lang="en-ZA" sz="2000" b="1" dirty="0" smtClean="0"/>
                    </a:p>
                  </a:txBody>
                  <a:tcPr/>
                </a:tc>
              </a:tr>
              <a:tr h="370840">
                <a:tc>
                  <a:txBody>
                    <a:bodyPr/>
                    <a:lstStyle/>
                    <a:p>
                      <a:r>
                        <a:rPr lang="en-ZA" sz="2000" b="1" dirty="0" smtClean="0"/>
                        <a:t>Section 4:</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Role of Institutions &amp; Power Collective Action </a:t>
                      </a:r>
                    </a:p>
                  </a:txBody>
                  <a:tcPr/>
                </a:tc>
              </a:tr>
              <a:tr h="370840">
                <a:tc>
                  <a:txBody>
                    <a:bodyPr/>
                    <a:lstStyle/>
                    <a:p>
                      <a:r>
                        <a:rPr lang="en-ZA" sz="2000" b="1" dirty="0" smtClean="0"/>
                        <a:t>Section 5:</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Sustainable Settlements</a:t>
                      </a:r>
                      <a:r>
                        <a:rPr lang="en-ZA" sz="2000" b="1" baseline="0" dirty="0" smtClean="0"/>
                        <a:t> Collective: </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baseline="0" dirty="0" smtClean="0"/>
                        <a:t>Objectives into Actions</a:t>
                      </a:r>
                      <a:endParaRPr lang="en-ZA" sz="2000" b="1" dirty="0" smtClean="0"/>
                    </a:p>
                  </a:txBody>
                  <a:tcPr/>
                </a:tc>
              </a:tr>
              <a:tr h="370840">
                <a:tc>
                  <a:txBody>
                    <a:bodyPr/>
                    <a:lstStyle/>
                    <a:p>
                      <a:r>
                        <a:rPr lang="en-ZA" sz="2000" b="1" dirty="0" smtClean="0"/>
                        <a:t>Section 6:</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Taking Collective</a:t>
                      </a:r>
                      <a:r>
                        <a:rPr lang="en-ZA" sz="2000" b="1" baseline="0" dirty="0" smtClean="0"/>
                        <a:t> </a:t>
                      </a:r>
                      <a:r>
                        <a:rPr lang="en-ZA" sz="2000" b="1" dirty="0" smtClean="0"/>
                        <a:t>Forward</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Process</a:t>
                      </a:r>
                      <a:r>
                        <a:rPr lang="en-ZA" sz="2000" b="1" baseline="0" dirty="0" smtClean="0"/>
                        <a:t> </a:t>
                      </a:r>
                      <a:endParaRPr lang="en-ZA" sz="2000" b="1" dirty="0" smtClean="0"/>
                    </a:p>
                  </a:txBody>
                  <a:tcPr/>
                </a:tc>
              </a:tr>
            </a:tbl>
          </a:graphicData>
        </a:graphic>
      </p:graphicFrame>
    </p:spTree>
    <p:extLst>
      <p:ext uri="{BB962C8B-B14F-4D97-AF65-F5344CB8AC3E}">
        <p14:creationId xmlns:p14="http://schemas.microsoft.com/office/powerpoint/2010/main" val="1480067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800" b="1" dirty="0" smtClean="0">
                <a:solidFill>
                  <a:schemeClr val="bg1"/>
                </a:solidFill>
                <a:cs typeface="Franklin Gothic Medium"/>
              </a:rPr>
              <a:t>SECTIONS</a:t>
            </a:r>
            <a:endParaRPr lang="en-ZA" sz="4800" b="1" dirty="0">
              <a:solidFill>
                <a:schemeClr val="bg1"/>
              </a:solidFill>
              <a:cs typeface="Franklin Gothic Medium"/>
            </a:endParaRPr>
          </a:p>
        </p:txBody>
      </p:sp>
      <p:graphicFrame>
        <p:nvGraphicFramePr>
          <p:cNvPr id="2" name="Table 1"/>
          <p:cNvGraphicFramePr>
            <a:graphicFrameLocks noGrp="1"/>
          </p:cNvGraphicFramePr>
          <p:nvPr>
            <p:extLst>
              <p:ext uri="{D42A27DB-BD31-4B8C-83A1-F6EECF244321}">
                <p14:modId xmlns:p14="http://schemas.microsoft.com/office/powerpoint/2010/main" val="3278156757"/>
              </p:ext>
            </p:extLst>
          </p:nvPr>
        </p:nvGraphicFramePr>
        <p:xfrm>
          <a:off x="457198" y="1397000"/>
          <a:ext cx="8153402" cy="3291840"/>
        </p:xfrm>
        <a:graphic>
          <a:graphicData uri="http://schemas.openxmlformats.org/drawingml/2006/table">
            <a:tbl>
              <a:tblPr firstRow="1" bandRow="1">
                <a:tableStyleId>{2D5ABB26-0587-4C30-8999-92F81FD0307C}</a:tableStyleId>
              </a:tblPr>
              <a:tblGrid>
                <a:gridCol w="1840269"/>
                <a:gridCol w="63131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Section 1:</a:t>
                      </a:r>
                    </a:p>
                  </a:txBody>
                  <a:tcPr>
                    <a:solidFill>
                      <a:schemeClr val="bg1"/>
                    </a:solidFill>
                  </a:tcPr>
                </a:tc>
                <a:tc>
                  <a:txBody>
                    <a:bodyPr/>
                    <a:lstStyle/>
                    <a:p>
                      <a:r>
                        <a:rPr lang="en-ZA" sz="2000" b="1" dirty="0" smtClean="0">
                          <a:solidFill>
                            <a:schemeClr val="tx1"/>
                          </a:solidFill>
                        </a:rPr>
                        <a:t>Background &amp; Context </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2: </a:t>
                      </a:r>
                      <a:endParaRPr lang="en-ZA" sz="2000" b="1" dirty="0">
                        <a:solidFill>
                          <a:schemeClr val="tx1"/>
                        </a:solidFill>
                      </a:endParaRPr>
                    </a:p>
                  </a:txBody>
                  <a:tcPr>
                    <a:solidFill>
                      <a:schemeClr val="bg1"/>
                    </a:solidFill>
                  </a:tcPr>
                </a:tc>
                <a:tc>
                  <a:txBody>
                    <a:bodyPr/>
                    <a:lstStyle/>
                    <a:p>
                      <a:pPr algn="l"/>
                      <a:r>
                        <a:rPr lang="en-ZA" sz="2000" b="1" dirty="0" smtClean="0">
                          <a:solidFill>
                            <a:schemeClr val="tx1"/>
                          </a:solidFill>
                        </a:rPr>
                        <a:t>The Challenge: </a:t>
                      </a:r>
                    </a:p>
                    <a:p>
                      <a:pPr algn="l"/>
                      <a:r>
                        <a:rPr lang="en-ZA" sz="2000" b="1" dirty="0" smtClean="0">
                          <a:solidFill>
                            <a:schemeClr val="tx1"/>
                          </a:solidFill>
                        </a:rPr>
                        <a:t>The Human Dimension</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3:</a:t>
                      </a:r>
                      <a:endParaRPr lang="en-ZA" sz="20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Development of a</a:t>
                      </a:r>
                      <a:r>
                        <a:rPr lang="en-ZA" sz="2000" b="1" baseline="0" dirty="0" smtClean="0">
                          <a:solidFill>
                            <a:schemeClr val="tx1"/>
                          </a:solidFill>
                        </a:rPr>
                        <a:t> Built Environment Professional</a:t>
                      </a:r>
                      <a:endParaRPr lang="en-ZA" sz="2000" b="1" dirty="0" smtClean="0">
                        <a:solidFill>
                          <a:schemeClr val="tx1"/>
                        </a:solidFill>
                      </a:endParaRPr>
                    </a:p>
                  </a:txBody>
                  <a:tcPr>
                    <a:solidFill>
                      <a:schemeClr val="bg1"/>
                    </a:solidFill>
                  </a:tcPr>
                </a:tc>
              </a:tr>
              <a:tr h="370840">
                <a:tc>
                  <a:txBody>
                    <a:bodyPr/>
                    <a:lstStyle/>
                    <a:p>
                      <a:r>
                        <a:rPr lang="en-ZA" sz="2000" b="1" dirty="0" smtClean="0">
                          <a:solidFill>
                            <a:schemeClr val="bg1"/>
                          </a:solidFill>
                        </a:rPr>
                        <a:t>Section 4:</a:t>
                      </a:r>
                      <a:endParaRPr lang="en-ZA" sz="2000" b="1" dirty="0">
                        <a:solidFill>
                          <a:schemeClr val="bg1"/>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bg1"/>
                          </a:solidFill>
                        </a:rPr>
                        <a:t>The Role of Institutions &amp; Power Collective Action </a:t>
                      </a:r>
                    </a:p>
                  </a:txBody>
                  <a:tcPr>
                    <a:solidFill>
                      <a:schemeClr val="bg2"/>
                    </a:solidFill>
                  </a:tcPr>
                </a:tc>
              </a:tr>
              <a:tr h="370840">
                <a:tc>
                  <a:txBody>
                    <a:bodyPr/>
                    <a:lstStyle/>
                    <a:p>
                      <a:r>
                        <a:rPr lang="en-ZA" sz="2000" b="1" dirty="0" smtClean="0"/>
                        <a:t>Section 5:</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The Sustainable Settlements</a:t>
                      </a:r>
                      <a:r>
                        <a:rPr lang="en-ZA" sz="2000" b="1" baseline="0" dirty="0" smtClean="0"/>
                        <a:t> Collective: </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baseline="0" dirty="0" smtClean="0"/>
                        <a:t>Objectives into Actions</a:t>
                      </a:r>
                      <a:endParaRPr lang="en-ZA" sz="2000" b="1" dirty="0" smtClean="0"/>
                    </a:p>
                  </a:txBody>
                  <a:tcPr/>
                </a:tc>
              </a:tr>
              <a:tr h="370840">
                <a:tc>
                  <a:txBody>
                    <a:bodyPr/>
                    <a:lstStyle/>
                    <a:p>
                      <a:r>
                        <a:rPr lang="en-ZA" sz="2000" b="1" dirty="0" smtClean="0"/>
                        <a:t>Section 6:</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Taking Collective</a:t>
                      </a:r>
                      <a:r>
                        <a:rPr lang="en-ZA" sz="2000" b="1" baseline="0" dirty="0" smtClean="0"/>
                        <a:t> </a:t>
                      </a:r>
                      <a:r>
                        <a:rPr lang="en-ZA" sz="2000" b="1" dirty="0" smtClean="0"/>
                        <a:t>Forward</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Process</a:t>
                      </a:r>
                      <a:r>
                        <a:rPr lang="en-ZA" sz="2000" b="1" baseline="0" dirty="0" smtClean="0"/>
                        <a:t> </a:t>
                      </a:r>
                      <a:endParaRPr lang="en-ZA" sz="2000" b="1" dirty="0" smtClean="0"/>
                    </a:p>
                  </a:txBody>
                  <a:tcPr/>
                </a:tc>
              </a:tr>
            </a:tbl>
          </a:graphicData>
        </a:graphic>
      </p:graphicFrame>
    </p:spTree>
    <p:extLst>
      <p:ext uri="{BB962C8B-B14F-4D97-AF65-F5344CB8AC3E}">
        <p14:creationId xmlns:p14="http://schemas.microsoft.com/office/powerpoint/2010/main" val="3642188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43550" y="1143000"/>
            <a:ext cx="8656900" cy="5569526"/>
          </a:xfrm>
          <a:prstGeom prst="rect">
            <a:avLst/>
          </a:prstGeom>
          <a:solidFill>
            <a:schemeClr val="bg1"/>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20000"/>
              </a:lnSpc>
              <a:spcAft>
                <a:spcPts val="600"/>
              </a:spcAft>
              <a:buNone/>
            </a:pPr>
            <a:r>
              <a:rPr lang="en-ZA" sz="1600" b="1" dirty="0" smtClean="0"/>
              <a:t>International and local literature and examples of improving, strengthening and deepening professional groups’ skills, values and behaviour, suggest that </a:t>
            </a:r>
            <a:r>
              <a:rPr lang="en-ZA" sz="1600" b="1" i="1" dirty="0" smtClean="0"/>
              <a:t>becoming and being a competent built environment professional </a:t>
            </a:r>
            <a:r>
              <a:rPr lang="en-ZA" sz="1600" b="1" dirty="0" smtClean="0"/>
              <a:t>is a holistic social process that:</a:t>
            </a:r>
          </a:p>
          <a:p>
            <a:pPr>
              <a:lnSpc>
                <a:spcPct val="120000"/>
              </a:lnSpc>
              <a:buClr>
                <a:srgbClr val="C20515"/>
              </a:buClr>
              <a:buFont typeface="Wingdings" charset="2"/>
              <a:buChar char="§"/>
            </a:pPr>
            <a:r>
              <a:rPr lang="en-ZA" sz="1600" dirty="0" smtClean="0"/>
              <a:t>Starts with a quality academic qualification and entails a lifetime of continuous, formal and informal learning  </a:t>
            </a:r>
          </a:p>
          <a:p>
            <a:pPr>
              <a:lnSpc>
                <a:spcPct val="120000"/>
              </a:lnSpc>
              <a:buClr>
                <a:srgbClr val="C20515"/>
              </a:buClr>
              <a:buFont typeface="Wingdings" charset="2"/>
              <a:buChar char="§"/>
            </a:pPr>
            <a:r>
              <a:rPr lang="en-ZA" sz="1600" dirty="0" smtClean="0"/>
              <a:t>Flourishes in organisational environments that are supportive, enabling and innovative, yet clear as to what is ‘right’ and ‘wrong’</a:t>
            </a:r>
          </a:p>
          <a:p>
            <a:pPr>
              <a:lnSpc>
                <a:spcPct val="120000"/>
              </a:lnSpc>
              <a:buClr>
                <a:srgbClr val="C20515"/>
              </a:buClr>
              <a:buFont typeface="Wingdings" charset="2"/>
              <a:buChar char="§"/>
            </a:pPr>
            <a:r>
              <a:rPr lang="en-ZA" sz="1600" dirty="0" smtClean="0"/>
              <a:t>Requires integration between:</a:t>
            </a:r>
          </a:p>
          <a:p>
            <a:pPr lvl="1">
              <a:lnSpc>
                <a:spcPct val="120000"/>
              </a:lnSpc>
              <a:buClr>
                <a:srgbClr val="C20515"/>
              </a:buClr>
              <a:buFont typeface="Wingdings" charset="2"/>
              <a:buChar char="§"/>
            </a:pPr>
            <a:r>
              <a:rPr lang="en-ZA" sz="1400" dirty="0" smtClean="0"/>
              <a:t>The various components of the profession, i.e. students, academics, practitioners and professional bodies</a:t>
            </a:r>
          </a:p>
          <a:p>
            <a:pPr lvl="1">
              <a:lnSpc>
                <a:spcPct val="120000"/>
              </a:lnSpc>
              <a:buClr>
                <a:srgbClr val="C20515"/>
              </a:buClr>
              <a:buFont typeface="Wingdings" charset="2"/>
              <a:buChar char="§"/>
            </a:pPr>
            <a:r>
              <a:rPr lang="en-ZA" sz="1400" dirty="0" smtClean="0"/>
              <a:t>The organisations they work in (i.e. different spheres of, and sectors in government, and the private sector) and</a:t>
            </a:r>
          </a:p>
          <a:p>
            <a:pPr lvl="1">
              <a:lnSpc>
                <a:spcPct val="120000"/>
              </a:lnSpc>
              <a:buClr>
                <a:srgbClr val="C20515"/>
              </a:buClr>
              <a:buFont typeface="Wingdings" charset="2"/>
              <a:buChar char="§"/>
            </a:pPr>
            <a:r>
              <a:rPr lang="en-ZA" sz="1400" dirty="0" smtClean="0"/>
              <a:t>The communities and society they serve</a:t>
            </a:r>
          </a:p>
          <a:p>
            <a:pPr>
              <a:lnSpc>
                <a:spcPct val="120000"/>
              </a:lnSpc>
              <a:buClr>
                <a:srgbClr val="C20515"/>
              </a:buClr>
              <a:buFont typeface="Wingdings" charset="2"/>
              <a:buChar char="§"/>
            </a:pPr>
            <a:r>
              <a:rPr lang="en-ZA" sz="1600" dirty="0" smtClean="0"/>
              <a:t>Is regulated by </a:t>
            </a:r>
            <a:r>
              <a:rPr lang="en-ZA" sz="1600" i="1" dirty="0" smtClean="0"/>
              <a:t>statutory</a:t>
            </a:r>
            <a:r>
              <a:rPr lang="en-ZA" sz="1600" dirty="0" smtClean="0"/>
              <a:t> professional bodies and nurtured and enhanced by </a:t>
            </a:r>
            <a:r>
              <a:rPr lang="en-ZA" sz="1600" i="1" dirty="0" smtClean="0"/>
              <a:t>voluntary</a:t>
            </a:r>
            <a:r>
              <a:rPr lang="en-ZA" sz="1600" dirty="0" smtClean="0"/>
              <a:t> professional bodies</a:t>
            </a:r>
          </a:p>
          <a:p>
            <a:pPr>
              <a:lnSpc>
                <a:spcPct val="120000"/>
              </a:lnSpc>
              <a:buClr>
                <a:srgbClr val="C20515"/>
              </a:buClr>
              <a:buFont typeface="Wingdings" charset="2"/>
              <a:buChar char="§"/>
            </a:pPr>
            <a:r>
              <a:rPr lang="en-ZA" sz="1600" dirty="0" smtClean="0"/>
              <a:t>Offers value to the professional over her/his lifetime, in the form of knowledge, skills, collegiality, status, the opportunity to </a:t>
            </a:r>
            <a:r>
              <a:rPr lang="en-ZA" sz="1600" i="1" dirty="0" smtClean="0"/>
              <a:t>‘give back to the profession’,</a:t>
            </a:r>
            <a:r>
              <a:rPr lang="en-ZA" sz="1600" dirty="0" smtClean="0"/>
              <a:t> and finally, to retire with a feeling of ‘</a:t>
            </a:r>
            <a:r>
              <a:rPr lang="en-ZA" sz="1600" i="1" dirty="0" smtClean="0"/>
              <a:t>a life well lived and a community and city well served’</a:t>
            </a:r>
            <a:r>
              <a:rPr lang="en-ZA" sz="1600" dirty="0" smtClean="0"/>
              <a:t>   </a:t>
            </a:r>
            <a:endParaRPr lang="en-ZA" sz="1600" dirty="0"/>
          </a:p>
        </p:txBody>
      </p:sp>
      <p:sp>
        <p:nvSpPr>
          <p:cNvPr id="9" name="Title 1"/>
          <p:cNvSpPr txBox="1">
            <a:spLocks/>
          </p:cNvSpPr>
          <p:nvPr/>
        </p:nvSpPr>
        <p:spPr>
          <a:xfrm>
            <a:off x="137088" y="292286"/>
            <a:ext cx="8869825" cy="62211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800" cap="all" dirty="0" smtClean="0">
                <a:solidFill>
                  <a:schemeClr val="bg1"/>
                </a:solidFill>
                <a:cs typeface="Franklin Gothic Medium"/>
              </a:rPr>
              <a:t>The Role of Institutions</a:t>
            </a:r>
            <a:endParaRPr lang="en-ZA" sz="3800" cap="all" dirty="0">
              <a:solidFill>
                <a:schemeClr val="bg1"/>
              </a:solidFill>
              <a:cs typeface="Franklin Gothic Medium"/>
            </a:endParaRPr>
          </a:p>
        </p:txBody>
      </p:sp>
    </p:spTree>
    <p:extLst>
      <p:ext uri="{BB962C8B-B14F-4D97-AF65-F5344CB8AC3E}">
        <p14:creationId xmlns:p14="http://schemas.microsoft.com/office/powerpoint/2010/main" val="34813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anim calcmode="lin" valueType="num">
                                      <p:cBhvr>
                                        <p:cTn id="1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anim calcmode="lin" valueType="num">
                                      <p:cBhvr>
                                        <p:cTn id="1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000"/>
                                        <p:tgtEl>
                                          <p:spTgt spid="5">
                                            <p:txEl>
                                              <p:pRg st="3" end="3"/>
                                            </p:txEl>
                                          </p:spTgt>
                                        </p:tgtEl>
                                      </p:cBhvr>
                                    </p:animEffect>
                                    <p:anim calcmode="lin" valueType="num">
                                      <p:cBhvr>
                                        <p:cTn id="2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anim calcmode="lin" valueType="num">
                                      <p:cBhvr>
                                        <p:cTn id="3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1000"/>
                                        <p:tgtEl>
                                          <p:spTgt spid="5">
                                            <p:txEl>
                                              <p:pRg st="5" end="5"/>
                                            </p:txEl>
                                          </p:spTgt>
                                        </p:tgtEl>
                                      </p:cBhvr>
                                    </p:animEffect>
                                    <p:anim calcmode="lin" valueType="num">
                                      <p:cBhvr>
                                        <p:cTn id="4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1000"/>
                                        <p:tgtEl>
                                          <p:spTgt spid="5">
                                            <p:txEl>
                                              <p:pRg st="6" end="6"/>
                                            </p:txEl>
                                          </p:spTgt>
                                        </p:tgtEl>
                                      </p:cBhvr>
                                    </p:animEffect>
                                    <p:anim calcmode="lin" valueType="num">
                                      <p:cBhvr>
                                        <p:cTn id="4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Effect transition="in" filter="fade">
                                      <p:cBhvr>
                                        <p:cTn id="53" dur="1000"/>
                                        <p:tgtEl>
                                          <p:spTgt spid="5">
                                            <p:txEl>
                                              <p:pRg st="7" end="7"/>
                                            </p:txEl>
                                          </p:spTgt>
                                        </p:tgtEl>
                                      </p:cBhvr>
                                    </p:animEffect>
                                    <p:anim calcmode="lin" valueType="num">
                                      <p:cBhvr>
                                        <p:cTn id="5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Effect transition="in" filter="fade">
                                      <p:cBhvr>
                                        <p:cTn id="60" dur="1000"/>
                                        <p:tgtEl>
                                          <p:spTgt spid="5">
                                            <p:txEl>
                                              <p:pRg st="8" end="8"/>
                                            </p:txEl>
                                          </p:spTgt>
                                        </p:tgtEl>
                                      </p:cBhvr>
                                    </p:animEffect>
                                    <p:anim calcmode="lin" valueType="num">
                                      <p:cBhvr>
                                        <p:cTn id="6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013792504"/>
              </p:ext>
            </p:extLst>
          </p:nvPr>
        </p:nvGraphicFramePr>
        <p:xfrm>
          <a:off x="137090" y="1313872"/>
          <a:ext cx="8930707" cy="4789161"/>
        </p:xfrm>
        <a:graphic>
          <a:graphicData uri="http://schemas.openxmlformats.org/drawingml/2006/table">
            <a:tbl>
              <a:tblPr firstRow="1" bandRow="1">
                <a:tableStyleId>{D7AC3CCA-C797-4891-BE02-D94E43425B78}</a:tableStyleId>
              </a:tblPr>
              <a:tblGrid>
                <a:gridCol w="577205"/>
                <a:gridCol w="1275803"/>
                <a:gridCol w="786411"/>
                <a:gridCol w="786411"/>
                <a:gridCol w="776855"/>
                <a:gridCol w="750480"/>
                <a:gridCol w="605986"/>
                <a:gridCol w="866368"/>
                <a:gridCol w="932366"/>
                <a:gridCol w="786411"/>
                <a:gridCol w="786411"/>
              </a:tblGrid>
              <a:tr h="422425">
                <a:tc rowSpan="11">
                  <a:txBody>
                    <a:bodyPr/>
                    <a:lstStyle/>
                    <a:p>
                      <a:pPr algn="ctr"/>
                      <a:r>
                        <a:rPr lang="en-ZA" sz="2000" baseline="0" dirty="0" smtClean="0">
                          <a:latin typeface="Abadi MT Condensed Extra Bold"/>
                          <a:cs typeface="Abadi MT Condensed Extra Bold"/>
                        </a:rPr>
                        <a:t>Institution</a:t>
                      </a:r>
                      <a:endParaRPr lang="en-ZA" sz="2000" dirty="0">
                        <a:latin typeface="Abadi MT Condensed Extra Bold"/>
                        <a:cs typeface="Abadi MT Condensed Extra Bold"/>
                      </a:endParaRPr>
                    </a:p>
                  </a:txBody>
                  <a:tcPr vert="vert270">
                    <a:solidFill>
                      <a:srgbClr val="A6A6A6"/>
                    </a:solidFill>
                  </a:tcPr>
                </a:tc>
                <a:tc gridSpan="10">
                  <a:txBody>
                    <a:bodyPr/>
                    <a:lstStyle/>
                    <a:p>
                      <a:pPr algn="ctr"/>
                      <a:r>
                        <a:rPr lang="en-ZA" sz="2000" dirty="0" smtClean="0">
                          <a:latin typeface="Abadi MT Condensed Extra Bold"/>
                          <a:cs typeface="Abadi MT Condensed Extra Bold"/>
                        </a:rPr>
                        <a:t>Role/Contribution</a:t>
                      </a:r>
                      <a:endParaRPr lang="en-ZA" sz="2000" dirty="0">
                        <a:latin typeface="Abadi MT Condensed Extra Bold"/>
                        <a:cs typeface="Abadi MT Condensed Extra Bold"/>
                      </a:endParaRPr>
                    </a:p>
                  </a:txBody>
                  <a:tcPr>
                    <a:solidFill>
                      <a:schemeClr val="bg1">
                        <a:lumMod val="65000"/>
                      </a:schemeClr>
                    </a:solidFill>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a:p>
                  </a:txBody>
                  <a:tcPr/>
                </a:tc>
                <a:tc hMerge="1">
                  <a:txBody>
                    <a:bodyPr/>
                    <a:lstStyle/>
                    <a:p>
                      <a:endParaRPr lang="en-ZA" dirty="0"/>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r>
              <a:tr h="682379">
                <a:tc vMerge="1">
                  <a:txBody>
                    <a:bodyPr/>
                    <a:lstStyle/>
                    <a:p>
                      <a:endParaRPr lang="en-ZA" dirty="0"/>
                    </a:p>
                  </a:txBody>
                  <a:tcPr/>
                </a:tc>
                <a:tc>
                  <a:txBody>
                    <a:bodyPr/>
                    <a:lstStyle/>
                    <a:p>
                      <a:endParaRPr lang="en-ZA" dirty="0"/>
                    </a:p>
                  </a:txBody>
                  <a:tcPr/>
                </a:tc>
                <a:tc>
                  <a:txBody>
                    <a:bodyPr/>
                    <a:lstStyle/>
                    <a:p>
                      <a:r>
                        <a:rPr lang="en-ZA" sz="800" b="1" dirty="0" smtClean="0"/>
                        <a:t>Education &amp; Research</a:t>
                      </a:r>
                      <a:endParaRPr lang="en-ZA" sz="800" b="1" dirty="0"/>
                    </a:p>
                  </a:txBody>
                  <a:tcPr>
                    <a:solidFill>
                      <a:srgbClr val="FFFF00"/>
                    </a:solidFill>
                  </a:tcPr>
                </a:tc>
                <a:tc>
                  <a:txBody>
                    <a:bodyPr/>
                    <a:lstStyle/>
                    <a:p>
                      <a:r>
                        <a:rPr lang="en-ZA" sz="800" b="1" dirty="0" smtClean="0"/>
                        <a:t>Service to society programs</a:t>
                      </a:r>
                      <a:endParaRPr lang="en-ZA" sz="800" b="1" dirty="0"/>
                    </a:p>
                  </a:txBody>
                  <a:tcPr>
                    <a:solidFill>
                      <a:srgbClr val="FFFF00"/>
                    </a:solidFill>
                  </a:tcPr>
                </a:tc>
                <a:tc>
                  <a:txBody>
                    <a:bodyPr/>
                    <a:lstStyle/>
                    <a:p>
                      <a:r>
                        <a:rPr lang="en-ZA" sz="800" b="1" dirty="0" smtClean="0"/>
                        <a:t>Internships</a:t>
                      </a:r>
                      <a:endParaRPr lang="en-ZA" sz="800" b="1" dirty="0"/>
                    </a:p>
                  </a:txBody>
                  <a:tcPr>
                    <a:solidFill>
                      <a:srgbClr val="FFFF00"/>
                    </a:solidFill>
                  </a:tcPr>
                </a:tc>
                <a:tc>
                  <a:txBody>
                    <a:bodyPr/>
                    <a:lstStyle/>
                    <a:p>
                      <a:r>
                        <a:rPr lang="en-ZA" sz="800" b="1" dirty="0" smtClean="0"/>
                        <a:t>Mentoring</a:t>
                      </a:r>
                      <a:endParaRPr lang="en-ZA" sz="800" b="1" dirty="0"/>
                    </a:p>
                  </a:txBody>
                  <a:tcPr>
                    <a:solidFill>
                      <a:srgbClr val="FFFF00"/>
                    </a:solidFill>
                  </a:tcPr>
                </a:tc>
                <a:tc>
                  <a:txBody>
                    <a:bodyPr/>
                    <a:lstStyle/>
                    <a:p>
                      <a:r>
                        <a:rPr lang="en-ZA" sz="800" b="1" dirty="0" smtClean="0"/>
                        <a:t>Awards</a:t>
                      </a:r>
                      <a:endParaRPr lang="en-ZA" sz="800" b="1" dirty="0"/>
                    </a:p>
                  </a:txBody>
                  <a:tcPr>
                    <a:solidFill>
                      <a:srgbClr val="FFFF00"/>
                    </a:solidFill>
                  </a:tcPr>
                </a:tc>
                <a:tc>
                  <a:txBody>
                    <a:bodyPr/>
                    <a:lstStyle/>
                    <a:p>
                      <a:r>
                        <a:rPr lang="en-ZA" sz="800" b="1" dirty="0" smtClean="0"/>
                        <a:t>Recognition</a:t>
                      </a:r>
                      <a:r>
                        <a:rPr lang="en-ZA" sz="800" b="1" baseline="0" dirty="0" smtClean="0"/>
                        <a:t> (titles)</a:t>
                      </a:r>
                      <a:endParaRPr lang="en-ZA" sz="800" b="1" dirty="0"/>
                    </a:p>
                  </a:txBody>
                  <a:tcPr>
                    <a:solidFill>
                      <a:srgbClr val="FFFF00"/>
                    </a:solidFill>
                  </a:tcPr>
                </a:tc>
                <a:tc>
                  <a:txBody>
                    <a:bodyPr/>
                    <a:lstStyle/>
                    <a:p>
                      <a:r>
                        <a:rPr lang="en-ZA" sz="800" b="1" dirty="0" smtClean="0"/>
                        <a:t>Building the profession</a:t>
                      </a:r>
                      <a:endParaRPr lang="en-ZA" sz="800" b="1" dirty="0"/>
                    </a:p>
                  </a:txBody>
                  <a:tcPr>
                    <a:solidFill>
                      <a:srgbClr val="FFFF00"/>
                    </a:solidFill>
                  </a:tcPr>
                </a:tc>
                <a:tc>
                  <a:txBody>
                    <a:bodyPr/>
                    <a:lstStyle/>
                    <a:p>
                      <a:r>
                        <a:rPr lang="en-ZA" sz="800" b="1" dirty="0" smtClean="0"/>
                        <a:t>Work reservation</a:t>
                      </a:r>
                      <a:endParaRPr lang="en-ZA" sz="800" b="1" dirty="0"/>
                    </a:p>
                  </a:txBody>
                  <a:tcPr>
                    <a:solidFill>
                      <a:srgbClr val="FFFF00"/>
                    </a:solidFill>
                  </a:tcPr>
                </a:tc>
                <a:tc>
                  <a:txBody>
                    <a:bodyPr/>
                    <a:lstStyle/>
                    <a:p>
                      <a:r>
                        <a:rPr lang="en-ZA" sz="800" b="1" dirty="0" smtClean="0"/>
                        <a:t>Providing virtual information sharing spaces</a:t>
                      </a:r>
                      <a:endParaRPr lang="en-ZA" sz="800" b="1" dirty="0"/>
                    </a:p>
                  </a:txBody>
                  <a:tcPr>
                    <a:solidFill>
                      <a:srgbClr val="FFFF00"/>
                    </a:solidFill>
                  </a:tcPr>
                </a:tc>
              </a:tr>
              <a:tr h="395347">
                <a:tc vMerge="1">
                  <a:txBody>
                    <a:bodyPr/>
                    <a:lstStyle/>
                    <a:p>
                      <a:endParaRPr lang="en-ZA" dirty="0"/>
                    </a:p>
                  </a:txBody>
                  <a:tcPr/>
                </a:tc>
                <a:tc>
                  <a:txBody>
                    <a:bodyPr/>
                    <a:lstStyle/>
                    <a:p>
                      <a:r>
                        <a:rPr lang="en-ZA" sz="900" b="1" dirty="0" smtClean="0">
                          <a:solidFill>
                            <a:schemeClr val="bg1"/>
                          </a:solidFill>
                        </a:rPr>
                        <a:t>Universities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endParaRPr lang="en-ZA" sz="900" dirty="0"/>
                    </a:p>
                  </a:txBody>
                  <a:tcPr/>
                </a:tc>
              </a:tr>
              <a:tr h="395347">
                <a:tc vMerge="1">
                  <a:txBody>
                    <a:bodyPr/>
                    <a:lstStyle/>
                    <a:p>
                      <a:endParaRPr lang="en-ZA" dirty="0"/>
                    </a:p>
                  </a:txBody>
                  <a:tcPr/>
                </a:tc>
                <a:tc>
                  <a:txBody>
                    <a:bodyPr/>
                    <a:lstStyle/>
                    <a:p>
                      <a:r>
                        <a:rPr lang="en-ZA" sz="900" b="1" dirty="0" smtClean="0">
                          <a:solidFill>
                            <a:schemeClr val="bg1"/>
                          </a:solidFill>
                        </a:rPr>
                        <a:t>Municipalities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dirty="0"/>
                    </a:p>
                  </a:txBody>
                  <a:tcPr/>
                </a:tc>
                <a:tc>
                  <a:txBody>
                    <a:bodyPr/>
                    <a:lstStyle/>
                    <a:p>
                      <a:r>
                        <a:rPr lang="en-ZA" sz="900" b="1" dirty="0" smtClean="0">
                          <a:solidFill>
                            <a:schemeClr val="bg1"/>
                          </a:solidFill>
                        </a:rPr>
                        <a:t>National &amp; Provincial</a:t>
                      </a:r>
                      <a:r>
                        <a:rPr lang="en-ZA" sz="900" b="1" baseline="0" dirty="0" smtClean="0">
                          <a:solidFill>
                            <a:schemeClr val="bg1"/>
                          </a:solidFill>
                        </a:rPr>
                        <a:t> Gov. Departments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dirty="0"/>
                    </a:p>
                  </a:txBody>
                  <a:tcPr/>
                </a:tc>
                <a:tc>
                  <a:txBody>
                    <a:bodyPr/>
                    <a:lstStyle/>
                    <a:p>
                      <a:r>
                        <a:rPr lang="en-ZA" sz="900" b="1" dirty="0" smtClean="0">
                          <a:solidFill>
                            <a:schemeClr val="bg1"/>
                          </a:solidFill>
                        </a:rPr>
                        <a:t>Professional Bodies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dirty="0"/>
                    </a:p>
                  </a:txBody>
                  <a:tcPr/>
                </a:tc>
                <a:tc>
                  <a:txBody>
                    <a:bodyPr/>
                    <a:lstStyle/>
                    <a:p>
                      <a:r>
                        <a:rPr lang="en-ZA" sz="900" b="1" dirty="0" smtClean="0">
                          <a:solidFill>
                            <a:schemeClr val="bg1"/>
                          </a:solidFill>
                        </a:rPr>
                        <a:t>Developers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dirty="0"/>
                    </a:p>
                  </a:txBody>
                  <a:tcPr/>
                </a:tc>
                <a:tc>
                  <a:txBody>
                    <a:bodyPr/>
                    <a:lstStyle/>
                    <a:p>
                      <a:r>
                        <a:rPr lang="en-ZA" sz="900" b="1" dirty="0" smtClean="0">
                          <a:solidFill>
                            <a:schemeClr val="bg1"/>
                          </a:solidFill>
                        </a:rPr>
                        <a:t>Investment</a:t>
                      </a:r>
                      <a:r>
                        <a:rPr lang="en-ZA" sz="900" b="1" baseline="0" dirty="0" smtClean="0">
                          <a:solidFill>
                            <a:schemeClr val="bg1"/>
                          </a:solidFill>
                        </a:rPr>
                        <a:t> houses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dirty="0"/>
                    </a:p>
                  </a:txBody>
                  <a:tcPr/>
                </a:tc>
                <a:tc>
                  <a:txBody>
                    <a:bodyPr/>
                    <a:lstStyle/>
                    <a:p>
                      <a:r>
                        <a:rPr lang="en-ZA" sz="900" b="1" dirty="0" smtClean="0">
                          <a:solidFill>
                            <a:schemeClr val="bg1"/>
                          </a:solidFill>
                        </a:rPr>
                        <a:t>Planning / Built Environment firms </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dirty="0"/>
                    </a:p>
                  </a:txBody>
                  <a:tcPr/>
                </a:tc>
                <a:tc>
                  <a:txBody>
                    <a:bodyPr/>
                    <a:lstStyle/>
                    <a:p>
                      <a:r>
                        <a:rPr lang="en-ZA" sz="900" b="1" dirty="0" smtClean="0">
                          <a:solidFill>
                            <a:schemeClr val="bg1"/>
                          </a:solidFill>
                        </a:rPr>
                        <a:t>Associations</a:t>
                      </a:r>
                      <a:r>
                        <a:rPr lang="en-ZA" sz="900" b="1" baseline="0" dirty="0" smtClean="0">
                          <a:solidFill>
                            <a:schemeClr val="bg1"/>
                          </a:solidFill>
                        </a:rPr>
                        <a:t> and Networks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r h="395347">
                <a:tc vMerge="1">
                  <a:txBody>
                    <a:bodyPr/>
                    <a:lstStyle/>
                    <a:p>
                      <a:endParaRPr lang="en-ZA" sz="1000" dirty="0"/>
                    </a:p>
                  </a:txBody>
                  <a:tcPr vert="vert270"/>
                </a:tc>
                <a:tc>
                  <a:txBody>
                    <a:bodyPr/>
                    <a:lstStyle/>
                    <a:p>
                      <a:r>
                        <a:rPr lang="en-ZA" sz="900" b="1" dirty="0" smtClean="0">
                          <a:solidFill>
                            <a:schemeClr val="bg1"/>
                          </a:solidFill>
                        </a:rPr>
                        <a:t>NGOs</a:t>
                      </a:r>
                      <a:endParaRPr lang="en-ZA" sz="90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endParaRPr lang="en-ZA"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900" dirty="0" smtClean="0"/>
                        <a:t>•••••</a:t>
                      </a:r>
                    </a:p>
                  </a:txBody>
                  <a:tcPr/>
                </a:tc>
              </a:tr>
            </a:tbl>
          </a:graphicData>
        </a:graphic>
      </p:graphicFrame>
      <p:sp>
        <p:nvSpPr>
          <p:cNvPr id="8" name="Title 1"/>
          <p:cNvSpPr txBox="1">
            <a:spLocks/>
          </p:cNvSpPr>
          <p:nvPr/>
        </p:nvSpPr>
        <p:spPr>
          <a:xfrm>
            <a:off x="137088" y="292286"/>
            <a:ext cx="8869825" cy="62211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800" cap="all" dirty="0" smtClean="0">
                <a:solidFill>
                  <a:schemeClr val="bg1"/>
                </a:solidFill>
                <a:cs typeface="Franklin Gothic Medium"/>
              </a:rPr>
              <a:t>The Role of Institutions</a:t>
            </a:r>
            <a:endParaRPr lang="en-ZA" sz="3800" cap="all" dirty="0">
              <a:solidFill>
                <a:schemeClr val="bg1"/>
              </a:solidFill>
              <a:cs typeface="Franklin Gothic Medium"/>
            </a:endParaRPr>
          </a:p>
        </p:txBody>
      </p:sp>
      <p:sp>
        <p:nvSpPr>
          <p:cNvPr id="9" name="Quad Arrow 8"/>
          <p:cNvSpPr/>
          <p:nvPr/>
        </p:nvSpPr>
        <p:spPr bwMode="auto">
          <a:xfrm>
            <a:off x="2362200" y="2667000"/>
            <a:ext cx="6781800" cy="2438400"/>
          </a:xfrm>
          <a:prstGeom prst="quadArrow">
            <a:avLst>
              <a:gd name="adj1" fmla="val 14167"/>
              <a:gd name="adj2" fmla="val 17292"/>
              <a:gd name="adj3" fmla="val 14167"/>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638229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00662"/>
            <a:ext cx="8534400" cy="5100138"/>
          </a:xfrm>
        </p:spPr>
        <p:txBody>
          <a:bodyPr>
            <a:normAutofit fontScale="62500" lnSpcReduction="20000"/>
          </a:bodyPr>
          <a:lstStyle/>
          <a:p>
            <a:pPr marL="0" indent="0">
              <a:lnSpc>
                <a:spcPct val="120000"/>
              </a:lnSpc>
              <a:spcAft>
                <a:spcPts val="600"/>
              </a:spcAft>
              <a:buNone/>
            </a:pPr>
            <a:r>
              <a:rPr lang="en-ZA" b="1" dirty="0" smtClean="0"/>
              <a:t>International and local literature and examples of improving, strengthening and deepening professional groups’ skills, values and behaviour, suggest that </a:t>
            </a:r>
            <a:r>
              <a:rPr lang="en-ZA" b="1" i="1" dirty="0" smtClean="0"/>
              <a:t>becoming and being a competent urban planning professional </a:t>
            </a:r>
            <a:r>
              <a:rPr lang="en-ZA" b="1" u="sng" dirty="0" smtClean="0"/>
              <a:t>can be enhanced </a:t>
            </a:r>
            <a:r>
              <a:rPr lang="en-ZA" b="1" dirty="0" smtClean="0"/>
              <a:t>by:</a:t>
            </a:r>
          </a:p>
          <a:p>
            <a:pPr>
              <a:lnSpc>
                <a:spcPct val="120000"/>
              </a:lnSpc>
              <a:buClr>
                <a:srgbClr val="C20515"/>
              </a:buClr>
              <a:buFont typeface="Wingdings" charset="2"/>
              <a:buChar char="§"/>
            </a:pPr>
            <a:r>
              <a:rPr lang="en-ZA" sz="2600" dirty="0" smtClean="0"/>
              <a:t>Strengthening university departments offering professional degrees by providing more/better facilities, staff and/or funds for research</a:t>
            </a:r>
          </a:p>
          <a:p>
            <a:pPr>
              <a:lnSpc>
                <a:spcPct val="120000"/>
              </a:lnSpc>
              <a:buClr>
                <a:srgbClr val="C20515"/>
              </a:buClr>
              <a:buFont typeface="Wingdings" charset="2"/>
              <a:buChar char="§"/>
            </a:pPr>
            <a:r>
              <a:rPr lang="en-ZA" sz="2600" dirty="0" smtClean="0"/>
              <a:t>Instituting </a:t>
            </a:r>
            <a:r>
              <a:rPr lang="en-ZA" sz="2600" i="1" dirty="0" smtClean="0"/>
              <a:t>‘service to society’ </a:t>
            </a:r>
            <a:r>
              <a:rPr lang="en-ZA" sz="2600" dirty="0" smtClean="0"/>
              <a:t>through structured university/student-community engagements/service periods</a:t>
            </a:r>
          </a:p>
          <a:p>
            <a:pPr>
              <a:lnSpc>
                <a:spcPct val="120000"/>
              </a:lnSpc>
              <a:buClr>
                <a:srgbClr val="C20515"/>
              </a:buClr>
              <a:buFont typeface="Wingdings" charset="2"/>
              <a:buChar char="§"/>
            </a:pPr>
            <a:r>
              <a:rPr lang="en-ZA" sz="2600" dirty="0" smtClean="0"/>
              <a:t>Setting up focussed mentoring and internship programmes</a:t>
            </a:r>
          </a:p>
          <a:p>
            <a:pPr>
              <a:lnSpc>
                <a:spcPct val="120000"/>
              </a:lnSpc>
              <a:buClr>
                <a:srgbClr val="C20515"/>
              </a:buClr>
              <a:buFont typeface="Wingdings" charset="2"/>
              <a:buChar char="§"/>
            </a:pPr>
            <a:r>
              <a:rPr lang="en-ZA" sz="2600" dirty="0" smtClean="0"/>
              <a:t>Putting in place desirable awards for different categories of excellence in the profession</a:t>
            </a:r>
          </a:p>
          <a:p>
            <a:pPr>
              <a:lnSpc>
                <a:spcPct val="120000"/>
              </a:lnSpc>
              <a:buClr>
                <a:srgbClr val="C20515"/>
              </a:buClr>
              <a:buFont typeface="Wingdings" charset="2"/>
              <a:buChar char="§"/>
            </a:pPr>
            <a:r>
              <a:rPr lang="en-ZA" sz="2600" dirty="0" smtClean="0"/>
              <a:t>Endowing exemplary professionals with titles that recognise, proclaim and celebrate their achievements</a:t>
            </a:r>
          </a:p>
          <a:p>
            <a:pPr>
              <a:lnSpc>
                <a:spcPct val="120000"/>
              </a:lnSpc>
              <a:buClr>
                <a:srgbClr val="C20515"/>
              </a:buClr>
              <a:buFont typeface="Wingdings" charset="2"/>
              <a:buChar char="§"/>
            </a:pPr>
            <a:r>
              <a:rPr lang="en-ZA" sz="2600" dirty="0" smtClean="0"/>
              <a:t>Strengthening professional bodies, and assisting them to enhance the profile of the profession amongst other professional groupings and society at large  </a:t>
            </a:r>
          </a:p>
          <a:p>
            <a:pPr>
              <a:lnSpc>
                <a:spcPct val="120000"/>
              </a:lnSpc>
              <a:buClr>
                <a:srgbClr val="C20515"/>
              </a:buClr>
              <a:buFont typeface="Wingdings" charset="2"/>
              <a:buChar char="§"/>
            </a:pPr>
            <a:r>
              <a:rPr lang="en-ZA" sz="2600" dirty="0" smtClean="0"/>
              <a:t>Limiting certain types or categories of work to professionals that (1) have achieved certain levels of competence, and (2) maintain and expand their skills set through continued professional development</a:t>
            </a:r>
          </a:p>
          <a:p>
            <a:pPr>
              <a:lnSpc>
                <a:spcPct val="120000"/>
              </a:lnSpc>
              <a:buClr>
                <a:srgbClr val="C20515"/>
              </a:buClr>
              <a:buFont typeface="Wingdings" charset="2"/>
              <a:buChar char="§"/>
            </a:pPr>
            <a:r>
              <a:rPr lang="en-ZA" sz="2600" dirty="0" smtClean="0"/>
              <a:t>Providing real and virtual spaces for posting and sharing information, and establishing services</a:t>
            </a:r>
          </a:p>
          <a:p>
            <a:endParaRPr lang="en-ZA" dirty="0"/>
          </a:p>
        </p:txBody>
      </p:sp>
      <p:sp>
        <p:nvSpPr>
          <p:cNvPr id="50" name="Title 1"/>
          <p:cNvSpPr txBox="1">
            <a:spLocks/>
          </p:cNvSpPr>
          <p:nvPr/>
        </p:nvSpPr>
        <p:spPr>
          <a:xfrm>
            <a:off x="137088" y="139886"/>
            <a:ext cx="8869825"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b="1" cap="all" dirty="0" smtClean="0">
                <a:solidFill>
                  <a:schemeClr val="bg1"/>
                </a:solidFill>
                <a:cs typeface="Franklin Gothic Medium"/>
              </a:rPr>
              <a:t>The Power of Collective Action</a:t>
            </a:r>
            <a:endParaRPr lang="en-ZA" sz="3600" b="1" cap="all" dirty="0">
              <a:solidFill>
                <a:schemeClr val="bg1"/>
              </a:solidFill>
              <a:cs typeface="Franklin Gothic Medium"/>
            </a:endParaRPr>
          </a:p>
        </p:txBody>
      </p:sp>
    </p:spTree>
    <p:extLst>
      <p:ext uri="{BB962C8B-B14F-4D97-AF65-F5344CB8AC3E}">
        <p14:creationId xmlns:p14="http://schemas.microsoft.com/office/powerpoint/2010/main" val="394772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1000"/>
                                        <p:tgtEl>
                                          <p:spTgt spid="3">
                                            <p:txEl>
                                              <p:pRg st="7" end="7"/>
                                            </p:txEl>
                                          </p:spTgt>
                                        </p:tgtEl>
                                      </p:cBhvr>
                                    </p:animEffect>
                                    <p:anim calcmode="lin" valueType="num">
                                      <p:cBhvr>
                                        <p:cTn id="5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1000"/>
                                        <p:tgtEl>
                                          <p:spTgt spid="3">
                                            <p:txEl>
                                              <p:pRg st="8" end="8"/>
                                            </p:txEl>
                                          </p:spTgt>
                                        </p:tgtEl>
                                      </p:cBhvr>
                                    </p:animEffect>
                                    <p:anim calcmode="lin" valueType="num">
                                      <p:cBhvr>
                                        <p:cTn id="6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800" b="1" dirty="0" smtClean="0">
                <a:solidFill>
                  <a:schemeClr val="bg1"/>
                </a:solidFill>
                <a:cs typeface="Franklin Gothic Medium"/>
              </a:rPr>
              <a:t>SECTIONS</a:t>
            </a:r>
            <a:endParaRPr lang="en-ZA" sz="4800" b="1" dirty="0">
              <a:solidFill>
                <a:schemeClr val="bg1"/>
              </a:solidFill>
              <a:cs typeface="Franklin Gothic Medium"/>
            </a:endParaRPr>
          </a:p>
        </p:txBody>
      </p:sp>
      <p:graphicFrame>
        <p:nvGraphicFramePr>
          <p:cNvPr id="2" name="Table 1"/>
          <p:cNvGraphicFramePr>
            <a:graphicFrameLocks noGrp="1"/>
          </p:cNvGraphicFramePr>
          <p:nvPr>
            <p:extLst>
              <p:ext uri="{D42A27DB-BD31-4B8C-83A1-F6EECF244321}">
                <p14:modId xmlns:p14="http://schemas.microsoft.com/office/powerpoint/2010/main" val="3820914363"/>
              </p:ext>
            </p:extLst>
          </p:nvPr>
        </p:nvGraphicFramePr>
        <p:xfrm>
          <a:off x="457198" y="1397000"/>
          <a:ext cx="8153402" cy="3291840"/>
        </p:xfrm>
        <a:graphic>
          <a:graphicData uri="http://schemas.openxmlformats.org/drawingml/2006/table">
            <a:tbl>
              <a:tblPr firstRow="1" bandRow="1">
                <a:tableStyleId>{2D5ABB26-0587-4C30-8999-92F81FD0307C}</a:tableStyleId>
              </a:tblPr>
              <a:tblGrid>
                <a:gridCol w="1840269"/>
                <a:gridCol w="63131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Section 1:</a:t>
                      </a:r>
                    </a:p>
                  </a:txBody>
                  <a:tcPr>
                    <a:solidFill>
                      <a:schemeClr val="bg1"/>
                    </a:solidFill>
                  </a:tcPr>
                </a:tc>
                <a:tc>
                  <a:txBody>
                    <a:bodyPr/>
                    <a:lstStyle/>
                    <a:p>
                      <a:r>
                        <a:rPr lang="en-ZA" sz="2000" b="1" dirty="0" smtClean="0">
                          <a:solidFill>
                            <a:schemeClr val="tx1"/>
                          </a:solidFill>
                        </a:rPr>
                        <a:t>Background &amp; Context </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2: </a:t>
                      </a:r>
                      <a:endParaRPr lang="en-ZA" sz="2000" b="1" dirty="0">
                        <a:solidFill>
                          <a:schemeClr val="tx1"/>
                        </a:solidFill>
                      </a:endParaRPr>
                    </a:p>
                  </a:txBody>
                  <a:tcPr>
                    <a:solidFill>
                      <a:schemeClr val="bg1"/>
                    </a:solidFill>
                  </a:tcPr>
                </a:tc>
                <a:tc>
                  <a:txBody>
                    <a:bodyPr/>
                    <a:lstStyle/>
                    <a:p>
                      <a:pPr algn="l"/>
                      <a:r>
                        <a:rPr lang="en-ZA" sz="2000" b="1" dirty="0" smtClean="0">
                          <a:solidFill>
                            <a:schemeClr val="tx1"/>
                          </a:solidFill>
                        </a:rPr>
                        <a:t>The Challenge: </a:t>
                      </a:r>
                    </a:p>
                    <a:p>
                      <a:pPr algn="l"/>
                      <a:r>
                        <a:rPr lang="en-ZA" sz="2000" b="1" dirty="0" smtClean="0">
                          <a:solidFill>
                            <a:schemeClr val="tx1"/>
                          </a:solidFill>
                        </a:rPr>
                        <a:t>The Human Dimension</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3:</a:t>
                      </a:r>
                      <a:endParaRPr lang="en-ZA" sz="20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Development of a</a:t>
                      </a:r>
                      <a:r>
                        <a:rPr lang="en-ZA" sz="2000" b="1" baseline="0" dirty="0" smtClean="0">
                          <a:solidFill>
                            <a:schemeClr val="tx1"/>
                          </a:solidFill>
                        </a:rPr>
                        <a:t> Built Environment Professional</a:t>
                      </a:r>
                      <a:endParaRPr lang="en-ZA" sz="2000" b="1" dirty="0" smtClean="0">
                        <a:solidFill>
                          <a:schemeClr val="tx1"/>
                        </a:solidFill>
                      </a:endParaRPr>
                    </a:p>
                  </a:txBody>
                  <a:tcPr>
                    <a:solidFill>
                      <a:schemeClr val="bg1"/>
                    </a:solidFill>
                  </a:tcPr>
                </a:tc>
              </a:tr>
              <a:tr h="370840">
                <a:tc>
                  <a:txBody>
                    <a:bodyPr/>
                    <a:lstStyle/>
                    <a:p>
                      <a:r>
                        <a:rPr lang="en-ZA" sz="2000" b="1" dirty="0" smtClean="0">
                          <a:solidFill>
                            <a:schemeClr val="tx1"/>
                          </a:solidFill>
                        </a:rPr>
                        <a:t>Section 4:</a:t>
                      </a:r>
                      <a:endParaRPr lang="en-ZA" sz="20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The Role of Institutions &amp; Power Collective Action </a:t>
                      </a:r>
                    </a:p>
                  </a:txBody>
                  <a:tcPr>
                    <a:solidFill>
                      <a:schemeClr val="bg1"/>
                    </a:solidFill>
                  </a:tcPr>
                </a:tc>
              </a:tr>
              <a:tr h="370840">
                <a:tc>
                  <a:txBody>
                    <a:bodyPr/>
                    <a:lstStyle/>
                    <a:p>
                      <a:r>
                        <a:rPr lang="en-ZA" sz="2000" b="1" dirty="0" smtClean="0">
                          <a:solidFill>
                            <a:schemeClr val="bg1"/>
                          </a:solidFill>
                        </a:rPr>
                        <a:t>Section 5:</a:t>
                      </a:r>
                      <a:endParaRPr lang="en-ZA" sz="2000" b="1" dirty="0">
                        <a:solidFill>
                          <a:schemeClr val="bg1"/>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bg1"/>
                          </a:solidFill>
                        </a:rPr>
                        <a:t>The Sustainable Settlements</a:t>
                      </a:r>
                      <a:r>
                        <a:rPr lang="en-ZA" sz="2000" b="1" baseline="0" dirty="0" smtClean="0">
                          <a:solidFill>
                            <a:schemeClr val="bg1"/>
                          </a:solidFill>
                        </a:rPr>
                        <a:t> Collective: </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baseline="0" dirty="0" smtClean="0">
                          <a:solidFill>
                            <a:schemeClr val="bg1"/>
                          </a:solidFill>
                        </a:rPr>
                        <a:t>Objectives into Actions</a:t>
                      </a:r>
                      <a:endParaRPr lang="en-ZA" sz="2000" b="1" dirty="0" smtClean="0">
                        <a:solidFill>
                          <a:schemeClr val="bg1"/>
                        </a:solidFill>
                      </a:endParaRPr>
                    </a:p>
                  </a:txBody>
                  <a:tcPr>
                    <a:solidFill>
                      <a:schemeClr val="bg2"/>
                    </a:solidFill>
                  </a:tcPr>
                </a:tc>
              </a:tr>
              <a:tr h="370840">
                <a:tc>
                  <a:txBody>
                    <a:bodyPr/>
                    <a:lstStyle/>
                    <a:p>
                      <a:r>
                        <a:rPr lang="en-ZA" sz="2000" b="1" dirty="0" smtClean="0"/>
                        <a:t>Section 6:</a:t>
                      </a:r>
                      <a:endParaRPr lang="en-ZA"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Taking Collective</a:t>
                      </a:r>
                      <a:r>
                        <a:rPr lang="en-ZA" sz="2000" b="1" baseline="0" dirty="0" smtClean="0"/>
                        <a:t> </a:t>
                      </a:r>
                      <a:r>
                        <a:rPr lang="en-ZA" sz="2000" b="1" dirty="0" smtClean="0"/>
                        <a:t>Forward</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t>Process</a:t>
                      </a:r>
                      <a:r>
                        <a:rPr lang="en-ZA" sz="2000" b="1" baseline="0" dirty="0" smtClean="0"/>
                        <a:t> </a:t>
                      </a:r>
                      <a:endParaRPr lang="en-ZA" sz="2000" b="1" dirty="0" smtClean="0"/>
                    </a:p>
                  </a:txBody>
                  <a:tcPr/>
                </a:tc>
              </a:tr>
            </a:tbl>
          </a:graphicData>
        </a:graphic>
      </p:graphicFrame>
    </p:spTree>
    <p:extLst>
      <p:ext uri="{BB962C8B-B14F-4D97-AF65-F5344CB8AC3E}">
        <p14:creationId xmlns:p14="http://schemas.microsoft.com/office/powerpoint/2010/main" val="2189447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solidFill>
                  <a:srgbClr val="808080"/>
                </a:solidFill>
              </a:rPr>
              <a:pPr>
                <a:defRPr/>
              </a:pPr>
              <a:t>25</a:t>
            </a:fld>
            <a:endParaRPr lang="en-US" sz="1400" b="0" dirty="0">
              <a:solidFill>
                <a:srgbClr val="000000"/>
              </a:solidFill>
              <a:latin typeface="Arial"/>
            </a:endParaRPr>
          </a:p>
        </p:txBody>
      </p:sp>
      <p:sp>
        <p:nvSpPr>
          <p:cNvPr id="3" name="TextBox 2"/>
          <p:cNvSpPr txBox="1"/>
          <p:nvPr/>
        </p:nvSpPr>
        <p:spPr>
          <a:xfrm>
            <a:off x="152400" y="112693"/>
            <a:ext cx="8960296" cy="954107"/>
          </a:xfrm>
          <a:prstGeom prst="rect">
            <a:avLst/>
          </a:prstGeom>
          <a:noFill/>
        </p:spPr>
        <p:txBody>
          <a:bodyPr wrap="square" rtlCol="0">
            <a:spAutoFit/>
          </a:bodyPr>
          <a:lstStyle/>
          <a:p>
            <a:pPr fontAlgn="base">
              <a:spcBef>
                <a:spcPct val="0"/>
              </a:spcBef>
              <a:spcAft>
                <a:spcPct val="0"/>
              </a:spcAft>
            </a:pPr>
            <a:r>
              <a:rPr lang="en-US" sz="2800" dirty="0" smtClean="0">
                <a:solidFill>
                  <a:srgbClr val="FFFFFF"/>
                </a:solidFill>
                <a:latin typeface="Arial Bold"/>
                <a:ea typeface="+mj-ea"/>
                <a:cs typeface="Osaka"/>
              </a:rPr>
              <a:t>“SUSTAINABLE SETTLEMENTS COLLECTIVE” PROJECT OBJECTIVES</a:t>
            </a:r>
            <a:endParaRPr lang="en-ZA" sz="2800" dirty="0">
              <a:solidFill>
                <a:srgbClr val="FFFFFF"/>
              </a:solidFill>
              <a:latin typeface="Arial Bold"/>
              <a:ea typeface="+mj-ea"/>
              <a:cs typeface="Osaka"/>
            </a:endParaRPr>
          </a:p>
        </p:txBody>
      </p:sp>
      <p:sp>
        <p:nvSpPr>
          <p:cNvPr id="8" name="Rectangle 7"/>
          <p:cNvSpPr/>
          <p:nvPr/>
        </p:nvSpPr>
        <p:spPr bwMode="auto">
          <a:xfrm>
            <a:off x="107504" y="6155404"/>
            <a:ext cx="1800200" cy="6042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ZA" sz="2400" smtClean="0">
              <a:solidFill>
                <a:srgbClr val="000000"/>
              </a:solidFill>
              <a:ea typeface="ＭＳ Ｐゴシック" pitchFamily="1" charset="-128"/>
            </a:endParaRPr>
          </a:p>
        </p:txBody>
      </p:sp>
      <p:sp>
        <p:nvSpPr>
          <p:cNvPr id="4" name="Content Placeholder 3"/>
          <p:cNvSpPr txBox="1">
            <a:spLocks/>
          </p:cNvSpPr>
          <p:nvPr/>
        </p:nvSpPr>
        <p:spPr>
          <a:xfrm>
            <a:off x="107504" y="1295400"/>
            <a:ext cx="8731696" cy="5029200"/>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ZA" dirty="0">
                <a:solidFill>
                  <a:srgbClr val="000000"/>
                </a:solidFill>
              </a:rPr>
              <a:t>To mainstream  the Governments Urban Spatial  Transformation Agenda (</a:t>
            </a:r>
            <a:r>
              <a:rPr lang="en-ZA" dirty="0" smtClean="0">
                <a:solidFill>
                  <a:srgbClr val="000000"/>
                </a:solidFill>
              </a:rPr>
              <a:t>see next slide) and how to expose it </a:t>
            </a:r>
            <a:r>
              <a:rPr lang="en-ZA" dirty="0">
                <a:solidFill>
                  <a:srgbClr val="000000"/>
                </a:solidFill>
              </a:rPr>
              <a:t>within curriculum and wider research </a:t>
            </a:r>
            <a:r>
              <a:rPr lang="en-ZA" dirty="0" smtClean="0">
                <a:solidFill>
                  <a:srgbClr val="000000"/>
                </a:solidFill>
              </a:rPr>
              <a:t>agenda of the tertiary institutions </a:t>
            </a:r>
          </a:p>
          <a:p>
            <a:r>
              <a:rPr lang="en-ZA" dirty="0" smtClean="0">
                <a:solidFill>
                  <a:srgbClr val="000000"/>
                </a:solidFill>
              </a:rPr>
              <a:t>To </a:t>
            </a:r>
            <a:r>
              <a:rPr lang="en-ZA" dirty="0">
                <a:solidFill>
                  <a:srgbClr val="000000"/>
                </a:solidFill>
              </a:rPr>
              <a:t>target and the Built Environment (BE) </a:t>
            </a:r>
            <a:r>
              <a:rPr lang="en-ZA" dirty="0" smtClean="0">
                <a:solidFill>
                  <a:srgbClr val="000000"/>
                </a:solidFill>
              </a:rPr>
              <a:t>profession through institutions, i.e. </a:t>
            </a:r>
            <a:r>
              <a:rPr lang="en-ZA" dirty="0">
                <a:solidFill>
                  <a:srgbClr val="000000"/>
                </a:solidFill>
              </a:rPr>
              <a:t>both at the tertiary </a:t>
            </a:r>
            <a:r>
              <a:rPr lang="en-ZA" dirty="0" smtClean="0">
                <a:solidFill>
                  <a:srgbClr val="000000"/>
                </a:solidFill>
              </a:rPr>
              <a:t>academic and </a:t>
            </a:r>
            <a:r>
              <a:rPr lang="en-ZA" dirty="0">
                <a:solidFill>
                  <a:srgbClr val="000000"/>
                </a:solidFill>
              </a:rPr>
              <a:t>the professional </a:t>
            </a:r>
            <a:r>
              <a:rPr lang="en-ZA" dirty="0" smtClean="0">
                <a:solidFill>
                  <a:srgbClr val="000000"/>
                </a:solidFill>
              </a:rPr>
              <a:t>council / statutory </a:t>
            </a:r>
            <a:r>
              <a:rPr lang="en-ZA" dirty="0">
                <a:solidFill>
                  <a:srgbClr val="000000"/>
                </a:solidFill>
              </a:rPr>
              <a:t>level </a:t>
            </a:r>
          </a:p>
          <a:p>
            <a:r>
              <a:rPr lang="en-ZA" dirty="0">
                <a:solidFill>
                  <a:srgbClr val="000000"/>
                </a:solidFill>
              </a:rPr>
              <a:t>To </a:t>
            </a:r>
            <a:r>
              <a:rPr lang="en-ZA" dirty="0" smtClean="0">
                <a:solidFill>
                  <a:srgbClr val="000000"/>
                </a:solidFill>
              </a:rPr>
              <a:t>bring an appreciation and recognition of both:</a:t>
            </a:r>
          </a:p>
          <a:p>
            <a:pPr lvl="1"/>
            <a:r>
              <a:rPr lang="en-ZA" dirty="0" smtClean="0">
                <a:solidFill>
                  <a:srgbClr val="000000"/>
                </a:solidFill>
              </a:rPr>
              <a:t>Service back to society (being </a:t>
            </a:r>
            <a:r>
              <a:rPr lang="en-ZA" dirty="0">
                <a:solidFill>
                  <a:srgbClr val="000000"/>
                </a:solidFill>
              </a:rPr>
              <a:t>more </a:t>
            </a:r>
            <a:r>
              <a:rPr lang="en-ZA" dirty="0" smtClean="0">
                <a:solidFill>
                  <a:srgbClr val="000000"/>
                </a:solidFill>
              </a:rPr>
              <a:t>developmental); and</a:t>
            </a:r>
          </a:p>
          <a:p>
            <a:pPr lvl="1"/>
            <a:r>
              <a:rPr lang="en-ZA" dirty="0" smtClean="0">
                <a:solidFill>
                  <a:srgbClr val="000000"/>
                </a:solidFill>
              </a:rPr>
              <a:t>Quality</a:t>
            </a:r>
            <a:r>
              <a:rPr lang="en-ZA" dirty="0">
                <a:solidFill>
                  <a:srgbClr val="000000"/>
                </a:solidFill>
              </a:rPr>
              <a:t>, experience and passion for the profession </a:t>
            </a:r>
            <a:endParaRPr lang="en-ZA" dirty="0" smtClean="0">
              <a:solidFill>
                <a:srgbClr val="000000"/>
              </a:solidFill>
            </a:endParaRPr>
          </a:p>
          <a:p>
            <a:r>
              <a:rPr lang="en-ZA" dirty="0" smtClean="0">
                <a:solidFill>
                  <a:srgbClr val="000000"/>
                </a:solidFill>
              </a:rPr>
              <a:t>To use a functional </a:t>
            </a:r>
            <a:r>
              <a:rPr lang="en-ZA" dirty="0">
                <a:solidFill>
                  <a:srgbClr val="000000"/>
                </a:solidFill>
              </a:rPr>
              <a:t>continuous professional development (CPD) system as a method to differentiate on these criteria  </a:t>
            </a:r>
          </a:p>
          <a:p>
            <a:r>
              <a:rPr lang="en-ZA" dirty="0">
                <a:solidFill>
                  <a:srgbClr val="000000"/>
                </a:solidFill>
              </a:rPr>
              <a:t>To have the ability to track individuals process / contribution as well as to identify as specialists for government panels, assignment  &amp; projects. </a:t>
            </a:r>
          </a:p>
          <a:p>
            <a:r>
              <a:rPr lang="en-ZA" dirty="0">
                <a:solidFill>
                  <a:srgbClr val="000000"/>
                </a:solidFill>
              </a:rPr>
              <a:t>To compliment </a:t>
            </a:r>
            <a:r>
              <a:rPr lang="en-ZA" dirty="0" smtClean="0">
                <a:solidFill>
                  <a:srgbClr val="000000"/>
                </a:solidFill>
              </a:rPr>
              <a:t>existing capacity building / support programmes</a:t>
            </a:r>
          </a:p>
          <a:p>
            <a:pPr lvl="1"/>
            <a:r>
              <a:rPr lang="en-ZA" dirty="0" smtClean="0">
                <a:solidFill>
                  <a:srgbClr val="000000"/>
                </a:solidFill>
              </a:rPr>
              <a:t>E.g. The </a:t>
            </a:r>
            <a:r>
              <a:rPr lang="en-ZA" dirty="0">
                <a:solidFill>
                  <a:srgbClr val="000000"/>
                </a:solidFill>
              </a:rPr>
              <a:t>Infrastructure Skills Development Grant (ISDG).</a:t>
            </a:r>
          </a:p>
          <a:p>
            <a:endParaRPr lang="en-ZA" dirty="0">
              <a:solidFill>
                <a:srgbClr val="000000"/>
              </a:solidFill>
            </a:endParaRPr>
          </a:p>
          <a:p>
            <a:endParaRPr lang="en-US" dirty="0" smtClean="0">
              <a:solidFill>
                <a:srgbClr val="000000"/>
              </a:solidFill>
            </a:endParaRPr>
          </a:p>
          <a:p>
            <a:endParaRPr lang="en-ZA" dirty="0" smtClean="0">
              <a:solidFill>
                <a:srgbClr val="000000"/>
              </a:solidFill>
            </a:endParaRPr>
          </a:p>
          <a:p>
            <a:pPr marL="0" indent="0">
              <a:buFontTx/>
              <a:buNone/>
            </a:pPr>
            <a:r>
              <a:rPr lang="en-ZA" sz="1600" dirty="0" smtClean="0">
                <a:solidFill>
                  <a:srgbClr val="000000"/>
                </a:solidFill>
              </a:rPr>
              <a:t> </a:t>
            </a:r>
          </a:p>
        </p:txBody>
      </p:sp>
    </p:spTree>
    <p:extLst>
      <p:ext uri="{BB962C8B-B14F-4D97-AF65-F5344CB8AC3E}">
        <p14:creationId xmlns:p14="http://schemas.microsoft.com/office/powerpoint/2010/main" val="3844762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685800"/>
          </a:xfrm>
        </p:spPr>
        <p:txBody>
          <a:bodyPr/>
          <a:lstStyle/>
          <a:p>
            <a:pPr algn="r"/>
            <a:r>
              <a:rPr lang="en-ZA" cap="all" dirty="0"/>
              <a:t>Governments </a:t>
            </a:r>
            <a:r>
              <a:rPr lang="en-ZA" cap="all" dirty="0" smtClean="0"/>
              <a:t>Urban   Spatial  Agenda</a:t>
            </a:r>
            <a:r>
              <a:rPr lang="en-ZA" cap="all" dirty="0"/>
              <a:t/>
            </a:r>
            <a:br>
              <a:rPr lang="en-ZA" cap="all" dirty="0"/>
            </a:br>
            <a:endParaRPr lang="en-ZA" cap="al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05656985"/>
              </p:ext>
            </p:extLst>
          </p:nvPr>
        </p:nvGraphicFramePr>
        <p:xfrm>
          <a:off x="-457200" y="990600"/>
          <a:ext cx="10134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9ACD1C54-B11C-4DAF-87B1-67A680A626DB}" type="slidenum">
              <a:rPr lang="en-US" smtClean="0">
                <a:solidFill>
                  <a:srgbClr val="808080"/>
                </a:solidFill>
              </a:rPr>
              <a:pPr>
                <a:defRPr/>
              </a:pPr>
              <a:t>26</a:t>
            </a:fld>
            <a:endParaRPr lang="en-US" sz="1400" b="0" dirty="0">
              <a:solidFill>
                <a:srgbClr val="000000"/>
              </a:solidFill>
              <a:latin typeface="Arial"/>
            </a:endParaRPr>
          </a:p>
        </p:txBody>
      </p:sp>
    </p:spTree>
    <p:extLst>
      <p:ext uri="{BB962C8B-B14F-4D97-AF65-F5344CB8AC3E}">
        <p14:creationId xmlns:p14="http://schemas.microsoft.com/office/powerpoint/2010/main" val="7660238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solidFill>
                  <a:srgbClr val="808080"/>
                </a:solidFill>
              </a:rPr>
              <a:pPr>
                <a:defRPr/>
              </a:pPr>
              <a:t>27</a:t>
            </a:fld>
            <a:endParaRPr lang="en-US" sz="1400" b="0" dirty="0">
              <a:solidFill>
                <a:srgbClr val="000000"/>
              </a:solidFill>
              <a:latin typeface="Arial"/>
            </a:endParaRPr>
          </a:p>
        </p:txBody>
      </p:sp>
      <p:sp>
        <p:nvSpPr>
          <p:cNvPr id="3" name="TextBox 2"/>
          <p:cNvSpPr txBox="1"/>
          <p:nvPr/>
        </p:nvSpPr>
        <p:spPr>
          <a:xfrm>
            <a:off x="152400" y="300335"/>
            <a:ext cx="8623299"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JOURNEY OF A BUILD ENVIRONMENT PROFESSIONAL</a:t>
            </a:r>
            <a:endParaRPr lang="en-ZA" sz="2400" dirty="0">
              <a:solidFill>
                <a:srgbClr val="FFFFFF"/>
              </a:solidFill>
              <a:latin typeface="Arial Bold"/>
              <a:ea typeface="+mj-ea"/>
              <a:cs typeface="Osaka"/>
            </a:endParaRPr>
          </a:p>
        </p:txBody>
      </p:sp>
      <p:sp>
        <p:nvSpPr>
          <p:cNvPr id="8" name="Rectangle 7"/>
          <p:cNvSpPr/>
          <p:nvPr/>
        </p:nvSpPr>
        <p:spPr bwMode="auto">
          <a:xfrm>
            <a:off x="107504" y="6155404"/>
            <a:ext cx="1800200" cy="6042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ZA" sz="2400" smtClean="0">
              <a:solidFill>
                <a:srgbClr val="000000"/>
              </a:solidFill>
              <a:ea typeface="ＭＳ Ｐゴシック" pitchFamily="1" charset="-128"/>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70" r="7875"/>
          <a:stretch/>
        </p:blipFill>
        <p:spPr bwMode="auto">
          <a:xfrm>
            <a:off x="107504" y="984250"/>
            <a:ext cx="8896796"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084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solidFill>
                  <a:srgbClr val="808080"/>
                </a:solidFill>
              </a:rPr>
              <a:pPr>
                <a:defRPr/>
              </a:pPr>
              <a:t>28</a:t>
            </a:fld>
            <a:endParaRPr lang="en-US" sz="1400" b="0" dirty="0">
              <a:solidFill>
                <a:srgbClr val="000000"/>
              </a:solidFill>
              <a:latin typeface="Arial"/>
            </a:endParaRPr>
          </a:p>
        </p:txBody>
      </p:sp>
      <p:sp>
        <p:nvSpPr>
          <p:cNvPr id="8" name="Rectangle 7"/>
          <p:cNvSpPr/>
          <p:nvPr/>
        </p:nvSpPr>
        <p:spPr bwMode="auto">
          <a:xfrm>
            <a:off x="107504" y="6155404"/>
            <a:ext cx="1800200" cy="6042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ZA" sz="2400" smtClean="0">
              <a:solidFill>
                <a:srgbClr val="000000"/>
              </a:solidFill>
              <a:ea typeface="ＭＳ Ｐゴシック" pitchFamily="1" charset="-128"/>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7" y="838200"/>
            <a:ext cx="8761413"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248400" y="4495800"/>
            <a:ext cx="2895600" cy="1606360"/>
            <a:chOff x="9816812" y="988873"/>
            <a:chExt cx="2456532" cy="1606360"/>
          </a:xfrm>
        </p:grpSpPr>
        <p:sp>
          <p:nvSpPr>
            <p:cNvPr id="9" name="Horizontal Scroll 8"/>
            <p:cNvSpPr/>
            <p:nvPr/>
          </p:nvSpPr>
          <p:spPr>
            <a:xfrm>
              <a:off x="9818980" y="988873"/>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10" name="Horizontal Scroll 9"/>
            <p:cNvSpPr/>
            <p:nvPr/>
          </p:nvSpPr>
          <p:spPr>
            <a:xfrm>
              <a:off x="9824680" y="1743073"/>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11" name="Horizontal Scroll 10"/>
            <p:cNvSpPr/>
            <p:nvPr/>
          </p:nvSpPr>
          <p:spPr>
            <a:xfrm>
              <a:off x="9816812" y="2328322"/>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12" name="Horizontal Scroll 11"/>
            <p:cNvSpPr/>
            <p:nvPr/>
          </p:nvSpPr>
          <p:spPr>
            <a:xfrm>
              <a:off x="11280576" y="1731179"/>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grpSp>
      <p:grpSp>
        <p:nvGrpSpPr>
          <p:cNvPr id="19" name="Group 18"/>
          <p:cNvGrpSpPr/>
          <p:nvPr/>
        </p:nvGrpSpPr>
        <p:grpSpPr>
          <a:xfrm>
            <a:off x="3886200" y="5371561"/>
            <a:ext cx="4672695" cy="1397407"/>
            <a:chOff x="9695177" y="5522347"/>
            <a:chExt cx="4672695" cy="1397407"/>
          </a:xfrm>
        </p:grpSpPr>
        <p:sp>
          <p:nvSpPr>
            <p:cNvPr id="20" name="Double Bracket 19"/>
            <p:cNvSpPr/>
            <p:nvPr/>
          </p:nvSpPr>
          <p:spPr>
            <a:xfrm>
              <a:off x="10124731" y="6430732"/>
              <a:ext cx="2613936" cy="489022"/>
            </a:xfrm>
            <a:prstGeom prst="bracketPair">
              <a:avLst/>
            </a:prstGeom>
            <a:solidFill>
              <a:srgbClr val="1F497D">
                <a:lumMod val="20000"/>
                <a:lumOff val="80000"/>
              </a:srgbClr>
            </a:solidFill>
            <a:ln w="381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rPr>
                <a:t>Infrastructure Skills Development Grant  (Current)</a:t>
              </a:r>
            </a:p>
          </p:txBody>
        </p:sp>
        <p:cxnSp>
          <p:nvCxnSpPr>
            <p:cNvPr id="21" name="Straight Connector 20"/>
            <p:cNvCxnSpPr>
              <a:endCxn id="20" idx="0"/>
            </p:cNvCxnSpPr>
            <p:nvPr/>
          </p:nvCxnSpPr>
          <p:spPr>
            <a:xfrm>
              <a:off x="9695177" y="5522347"/>
              <a:ext cx="1736522" cy="908385"/>
            </a:xfrm>
            <a:prstGeom prst="line">
              <a:avLst/>
            </a:prstGeom>
            <a:noFill/>
            <a:ln w="38100" cap="flat" cmpd="sng" algn="ctr">
              <a:solidFill>
                <a:srgbClr val="4F81BD">
                  <a:shade val="95000"/>
                  <a:satMod val="105000"/>
                </a:srgbClr>
              </a:solidFill>
              <a:prstDash val="solid"/>
            </a:ln>
            <a:effectLst/>
          </p:spPr>
        </p:cxnSp>
        <p:cxnSp>
          <p:nvCxnSpPr>
            <p:cNvPr id="22" name="Straight Connector 21"/>
            <p:cNvCxnSpPr>
              <a:stCxn id="11" idx="2"/>
              <a:endCxn id="20" idx="0"/>
            </p:cNvCxnSpPr>
            <p:nvPr/>
          </p:nvCxnSpPr>
          <p:spPr>
            <a:xfrm flipH="1">
              <a:off x="11431699" y="6219582"/>
              <a:ext cx="1210783" cy="211150"/>
            </a:xfrm>
            <a:prstGeom prst="line">
              <a:avLst/>
            </a:prstGeom>
            <a:noFill/>
            <a:ln w="38100" cap="flat" cmpd="sng" algn="ctr">
              <a:solidFill>
                <a:srgbClr val="4F81BD">
                  <a:shade val="95000"/>
                  <a:satMod val="105000"/>
                </a:srgbClr>
              </a:solidFill>
              <a:prstDash val="solid"/>
            </a:ln>
            <a:effectLst/>
          </p:spPr>
        </p:cxnSp>
        <p:cxnSp>
          <p:nvCxnSpPr>
            <p:cNvPr id="23" name="Straight Connector 22"/>
            <p:cNvCxnSpPr>
              <a:endCxn id="20" idx="3"/>
            </p:cNvCxnSpPr>
            <p:nvPr/>
          </p:nvCxnSpPr>
          <p:spPr>
            <a:xfrm flipH="1">
              <a:off x="12738667" y="6608316"/>
              <a:ext cx="614110" cy="66927"/>
            </a:xfrm>
            <a:prstGeom prst="line">
              <a:avLst/>
            </a:prstGeom>
            <a:noFill/>
            <a:ln w="38100" cap="flat" cmpd="sng" algn="ctr">
              <a:solidFill>
                <a:srgbClr val="4F81BD">
                  <a:shade val="95000"/>
                  <a:satMod val="105000"/>
                </a:srgbClr>
              </a:solidFill>
              <a:prstDash val="solid"/>
            </a:ln>
            <a:effectLst/>
          </p:spPr>
        </p:cxnSp>
        <p:cxnSp>
          <p:nvCxnSpPr>
            <p:cNvPr id="24" name="Straight Connector 23"/>
            <p:cNvCxnSpPr>
              <a:stCxn id="12" idx="2"/>
            </p:cNvCxnSpPr>
            <p:nvPr/>
          </p:nvCxnSpPr>
          <p:spPr>
            <a:xfrm flipH="1">
              <a:off x="12738667" y="5622439"/>
              <a:ext cx="1629205" cy="1052804"/>
            </a:xfrm>
            <a:prstGeom prst="line">
              <a:avLst/>
            </a:prstGeom>
            <a:noFill/>
            <a:ln w="38100" cap="flat" cmpd="sng" algn="ctr">
              <a:solidFill>
                <a:srgbClr val="4F81BD">
                  <a:shade val="95000"/>
                  <a:satMod val="105000"/>
                </a:srgbClr>
              </a:solidFill>
              <a:prstDash val="solid"/>
            </a:ln>
            <a:effectLst/>
          </p:spPr>
        </p:cxnSp>
      </p:grpSp>
      <p:sp>
        <p:nvSpPr>
          <p:cNvPr id="25" name="TextBox 24"/>
          <p:cNvSpPr txBox="1"/>
          <p:nvPr/>
        </p:nvSpPr>
        <p:spPr>
          <a:xfrm>
            <a:off x="152400" y="224135"/>
            <a:ext cx="8623299"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JOURNEY OF A BUILD ENVIRONMENT PROFESSIONAL</a:t>
            </a:r>
            <a:endParaRPr lang="en-ZA" sz="2400" dirty="0">
              <a:solidFill>
                <a:srgbClr val="FFFFFF"/>
              </a:solidFill>
              <a:latin typeface="Arial Bold"/>
              <a:ea typeface="+mj-ea"/>
              <a:cs typeface="Osaka"/>
            </a:endParaRPr>
          </a:p>
        </p:txBody>
      </p:sp>
      <p:sp>
        <p:nvSpPr>
          <p:cNvPr id="26" name="10-Point Star 25"/>
          <p:cNvSpPr/>
          <p:nvPr/>
        </p:nvSpPr>
        <p:spPr bwMode="auto">
          <a:xfrm>
            <a:off x="7418610" y="1143000"/>
            <a:ext cx="1496790" cy="1405063"/>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GAP#1</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Monitoring Supply &amp; Demand</a:t>
            </a: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 </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
        <p:nvSpPr>
          <p:cNvPr id="27" name="10-Point Star 26"/>
          <p:cNvSpPr/>
          <p:nvPr/>
        </p:nvSpPr>
        <p:spPr bwMode="auto">
          <a:xfrm>
            <a:off x="3889430" y="3182603"/>
            <a:ext cx="1674752" cy="1572119"/>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GAP#2</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Linking theory &amp; practice to outcomes</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
        <p:nvSpPr>
          <p:cNvPr id="28" name="10-Point Star 27"/>
          <p:cNvSpPr/>
          <p:nvPr/>
        </p:nvSpPr>
        <p:spPr bwMode="auto">
          <a:xfrm>
            <a:off x="5718230" y="1981200"/>
            <a:ext cx="1633112" cy="1533031"/>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GAP#3</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Recognising: Experience, Excellence &amp; Effort  </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
        <p:nvSpPr>
          <p:cNvPr id="29" name="10-Point Star 28"/>
          <p:cNvSpPr/>
          <p:nvPr/>
        </p:nvSpPr>
        <p:spPr bwMode="auto">
          <a:xfrm>
            <a:off x="7679744" y="3705075"/>
            <a:ext cx="1633112" cy="1533031"/>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GAP#4</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Continuous Improvement </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Tree>
    <p:extLst>
      <p:ext uri="{BB962C8B-B14F-4D97-AF65-F5344CB8AC3E}">
        <p14:creationId xmlns:p14="http://schemas.microsoft.com/office/powerpoint/2010/main" val="292708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solidFill>
                  <a:srgbClr val="808080"/>
                </a:solidFill>
              </a:rPr>
              <a:pPr>
                <a:defRPr/>
              </a:pPr>
              <a:t>29</a:t>
            </a:fld>
            <a:endParaRPr lang="en-US" sz="1400" b="0" dirty="0">
              <a:solidFill>
                <a:srgbClr val="000000"/>
              </a:solidFill>
              <a:latin typeface="Arial"/>
            </a:endParaRPr>
          </a:p>
        </p:txBody>
      </p:sp>
      <p:sp>
        <p:nvSpPr>
          <p:cNvPr id="8" name="Rectangle 7"/>
          <p:cNvSpPr/>
          <p:nvPr/>
        </p:nvSpPr>
        <p:spPr bwMode="auto">
          <a:xfrm>
            <a:off x="107504" y="6155404"/>
            <a:ext cx="1800200" cy="6042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ZA" sz="2400" smtClean="0">
              <a:solidFill>
                <a:srgbClr val="000000"/>
              </a:solidFill>
              <a:ea typeface="ＭＳ Ｐゴシック" pitchFamily="1" charset="-128"/>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7" y="838200"/>
            <a:ext cx="8761413" cy="576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6248400" y="4495800"/>
            <a:ext cx="2895600" cy="1606360"/>
            <a:chOff x="9816812" y="988873"/>
            <a:chExt cx="2456532" cy="1606360"/>
          </a:xfrm>
        </p:grpSpPr>
        <p:sp>
          <p:nvSpPr>
            <p:cNvPr id="9" name="Horizontal Scroll 8"/>
            <p:cNvSpPr/>
            <p:nvPr/>
          </p:nvSpPr>
          <p:spPr>
            <a:xfrm>
              <a:off x="9818980" y="988873"/>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10" name="Horizontal Scroll 9"/>
            <p:cNvSpPr/>
            <p:nvPr/>
          </p:nvSpPr>
          <p:spPr>
            <a:xfrm>
              <a:off x="9824680" y="1743073"/>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11" name="Horizontal Scroll 10"/>
            <p:cNvSpPr/>
            <p:nvPr/>
          </p:nvSpPr>
          <p:spPr>
            <a:xfrm>
              <a:off x="9816812" y="2328322"/>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sp>
          <p:nvSpPr>
            <p:cNvPr id="12" name="Horizontal Scroll 11"/>
            <p:cNvSpPr/>
            <p:nvPr/>
          </p:nvSpPr>
          <p:spPr>
            <a:xfrm>
              <a:off x="11280576" y="1731179"/>
              <a:ext cx="992768" cy="266911"/>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dirty="0" smtClean="0">
                  <a:solidFill>
                    <a:schemeClr val="tx1"/>
                  </a:solidFill>
                </a:rPr>
                <a:t>MENTOR/INTERN</a:t>
              </a:r>
              <a:endParaRPr lang="en-ZA" sz="800" dirty="0">
                <a:solidFill>
                  <a:schemeClr val="tx1"/>
                </a:solidFill>
              </a:endParaRPr>
            </a:p>
          </p:txBody>
        </p:sp>
      </p:grpSp>
      <p:grpSp>
        <p:nvGrpSpPr>
          <p:cNvPr id="19" name="Group 18"/>
          <p:cNvGrpSpPr/>
          <p:nvPr/>
        </p:nvGrpSpPr>
        <p:grpSpPr>
          <a:xfrm>
            <a:off x="3886200" y="5371561"/>
            <a:ext cx="4672695" cy="1397407"/>
            <a:chOff x="9695177" y="5522347"/>
            <a:chExt cx="4672695" cy="1397407"/>
          </a:xfrm>
        </p:grpSpPr>
        <p:sp>
          <p:nvSpPr>
            <p:cNvPr id="20" name="Double Bracket 19"/>
            <p:cNvSpPr/>
            <p:nvPr/>
          </p:nvSpPr>
          <p:spPr>
            <a:xfrm>
              <a:off x="10124731" y="6430732"/>
              <a:ext cx="2613936" cy="489022"/>
            </a:xfrm>
            <a:prstGeom prst="bracketPair">
              <a:avLst/>
            </a:prstGeom>
            <a:solidFill>
              <a:srgbClr val="1F497D">
                <a:lumMod val="20000"/>
                <a:lumOff val="80000"/>
              </a:srgbClr>
            </a:solidFill>
            <a:ln w="381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rPr>
                <a:t>Infrastructure Skills Development Grant  (Current)</a:t>
              </a:r>
            </a:p>
          </p:txBody>
        </p:sp>
        <p:cxnSp>
          <p:nvCxnSpPr>
            <p:cNvPr id="21" name="Straight Connector 20"/>
            <p:cNvCxnSpPr>
              <a:endCxn id="20" idx="0"/>
            </p:cNvCxnSpPr>
            <p:nvPr/>
          </p:nvCxnSpPr>
          <p:spPr>
            <a:xfrm>
              <a:off x="9695177" y="5522347"/>
              <a:ext cx="1736522" cy="908385"/>
            </a:xfrm>
            <a:prstGeom prst="line">
              <a:avLst/>
            </a:prstGeom>
            <a:noFill/>
            <a:ln w="38100" cap="flat" cmpd="sng" algn="ctr">
              <a:solidFill>
                <a:srgbClr val="4F81BD">
                  <a:shade val="95000"/>
                  <a:satMod val="105000"/>
                </a:srgbClr>
              </a:solidFill>
              <a:prstDash val="solid"/>
            </a:ln>
            <a:effectLst/>
          </p:spPr>
        </p:cxnSp>
        <p:cxnSp>
          <p:nvCxnSpPr>
            <p:cNvPr id="22" name="Straight Connector 21"/>
            <p:cNvCxnSpPr>
              <a:stCxn id="11" idx="2"/>
              <a:endCxn id="20" idx="0"/>
            </p:cNvCxnSpPr>
            <p:nvPr/>
          </p:nvCxnSpPr>
          <p:spPr>
            <a:xfrm flipH="1">
              <a:off x="11431699" y="6219582"/>
              <a:ext cx="1210783" cy="211150"/>
            </a:xfrm>
            <a:prstGeom prst="line">
              <a:avLst/>
            </a:prstGeom>
            <a:noFill/>
            <a:ln w="38100" cap="flat" cmpd="sng" algn="ctr">
              <a:solidFill>
                <a:srgbClr val="4F81BD">
                  <a:shade val="95000"/>
                  <a:satMod val="105000"/>
                </a:srgbClr>
              </a:solidFill>
              <a:prstDash val="solid"/>
            </a:ln>
            <a:effectLst/>
          </p:spPr>
        </p:cxnSp>
        <p:cxnSp>
          <p:nvCxnSpPr>
            <p:cNvPr id="23" name="Straight Connector 22"/>
            <p:cNvCxnSpPr>
              <a:endCxn id="20" idx="3"/>
            </p:cNvCxnSpPr>
            <p:nvPr/>
          </p:nvCxnSpPr>
          <p:spPr>
            <a:xfrm flipH="1">
              <a:off x="12738667" y="6608316"/>
              <a:ext cx="614110" cy="66927"/>
            </a:xfrm>
            <a:prstGeom prst="line">
              <a:avLst/>
            </a:prstGeom>
            <a:noFill/>
            <a:ln w="38100" cap="flat" cmpd="sng" algn="ctr">
              <a:solidFill>
                <a:srgbClr val="4F81BD">
                  <a:shade val="95000"/>
                  <a:satMod val="105000"/>
                </a:srgbClr>
              </a:solidFill>
              <a:prstDash val="solid"/>
            </a:ln>
            <a:effectLst/>
          </p:spPr>
        </p:cxnSp>
        <p:cxnSp>
          <p:nvCxnSpPr>
            <p:cNvPr id="24" name="Straight Connector 23"/>
            <p:cNvCxnSpPr>
              <a:stCxn id="12" idx="2"/>
            </p:cNvCxnSpPr>
            <p:nvPr/>
          </p:nvCxnSpPr>
          <p:spPr>
            <a:xfrm flipH="1">
              <a:off x="12738667" y="5622439"/>
              <a:ext cx="1629205" cy="1052804"/>
            </a:xfrm>
            <a:prstGeom prst="line">
              <a:avLst/>
            </a:prstGeom>
            <a:noFill/>
            <a:ln w="38100" cap="flat" cmpd="sng" algn="ctr">
              <a:solidFill>
                <a:srgbClr val="4F81BD">
                  <a:shade val="95000"/>
                  <a:satMod val="105000"/>
                </a:srgbClr>
              </a:solidFill>
              <a:prstDash val="solid"/>
            </a:ln>
            <a:effectLst/>
          </p:spPr>
        </p:cxnSp>
      </p:grpSp>
      <p:sp>
        <p:nvSpPr>
          <p:cNvPr id="25" name="TextBox 24"/>
          <p:cNvSpPr txBox="1"/>
          <p:nvPr/>
        </p:nvSpPr>
        <p:spPr>
          <a:xfrm>
            <a:off x="152400" y="300335"/>
            <a:ext cx="8623299"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JOURNEY OF A BUILD ENVIRONMENT PROFESSIONAL</a:t>
            </a:r>
            <a:endParaRPr lang="en-ZA" sz="2400" dirty="0">
              <a:solidFill>
                <a:srgbClr val="FFFFFF"/>
              </a:solidFill>
              <a:latin typeface="Arial Bold"/>
              <a:ea typeface="+mj-ea"/>
              <a:cs typeface="Osaka"/>
            </a:endParaRPr>
          </a:p>
        </p:txBody>
      </p:sp>
      <p:sp>
        <p:nvSpPr>
          <p:cNvPr id="30" name="10-Point Star 29"/>
          <p:cNvSpPr/>
          <p:nvPr/>
        </p:nvSpPr>
        <p:spPr bwMode="auto">
          <a:xfrm>
            <a:off x="7418610" y="1143000"/>
            <a:ext cx="1496790" cy="1405063"/>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GAP#1</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Monitoring Supply &amp; Demand</a:t>
            </a: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 </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
        <p:nvSpPr>
          <p:cNvPr id="31" name="10-Point Star 30"/>
          <p:cNvSpPr/>
          <p:nvPr/>
        </p:nvSpPr>
        <p:spPr bwMode="auto">
          <a:xfrm>
            <a:off x="3889430" y="3182603"/>
            <a:ext cx="1674752" cy="1572119"/>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GAP#2</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Linking theory &amp; practice to outcomes</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
        <p:nvSpPr>
          <p:cNvPr id="32" name="10-Point Star 31"/>
          <p:cNvSpPr/>
          <p:nvPr/>
        </p:nvSpPr>
        <p:spPr bwMode="auto">
          <a:xfrm>
            <a:off x="5718230" y="1981200"/>
            <a:ext cx="1633112" cy="1533031"/>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GAP#3</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Recognising: Experience, Excellence &amp; Effort  </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
        <p:nvSpPr>
          <p:cNvPr id="33" name="10-Point Star 32"/>
          <p:cNvSpPr/>
          <p:nvPr/>
        </p:nvSpPr>
        <p:spPr bwMode="auto">
          <a:xfrm>
            <a:off x="7679744" y="3705075"/>
            <a:ext cx="1633112" cy="1533031"/>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16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GAP#4</a:t>
            </a:r>
          </a:p>
          <a:p>
            <a:pPr algn="ctr" eaLnBrk="0" fontAlgn="base" hangingPunct="0">
              <a:spcBef>
                <a:spcPct val="0"/>
              </a:spcBef>
              <a:spcAft>
                <a:spcPct val="0"/>
              </a:spcAft>
            </a:pPr>
            <a:endPar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1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Continuous Improvement </a:t>
            </a:r>
            <a:endParaRPr lang="en-ZA" sz="16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grpSp>
        <p:nvGrpSpPr>
          <p:cNvPr id="37" name="Group 36"/>
          <p:cNvGrpSpPr/>
          <p:nvPr/>
        </p:nvGrpSpPr>
        <p:grpSpPr>
          <a:xfrm>
            <a:off x="2994071" y="2365731"/>
            <a:ext cx="2455132" cy="1451412"/>
            <a:chOff x="2513878" y="1676400"/>
            <a:chExt cx="2455132" cy="1451412"/>
          </a:xfrm>
        </p:grpSpPr>
        <p:sp>
          <p:nvSpPr>
            <p:cNvPr id="38" name="Down Arrow 37"/>
            <p:cNvSpPr/>
            <p:nvPr/>
          </p:nvSpPr>
          <p:spPr>
            <a:xfrm>
              <a:off x="2513878" y="1858732"/>
              <a:ext cx="838200" cy="1269080"/>
            </a:xfrm>
            <a:prstGeom prst="down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1</a:t>
              </a:r>
            </a:p>
          </p:txBody>
        </p:sp>
        <p:sp>
          <p:nvSpPr>
            <p:cNvPr id="39" name="Rounded Rectangular Callout 38"/>
            <p:cNvSpPr/>
            <p:nvPr/>
          </p:nvSpPr>
          <p:spPr>
            <a:xfrm>
              <a:off x="3657599" y="1676400"/>
              <a:ext cx="1311411" cy="525232"/>
            </a:xfrm>
            <a:prstGeom prst="wedgeRoundRectCallout">
              <a:avLst>
                <a:gd name="adj1" fmla="val -87335"/>
                <a:gd name="adj2" fmla="val 6666"/>
                <a:gd name="adj3" fmla="val 16667"/>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Taught Curriculum</a:t>
              </a:r>
            </a:p>
          </p:txBody>
        </p:sp>
      </p:grpSp>
      <p:grpSp>
        <p:nvGrpSpPr>
          <p:cNvPr id="40" name="Group 39"/>
          <p:cNvGrpSpPr/>
          <p:nvPr/>
        </p:nvGrpSpPr>
        <p:grpSpPr>
          <a:xfrm>
            <a:off x="5585593" y="2365731"/>
            <a:ext cx="3329807" cy="1451412"/>
            <a:chOff x="5105400" y="1676400"/>
            <a:chExt cx="3329807" cy="1451412"/>
          </a:xfrm>
        </p:grpSpPr>
        <p:sp>
          <p:nvSpPr>
            <p:cNvPr id="41" name="Down Arrow 40"/>
            <p:cNvSpPr/>
            <p:nvPr/>
          </p:nvSpPr>
          <p:spPr>
            <a:xfrm>
              <a:off x="7597007" y="1858732"/>
              <a:ext cx="838200" cy="1269080"/>
            </a:xfrm>
            <a:prstGeom prst="down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2</a:t>
              </a:r>
            </a:p>
          </p:txBody>
        </p:sp>
        <p:sp>
          <p:nvSpPr>
            <p:cNvPr id="42" name="Rounded Rectangular Callout 41"/>
            <p:cNvSpPr/>
            <p:nvPr/>
          </p:nvSpPr>
          <p:spPr>
            <a:xfrm>
              <a:off x="5105400" y="1676400"/>
              <a:ext cx="2167989" cy="525232"/>
            </a:xfrm>
            <a:prstGeom prst="wedgeRoundRectCallout">
              <a:avLst>
                <a:gd name="adj1" fmla="val 79564"/>
                <a:gd name="adj2" fmla="val -2786"/>
                <a:gd name="adj3" fmla="val 16667"/>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Mentorship &amp; Accreditation</a:t>
              </a:r>
            </a:p>
          </p:txBody>
        </p:sp>
      </p:grpSp>
      <p:sp>
        <p:nvSpPr>
          <p:cNvPr id="43" name="Left-Right Arrow 42"/>
          <p:cNvSpPr/>
          <p:nvPr/>
        </p:nvSpPr>
        <p:spPr>
          <a:xfrm>
            <a:off x="3756793" y="2899131"/>
            <a:ext cx="4479378" cy="401910"/>
          </a:xfrm>
          <a:prstGeom prst="leftRightArrow">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0" i="0" u="none" strike="noStrike" kern="0" cap="none" spc="0" normalizeH="0" baseline="0" noProof="0" dirty="0" smtClean="0">
                <a:ln>
                  <a:noFill/>
                </a:ln>
                <a:solidFill>
                  <a:prstClr val="black"/>
                </a:solidFill>
                <a:effectLst/>
                <a:uLnTx/>
                <a:uFillTx/>
                <a:latin typeface="Calibri"/>
              </a:rPr>
              <a:t>3. ALIGNMENT &amp; IMPROVEMENT</a:t>
            </a:r>
          </a:p>
        </p:txBody>
      </p:sp>
    </p:spTree>
    <p:extLst>
      <p:ext uri="{BB962C8B-B14F-4D97-AF65-F5344CB8AC3E}">
        <p14:creationId xmlns:p14="http://schemas.microsoft.com/office/powerpoint/2010/main" val="20520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7772400" cy="838200"/>
          </a:xfrm>
        </p:spPr>
        <p:txBody>
          <a:bodyPr/>
          <a:lstStyle/>
          <a:p>
            <a:r>
              <a:rPr lang="en-ZA" dirty="0" smtClean="0"/>
              <a:t>CONTEXT OF THE NEIGHBOURHOOD DEVELOPMENT PROGRAMME</a:t>
            </a:r>
            <a:endParaRPr lang="en-ZA" dirty="0"/>
          </a:p>
        </p:txBody>
      </p:sp>
      <p:sp>
        <p:nvSpPr>
          <p:cNvPr id="4" name="Content Placeholder 3"/>
          <p:cNvSpPr>
            <a:spLocks noGrp="1"/>
          </p:cNvSpPr>
          <p:nvPr>
            <p:ph idx="1"/>
          </p:nvPr>
        </p:nvSpPr>
        <p:spPr/>
        <p:txBody>
          <a:bodyPr/>
          <a:lstStyle/>
          <a:p>
            <a:r>
              <a:rPr lang="en-ZA" dirty="0"/>
              <a:t>The </a:t>
            </a:r>
            <a:r>
              <a:rPr lang="en-ZA" dirty="0" smtClean="0"/>
              <a:t>NDP </a:t>
            </a:r>
            <a:r>
              <a:rPr lang="en-ZA" dirty="0"/>
              <a:t>was established in 2006 and is responsible for managing the </a:t>
            </a:r>
            <a:r>
              <a:rPr lang="en-ZA" dirty="0" smtClean="0"/>
              <a:t>Neighbourhood Development Partnership </a:t>
            </a:r>
            <a:r>
              <a:rPr lang="en-ZA" dirty="0"/>
              <a:t>Grant. </a:t>
            </a:r>
            <a:r>
              <a:rPr lang="en-ZA" dirty="0" smtClean="0"/>
              <a:t>Grant Purpose:</a:t>
            </a:r>
          </a:p>
          <a:p>
            <a:pPr marL="0" indent="0">
              <a:buNone/>
            </a:pPr>
            <a:endParaRPr lang="en-ZA" dirty="0"/>
          </a:p>
          <a:p>
            <a:pPr marL="0" indent="0">
              <a:buNone/>
            </a:pPr>
            <a:endParaRPr lang="en-ZA" dirty="0" smtClean="0"/>
          </a:p>
          <a:p>
            <a:pPr marL="0" indent="0">
              <a:buNone/>
            </a:pPr>
            <a:endParaRPr lang="en-ZA" dirty="0"/>
          </a:p>
          <a:p>
            <a:pPr marL="0" indent="0">
              <a:buNone/>
            </a:pPr>
            <a:endParaRPr lang="en-ZA" dirty="0" smtClean="0"/>
          </a:p>
          <a:p>
            <a:pPr marL="0" indent="0">
              <a:buNone/>
            </a:pPr>
            <a:endParaRPr lang="en-ZA" dirty="0" smtClean="0"/>
          </a:p>
          <a:p>
            <a:r>
              <a:rPr lang="en-ZA" dirty="0"/>
              <a:t>From the start of the programme until </a:t>
            </a:r>
            <a:r>
              <a:rPr lang="en-ZA" dirty="0" smtClean="0"/>
              <a:t>the end of 2012/13 </a:t>
            </a:r>
            <a:r>
              <a:rPr lang="en-ZA" dirty="0"/>
              <a:t>the </a:t>
            </a:r>
            <a:r>
              <a:rPr lang="en-ZA" dirty="0" smtClean="0"/>
              <a:t>NDP has:</a:t>
            </a:r>
          </a:p>
          <a:p>
            <a:pPr lvl="1"/>
            <a:r>
              <a:rPr lang="en-ZA" dirty="0" smtClean="0"/>
              <a:t>Approved  municipal </a:t>
            </a:r>
            <a:r>
              <a:rPr lang="en-ZA" dirty="0"/>
              <a:t>business </a:t>
            </a:r>
            <a:r>
              <a:rPr lang="en-ZA" dirty="0" smtClean="0"/>
              <a:t>plans to a </a:t>
            </a:r>
            <a:r>
              <a:rPr lang="en-ZA" dirty="0"/>
              <a:t>value of </a:t>
            </a:r>
            <a:r>
              <a:rPr lang="en-ZA" dirty="0" smtClean="0"/>
              <a:t>R4.0bn</a:t>
            </a:r>
          </a:p>
          <a:p>
            <a:pPr lvl="1"/>
            <a:r>
              <a:rPr lang="en-ZA" dirty="0" smtClean="0"/>
              <a:t>Approved  project </a:t>
            </a:r>
            <a:r>
              <a:rPr lang="en-ZA" dirty="0"/>
              <a:t>plans to the value of R 3.9 bn.  </a:t>
            </a:r>
            <a:endParaRPr lang="en-ZA" dirty="0" smtClean="0"/>
          </a:p>
          <a:p>
            <a:pPr lvl="1"/>
            <a:r>
              <a:rPr lang="en-ZA" dirty="0" smtClean="0"/>
              <a:t>Completed 129 </a:t>
            </a:r>
            <a:r>
              <a:rPr lang="en-ZA" dirty="0"/>
              <a:t>municipal NDP projects </a:t>
            </a:r>
            <a:endParaRPr lang="en-ZA" dirty="0" smtClean="0"/>
          </a:p>
          <a:p>
            <a:pPr lvl="1"/>
            <a:r>
              <a:rPr lang="en-ZA" dirty="0"/>
              <a:t>D</a:t>
            </a:r>
            <a:r>
              <a:rPr lang="en-ZA" dirty="0" smtClean="0"/>
              <a:t>isbursed </a:t>
            </a:r>
            <a:r>
              <a:rPr lang="en-ZA" dirty="0"/>
              <a:t>a total of R615m to service providers and municipalities, 94% of its budget</a:t>
            </a:r>
            <a:r>
              <a:rPr lang="en-ZA" dirty="0" smtClean="0"/>
              <a:t>.</a:t>
            </a:r>
          </a:p>
        </p:txBody>
      </p:sp>
      <p:sp>
        <p:nvSpPr>
          <p:cNvPr id="6" name="Rectangular Callout 5"/>
          <p:cNvSpPr/>
          <p:nvPr/>
        </p:nvSpPr>
        <p:spPr bwMode="auto">
          <a:xfrm>
            <a:off x="395536" y="2132856"/>
            <a:ext cx="8280920" cy="1512168"/>
          </a:xfrm>
          <a:prstGeom prst="wedgeRectCallout">
            <a:avLst>
              <a:gd name="adj1" fmla="val -18851"/>
              <a:gd name="adj2" fmla="val -61540"/>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ZA" sz="1800" dirty="0" smtClean="0">
                <a:solidFill>
                  <a:schemeClr val="bg1"/>
                </a:solidFill>
                <a:latin typeface="Arial" charset="0"/>
                <a:ea typeface="ＭＳ Ｐゴシック" pitchFamily="1" charset="-128"/>
              </a:rPr>
              <a:t>To </a:t>
            </a:r>
            <a:r>
              <a:rPr lang="en-ZA" sz="1800" dirty="0">
                <a:solidFill>
                  <a:schemeClr val="bg1"/>
                </a:solidFill>
                <a:latin typeface="Arial" charset="0"/>
                <a:ea typeface="ＭＳ Ｐゴシック" pitchFamily="1" charset="-128"/>
              </a:rPr>
              <a:t>support and facilitate the planning and development of neighbourhood development programmes and projects that provide catalytic infrastructure  to leverage 3rd party public and private sector development towards improving the quality of life of residents in targeted underserved neighbourhoods (townships generally) </a:t>
            </a:r>
            <a:r>
              <a:rPr lang="en-ZA" sz="1200" dirty="0">
                <a:solidFill>
                  <a:schemeClr val="bg1"/>
                </a:solidFill>
                <a:latin typeface="Arial" charset="0"/>
                <a:ea typeface="ＭＳ Ｐゴシック" pitchFamily="1" charset="-128"/>
              </a:rPr>
              <a:t>Division of Revenue Bill, 2013 (Bill No. 02 of 2013)</a:t>
            </a:r>
            <a:endParaRPr kumimoji="0" lang="en-ZA" sz="1200" b="0" i="0" u="none" strike="noStrike" cap="none" normalizeH="0" baseline="0" dirty="0" smtClean="0">
              <a:ln>
                <a:noFill/>
              </a:ln>
              <a:solidFill>
                <a:schemeClr val="bg1"/>
              </a:solidFill>
              <a:effectLst/>
              <a:latin typeface="Arial" charset="0"/>
              <a:ea typeface="ＭＳ Ｐゴシック" pitchFamily="1" charset="-128"/>
            </a:endParaRPr>
          </a:p>
        </p:txBody>
      </p:sp>
    </p:spTree>
    <p:extLst>
      <p:ext uri="{BB962C8B-B14F-4D97-AF65-F5344CB8AC3E}">
        <p14:creationId xmlns:p14="http://schemas.microsoft.com/office/powerpoint/2010/main" val="4011075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solidFill>
                  <a:srgbClr val="808080"/>
                </a:solidFill>
              </a:rPr>
              <a:pPr>
                <a:defRPr/>
              </a:pPr>
              <a:t>30</a:t>
            </a:fld>
            <a:endParaRPr lang="en-US" sz="1400" b="0" dirty="0">
              <a:solidFill>
                <a:srgbClr val="000000"/>
              </a:solidFill>
              <a:latin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712787"/>
            <a:ext cx="8943975" cy="629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71735"/>
            <a:ext cx="8623299"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TRANSLATING THE IDEA INTO ACTION</a:t>
            </a:r>
            <a:endParaRPr lang="en-ZA" sz="2400" dirty="0">
              <a:solidFill>
                <a:srgbClr val="FFFFFF"/>
              </a:solidFill>
              <a:latin typeface="Arial Bold"/>
              <a:ea typeface="+mj-ea"/>
              <a:cs typeface="Osaka"/>
            </a:endParaRPr>
          </a:p>
        </p:txBody>
      </p:sp>
    </p:spTree>
    <p:extLst>
      <p:ext uri="{BB962C8B-B14F-4D97-AF65-F5344CB8AC3E}">
        <p14:creationId xmlns:p14="http://schemas.microsoft.com/office/powerpoint/2010/main" val="401869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solidFill>
                  <a:srgbClr val="808080"/>
                </a:solidFill>
              </a:rPr>
              <a:pPr>
                <a:defRPr/>
              </a:pPr>
              <a:t>31</a:t>
            </a:fld>
            <a:endParaRPr lang="en-US" sz="1400" b="0" dirty="0">
              <a:solidFill>
                <a:srgbClr val="000000"/>
              </a:solidFill>
              <a:latin typeface="Arial"/>
            </a:endParaRPr>
          </a:p>
        </p:txBody>
      </p:sp>
      <p:sp>
        <p:nvSpPr>
          <p:cNvPr id="3" name="Down Arrow 2"/>
          <p:cNvSpPr/>
          <p:nvPr/>
        </p:nvSpPr>
        <p:spPr>
          <a:xfrm>
            <a:off x="152400" y="1491377"/>
            <a:ext cx="838200" cy="685800"/>
          </a:xfrm>
          <a:prstGeom prst="downArrow">
            <a:avLst/>
          </a:prstGeom>
          <a:solidFill>
            <a:srgbClr val="FF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rPr>
              <a:t>1</a:t>
            </a:r>
            <a:endParaRPr lang="en-ZA" dirty="0">
              <a:solidFill>
                <a:schemeClr val="bg1"/>
              </a:solidFill>
            </a:endParaRPr>
          </a:p>
        </p:txBody>
      </p:sp>
      <p:sp>
        <p:nvSpPr>
          <p:cNvPr id="4" name="TextBox 3"/>
          <p:cNvSpPr txBox="1"/>
          <p:nvPr/>
        </p:nvSpPr>
        <p:spPr>
          <a:xfrm>
            <a:off x="1143000" y="1236345"/>
            <a:ext cx="1629455" cy="1200329"/>
          </a:xfrm>
          <a:prstGeom prst="rect">
            <a:avLst/>
          </a:prstGeom>
          <a:solidFill>
            <a:srgbClr val="FFC000"/>
          </a:solidFill>
          <a:ln w="38100">
            <a:solidFill>
              <a:srgbClr val="FF0000"/>
            </a:solidFill>
          </a:ln>
        </p:spPr>
        <p:txBody>
          <a:bodyPr wrap="square" rtlCol="0">
            <a:spAutoFit/>
          </a:bodyPr>
          <a:lstStyle/>
          <a:p>
            <a:pPr algn="ctr"/>
            <a:r>
              <a:rPr lang="en-US" dirty="0" smtClean="0"/>
              <a:t>Student ID &amp; Progress Monitoring “System”</a:t>
            </a:r>
            <a:endParaRPr lang="en-US" dirty="0"/>
          </a:p>
        </p:txBody>
      </p:sp>
      <p:sp>
        <p:nvSpPr>
          <p:cNvPr id="5" name="TextBox 4"/>
          <p:cNvSpPr txBox="1"/>
          <p:nvPr/>
        </p:nvSpPr>
        <p:spPr>
          <a:xfrm>
            <a:off x="152400" y="3205877"/>
            <a:ext cx="8763000" cy="2585323"/>
          </a:xfrm>
          <a:prstGeom prst="rect">
            <a:avLst/>
          </a:prstGeom>
          <a:noFill/>
        </p:spPr>
        <p:txBody>
          <a:bodyPr wrap="square" rtlCol="0">
            <a:spAutoFit/>
          </a:bodyPr>
          <a:lstStyle/>
          <a:p>
            <a:pPr marL="342900" indent="-342900">
              <a:buFont typeface="+mj-lt"/>
              <a:buAutoNum type="arabicPeriod"/>
            </a:pPr>
            <a:r>
              <a:rPr lang="en-US" dirty="0" smtClean="0"/>
              <a:t>A BE student enters </a:t>
            </a:r>
            <a:r>
              <a:rPr lang="en-US" b="1" dirty="0" smtClean="0"/>
              <a:t>their </a:t>
            </a:r>
            <a:r>
              <a:rPr lang="en-US" b="1" dirty="0" smtClean="0"/>
              <a:t>first year </a:t>
            </a:r>
            <a:r>
              <a:rPr lang="en-US" dirty="0" smtClean="0"/>
              <a:t>and </a:t>
            </a:r>
            <a:r>
              <a:rPr lang="en-US" dirty="0"/>
              <a:t>registered </a:t>
            </a:r>
            <a:r>
              <a:rPr lang="en-US" dirty="0" smtClean="0"/>
              <a:t>(on a system) with the council and / or professional body prior to their professional study in preparation for their professional development plan (PDP) and a 3 tier </a:t>
            </a:r>
            <a:r>
              <a:rPr lang="en-ZA" dirty="0" smtClean="0"/>
              <a:t>Professional Accreditation</a:t>
            </a:r>
            <a:endParaRPr lang="en-ZA" dirty="0"/>
          </a:p>
          <a:p>
            <a:pPr marL="342900" indent="-342900">
              <a:buFont typeface="+mj-lt"/>
              <a:buAutoNum type="arabicPeriod"/>
            </a:pPr>
            <a:r>
              <a:rPr lang="en-US" dirty="0" smtClean="0"/>
              <a:t>Each professional study area may have its own PDP to meet its academic requirements, but also be aligned to achieving the objectives of the this initiative under the umbrella objectives of the Government Agenda</a:t>
            </a:r>
          </a:p>
          <a:p>
            <a:pPr marL="342900" indent="-342900">
              <a:buFont typeface="+mj-lt"/>
              <a:buAutoNum type="arabicPeriod"/>
            </a:pPr>
            <a:r>
              <a:rPr lang="en-US" dirty="0" smtClean="0"/>
              <a:t>The system will monitor the academic and professional progress of each individual based on the requirements of each individual step of the PDP.</a:t>
            </a:r>
          </a:p>
          <a:p>
            <a:pPr marL="342900" indent="-342900">
              <a:buFont typeface="+mj-lt"/>
              <a:buAutoNum type="arabicPeriod"/>
            </a:pPr>
            <a:endParaRPr lang="en-US" dirty="0" smtClean="0"/>
          </a:p>
        </p:txBody>
      </p:sp>
      <p:sp>
        <p:nvSpPr>
          <p:cNvPr id="6" name="TextBox 5"/>
          <p:cNvSpPr txBox="1"/>
          <p:nvPr/>
        </p:nvSpPr>
        <p:spPr>
          <a:xfrm>
            <a:off x="6019800" y="1236345"/>
            <a:ext cx="2971800" cy="1384995"/>
          </a:xfrm>
          <a:prstGeom prst="rect">
            <a:avLst/>
          </a:prstGeom>
          <a:solidFill>
            <a:schemeClr val="bg1">
              <a:lumMod val="65000"/>
            </a:schemeClr>
          </a:solidFill>
          <a:ln w="38100">
            <a:solidFill>
              <a:schemeClr val="tx1"/>
            </a:solidFill>
          </a:ln>
        </p:spPr>
        <p:txBody>
          <a:bodyPr wrap="square" rtlCol="0">
            <a:spAutoFit/>
          </a:bodyPr>
          <a:lstStyle/>
          <a:p>
            <a:pPr algn="ctr"/>
            <a:r>
              <a:rPr lang="en-US" sz="1400" b="1" dirty="0" smtClean="0">
                <a:solidFill>
                  <a:schemeClr val="bg1"/>
                </a:solidFill>
              </a:rPr>
              <a:t>Architecture</a:t>
            </a:r>
          </a:p>
          <a:p>
            <a:pPr algn="ctr"/>
            <a:r>
              <a:rPr lang="en-US" sz="1400" b="1" dirty="0" smtClean="0">
                <a:solidFill>
                  <a:schemeClr val="bg1"/>
                </a:solidFill>
              </a:rPr>
              <a:t>City Planning</a:t>
            </a:r>
          </a:p>
          <a:p>
            <a:pPr algn="ctr"/>
            <a:r>
              <a:rPr lang="en-US" sz="1400" b="1" dirty="0" smtClean="0">
                <a:solidFill>
                  <a:schemeClr val="bg1"/>
                </a:solidFill>
              </a:rPr>
              <a:t>Urban Design</a:t>
            </a:r>
          </a:p>
          <a:p>
            <a:pPr algn="ctr"/>
            <a:r>
              <a:rPr lang="en-US" sz="1400" b="1" dirty="0" smtClean="0">
                <a:solidFill>
                  <a:schemeClr val="bg1"/>
                </a:solidFill>
              </a:rPr>
              <a:t>Civil Engineering</a:t>
            </a:r>
          </a:p>
          <a:p>
            <a:pPr algn="ctr"/>
            <a:r>
              <a:rPr lang="en-US" sz="1400" b="1" dirty="0" smtClean="0">
                <a:solidFill>
                  <a:schemeClr val="bg1"/>
                </a:solidFill>
              </a:rPr>
              <a:t>Transport Planning</a:t>
            </a:r>
          </a:p>
          <a:p>
            <a:pPr algn="ctr"/>
            <a:r>
              <a:rPr lang="en-US" sz="1400" b="1" dirty="0" smtClean="0">
                <a:solidFill>
                  <a:schemeClr val="bg1"/>
                </a:solidFill>
              </a:rPr>
              <a:t>Landscape Architecture </a:t>
            </a:r>
            <a:endParaRPr lang="en-US" sz="1400" b="1" dirty="0">
              <a:solidFill>
                <a:schemeClr val="bg1"/>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452" y="1319242"/>
            <a:ext cx="3046748" cy="11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lowchart: Alternate Process 7"/>
          <p:cNvSpPr/>
          <p:nvPr/>
        </p:nvSpPr>
        <p:spPr>
          <a:xfrm>
            <a:off x="228600" y="6019800"/>
            <a:ext cx="8686800" cy="685800"/>
          </a:xfrm>
          <a:prstGeom prst="flowChartAlternateProcess">
            <a:avLst/>
          </a:prstGeom>
          <a:solidFill>
            <a:schemeClr val="accent3">
              <a:lumMod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rPr>
              <a:t>Progress Monitoring System “database” for BE individuals</a:t>
            </a:r>
          </a:p>
          <a:p>
            <a:pPr algn="ctr"/>
            <a:r>
              <a:rPr lang="en-ZA" dirty="0" smtClean="0">
                <a:solidFill>
                  <a:schemeClr val="bg1"/>
                </a:solidFill>
              </a:rPr>
              <a:t>starting @ Tertiary Education through to professional </a:t>
            </a:r>
            <a:r>
              <a:rPr lang="en-US" dirty="0">
                <a:solidFill>
                  <a:schemeClr val="bg1"/>
                </a:solidFill>
              </a:rPr>
              <a:t>Councils and Institutes</a:t>
            </a:r>
            <a:r>
              <a:rPr lang="en-ZA" dirty="0" smtClean="0">
                <a:solidFill>
                  <a:schemeClr val="bg1"/>
                </a:solidFill>
              </a:rPr>
              <a:t> </a:t>
            </a:r>
            <a:endParaRPr lang="en-ZA" dirty="0">
              <a:solidFill>
                <a:schemeClr val="bg1"/>
              </a:solidFill>
            </a:endParaRPr>
          </a:p>
        </p:txBody>
      </p:sp>
      <p:sp>
        <p:nvSpPr>
          <p:cNvPr id="9" name="TextBox 8"/>
          <p:cNvSpPr txBox="1"/>
          <p:nvPr/>
        </p:nvSpPr>
        <p:spPr>
          <a:xfrm>
            <a:off x="152400" y="71735"/>
            <a:ext cx="8623299" cy="830997"/>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TRANSLATING THE IDEA </a:t>
            </a:r>
            <a:endParaRPr lang="en-US" sz="2400" dirty="0" smtClean="0">
              <a:solidFill>
                <a:srgbClr val="FFFFFF"/>
              </a:solidFill>
              <a:latin typeface="Arial Bold"/>
              <a:ea typeface="+mj-ea"/>
              <a:cs typeface="Osaka"/>
            </a:endParaRPr>
          </a:p>
          <a:p>
            <a:pPr algn="ctr" fontAlgn="base">
              <a:spcBef>
                <a:spcPct val="0"/>
              </a:spcBef>
              <a:spcAft>
                <a:spcPct val="0"/>
              </a:spcAft>
            </a:pPr>
            <a:r>
              <a:rPr lang="en-US" sz="2400" dirty="0" smtClean="0">
                <a:solidFill>
                  <a:srgbClr val="FFFFFF"/>
                </a:solidFill>
                <a:latin typeface="Arial Bold"/>
                <a:ea typeface="+mj-ea"/>
                <a:cs typeface="Osaka"/>
              </a:rPr>
              <a:t>INTO </a:t>
            </a:r>
            <a:r>
              <a:rPr lang="en-US" sz="2400" dirty="0" smtClean="0">
                <a:solidFill>
                  <a:srgbClr val="FFFFFF"/>
                </a:solidFill>
                <a:latin typeface="Arial Bold"/>
                <a:ea typeface="+mj-ea"/>
                <a:cs typeface="Osaka"/>
              </a:rPr>
              <a:t>ACTION – PART I</a:t>
            </a:r>
            <a:endParaRPr lang="en-ZA" sz="2400" dirty="0">
              <a:solidFill>
                <a:srgbClr val="FFFFFF"/>
              </a:solidFill>
              <a:latin typeface="Arial Bold"/>
              <a:ea typeface="+mj-ea"/>
              <a:cs typeface="Osaka"/>
            </a:endParaRPr>
          </a:p>
        </p:txBody>
      </p:sp>
      <p:sp>
        <p:nvSpPr>
          <p:cNvPr id="11" name="10-Point Star 10"/>
          <p:cNvSpPr/>
          <p:nvPr/>
        </p:nvSpPr>
        <p:spPr bwMode="auto">
          <a:xfrm>
            <a:off x="-277786" y="-132662"/>
            <a:ext cx="1725586" cy="1656662"/>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20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GAP#1</a:t>
            </a:r>
          </a:p>
          <a:p>
            <a:pPr algn="ctr" eaLnBrk="0" fontAlgn="base" hangingPunct="0">
              <a:spcBef>
                <a:spcPct val="0"/>
              </a:spcBef>
              <a:spcAft>
                <a:spcPct val="0"/>
              </a:spcAft>
            </a:pPr>
            <a:endParaRPr lang="en-ZA" sz="14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4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Monitoring Supply &amp; Demand</a:t>
            </a:r>
            <a:r>
              <a:rPr lang="en-ZA" sz="20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 </a:t>
            </a:r>
            <a:endParaRPr lang="en-ZA" sz="20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Tree>
    <p:extLst>
      <p:ext uri="{BB962C8B-B14F-4D97-AF65-F5344CB8AC3E}">
        <p14:creationId xmlns:p14="http://schemas.microsoft.com/office/powerpoint/2010/main" val="77778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own Arrow 10"/>
          <p:cNvSpPr/>
          <p:nvPr/>
        </p:nvSpPr>
        <p:spPr>
          <a:xfrm>
            <a:off x="755" y="1497568"/>
            <a:ext cx="838200" cy="685800"/>
          </a:xfrm>
          <a:prstGeom prst="downArrow">
            <a:avLst/>
          </a:prstGeom>
          <a:solidFill>
            <a:srgbClr val="FF0000"/>
          </a:solidFill>
          <a:ln w="25400" cap="flat" cmpd="sng" algn="ctr">
            <a:solidFill>
              <a:srgbClr val="EEECE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white"/>
                </a:solidFill>
                <a:effectLst/>
                <a:uLnTx/>
                <a:uFillTx/>
                <a:latin typeface="Calibri"/>
              </a:rPr>
              <a:t>2</a:t>
            </a:r>
          </a:p>
        </p:txBody>
      </p:sp>
      <p:sp>
        <p:nvSpPr>
          <p:cNvPr id="12" name="TextBox 11"/>
          <p:cNvSpPr txBox="1"/>
          <p:nvPr/>
        </p:nvSpPr>
        <p:spPr>
          <a:xfrm>
            <a:off x="838955" y="1378803"/>
            <a:ext cx="1675645" cy="923330"/>
          </a:xfrm>
          <a:prstGeom prst="rect">
            <a:avLst/>
          </a:prstGeom>
          <a:solidFill>
            <a:srgbClr val="FFC000"/>
          </a:solidFill>
          <a:ln w="38100">
            <a:solidFill>
              <a:srgbClr val="FF0000"/>
            </a:solidFill>
          </a:ln>
        </p:spPr>
        <p:txBody>
          <a:bodyPr wrap="square" rtlCol="0">
            <a:spAutoFit/>
          </a:bodyPr>
          <a:lstStyle>
            <a:defPPr>
              <a:defRPr lang="en-US"/>
            </a:defPPr>
            <a:lvl1pPr algn="ctr"/>
          </a:lstStyle>
          <a:p>
            <a:r>
              <a:rPr lang="en-US" dirty="0">
                <a:solidFill>
                  <a:prstClr val="black"/>
                </a:solidFill>
                <a:latin typeface="Calibri"/>
              </a:rPr>
              <a:t>Academic </a:t>
            </a:r>
            <a:r>
              <a:rPr lang="en-US" dirty="0" smtClean="0">
                <a:solidFill>
                  <a:prstClr val="black"/>
                </a:solidFill>
                <a:latin typeface="Calibri"/>
              </a:rPr>
              <a:t>Knowhow / Training</a:t>
            </a:r>
            <a:endParaRPr lang="en-US" dirty="0">
              <a:solidFill>
                <a:prstClr val="black"/>
              </a:solidFill>
              <a:latin typeface="Calibri"/>
            </a:endParaRPr>
          </a:p>
        </p:txBody>
      </p:sp>
      <p:sp>
        <p:nvSpPr>
          <p:cNvPr id="13" name="TextBox 12"/>
          <p:cNvSpPr txBox="1"/>
          <p:nvPr/>
        </p:nvSpPr>
        <p:spPr>
          <a:xfrm>
            <a:off x="152400" y="2404170"/>
            <a:ext cx="8915400" cy="3539430"/>
          </a:xfrm>
          <a:prstGeom prst="rect">
            <a:avLst/>
          </a:prstGeom>
          <a:noFill/>
        </p:spPr>
        <p:txBody>
          <a:bodyPr wrap="square" rtlCol="0">
            <a:spAutoFit/>
          </a:bodyPr>
          <a:lstStyle/>
          <a:p>
            <a:pPr marL="342900" indent="-342900">
              <a:buFont typeface="+mj-lt"/>
              <a:buAutoNum type="arabicPeriod"/>
            </a:pPr>
            <a:r>
              <a:rPr lang="en-US" sz="1600" dirty="0" smtClean="0">
                <a:solidFill>
                  <a:prstClr val="black"/>
                </a:solidFill>
                <a:latin typeface="Calibri"/>
              </a:rPr>
              <a:t>To </a:t>
            </a:r>
            <a:r>
              <a:rPr lang="en-US" sz="1600" dirty="0">
                <a:solidFill>
                  <a:prstClr val="black"/>
                </a:solidFill>
                <a:latin typeface="Calibri"/>
              </a:rPr>
              <a:t>influence the academic output (content and individuals) of the BE academic </a:t>
            </a:r>
            <a:r>
              <a:rPr lang="en-US" sz="1600" dirty="0" smtClean="0">
                <a:solidFill>
                  <a:prstClr val="black"/>
                </a:solidFill>
                <a:latin typeface="Calibri"/>
              </a:rPr>
              <a:t>programmes</a:t>
            </a:r>
            <a:endParaRPr lang="en-US" sz="1600" dirty="0">
              <a:solidFill>
                <a:prstClr val="black"/>
              </a:solidFill>
              <a:latin typeface="Calibri"/>
            </a:endParaRPr>
          </a:p>
          <a:p>
            <a:pPr marL="342900" indent="-342900">
              <a:buFont typeface="+mj-lt"/>
              <a:buAutoNum type="arabicPeriod"/>
            </a:pPr>
            <a:r>
              <a:rPr lang="en-US" sz="1600" dirty="0" smtClean="0">
                <a:solidFill>
                  <a:prstClr val="black"/>
                </a:solidFill>
                <a:latin typeface="Calibri"/>
              </a:rPr>
              <a:t>Long </a:t>
            </a:r>
            <a:r>
              <a:rPr lang="en-US" sz="1600" dirty="0">
                <a:solidFill>
                  <a:prstClr val="black"/>
                </a:solidFill>
                <a:latin typeface="Calibri"/>
              </a:rPr>
              <a:t>Term: Curriculum </a:t>
            </a:r>
            <a:r>
              <a:rPr lang="en-US" sz="1600" dirty="0" smtClean="0">
                <a:solidFill>
                  <a:prstClr val="black"/>
                </a:solidFill>
                <a:latin typeface="Calibri"/>
              </a:rPr>
              <a:t>to include and align to </a:t>
            </a:r>
            <a:r>
              <a:rPr lang="en-US" sz="1600" dirty="0">
                <a:solidFill>
                  <a:prstClr val="black"/>
                </a:solidFill>
                <a:latin typeface="Calibri"/>
              </a:rPr>
              <a:t>the government’s </a:t>
            </a:r>
            <a:r>
              <a:rPr lang="en-US" sz="1600" dirty="0" smtClean="0">
                <a:solidFill>
                  <a:prstClr val="black"/>
                </a:solidFill>
                <a:latin typeface="Calibri"/>
              </a:rPr>
              <a:t>(and businesses) national plans </a:t>
            </a:r>
          </a:p>
          <a:p>
            <a:pPr marL="800100" lvl="1" indent="-342900">
              <a:buFont typeface="+mj-lt"/>
              <a:buAutoNum type="arabicPeriod"/>
            </a:pPr>
            <a:r>
              <a:rPr lang="en-US" sz="1600" dirty="0" smtClean="0">
                <a:solidFill>
                  <a:prstClr val="black"/>
                </a:solidFill>
                <a:latin typeface="Calibri"/>
              </a:rPr>
              <a:t>To address  risk of “interfering</a:t>
            </a:r>
            <a:r>
              <a:rPr lang="en-US" sz="1600" dirty="0">
                <a:solidFill>
                  <a:prstClr val="black"/>
                </a:solidFill>
                <a:latin typeface="Calibri"/>
              </a:rPr>
              <a:t>” with academic </a:t>
            </a:r>
            <a:r>
              <a:rPr lang="en-US" sz="1600" dirty="0" smtClean="0">
                <a:solidFill>
                  <a:prstClr val="black"/>
                </a:solidFill>
                <a:latin typeface="Calibri"/>
              </a:rPr>
              <a:t>independence</a:t>
            </a:r>
            <a:endParaRPr lang="en-US" sz="1600" dirty="0">
              <a:solidFill>
                <a:prstClr val="black"/>
              </a:solidFill>
              <a:latin typeface="Calibri"/>
            </a:endParaRPr>
          </a:p>
          <a:p>
            <a:pPr marL="342900" indent="-342900">
              <a:buFont typeface="+mj-lt"/>
              <a:buAutoNum type="arabicPeriod"/>
            </a:pPr>
            <a:r>
              <a:rPr lang="en-US" sz="1600" dirty="0" smtClean="0">
                <a:solidFill>
                  <a:prstClr val="black"/>
                </a:solidFill>
                <a:latin typeface="Calibri"/>
              </a:rPr>
              <a:t> Short </a:t>
            </a:r>
            <a:r>
              <a:rPr lang="en-US" sz="1600" dirty="0">
                <a:solidFill>
                  <a:prstClr val="black"/>
                </a:solidFill>
                <a:latin typeface="Calibri"/>
              </a:rPr>
              <a:t>to Medium </a:t>
            </a:r>
            <a:r>
              <a:rPr lang="en-US" sz="1600" dirty="0" smtClean="0">
                <a:solidFill>
                  <a:prstClr val="black"/>
                </a:solidFill>
                <a:latin typeface="Calibri"/>
              </a:rPr>
              <a:t>Term :</a:t>
            </a:r>
          </a:p>
          <a:p>
            <a:pPr marL="800100" lvl="1" indent="-342900">
              <a:buFont typeface="+mj-lt"/>
              <a:buAutoNum type="arabicPeriod"/>
            </a:pPr>
            <a:r>
              <a:rPr lang="en-US" sz="1600" dirty="0" smtClean="0">
                <a:solidFill>
                  <a:prstClr val="black"/>
                </a:solidFill>
                <a:latin typeface="Calibri"/>
              </a:rPr>
              <a:t>Produce an “Introduction to the Government Agenda” module / day / discussion</a:t>
            </a:r>
          </a:p>
          <a:p>
            <a:pPr marL="800100" lvl="1" indent="-342900">
              <a:buFont typeface="+mj-lt"/>
              <a:buAutoNum type="arabicPeriod"/>
            </a:pPr>
            <a:r>
              <a:rPr lang="en-US" sz="1600" dirty="0" smtClean="0">
                <a:solidFill>
                  <a:prstClr val="black"/>
                </a:solidFill>
                <a:latin typeface="Calibri"/>
              </a:rPr>
              <a:t>Host </a:t>
            </a:r>
            <a:r>
              <a:rPr lang="en-US" sz="1600" dirty="0">
                <a:solidFill>
                  <a:prstClr val="black"/>
                </a:solidFill>
                <a:latin typeface="Calibri"/>
              </a:rPr>
              <a:t>a national ‘real’ case study university competition</a:t>
            </a:r>
            <a:r>
              <a:rPr lang="en-US" sz="1600" dirty="0" smtClean="0">
                <a:solidFill>
                  <a:prstClr val="black"/>
                </a:solidFill>
                <a:latin typeface="Calibri"/>
              </a:rPr>
              <a:t>:</a:t>
            </a:r>
          </a:p>
          <a:p>
            <a:pPr marL="1257300" lvl="2" indent="-342900">
              <a:buFont typeface="+mj-lt"/>
              <a:buAutoNum type="arabicPeriod"/>
            </a:pPr>
            <a:r>
              <a:rPr lang="en-US" sz="1600" dirty="0" smtClean="0">
                <a:solidFill>
                  <a:prstClr val="black"/>
                </a:solidFill>
                <a:latin typeface="Calibri"/>
              </a:rPr>
              <a:t>ID </a:t>
            </a:r>
            <a:r>
              <a:rPr lang="en-US" sz="1600" dirty="0">
                <a:solidFill>
                  <a:prstClr val="black"/>
                </a:solidFill>
                <a:latin typeface="Calibri"/>
              </a:rPr>
              <a:t>a real case study project with typical symptoms of the challenges facing </a:t>
            </a:r>
            <a:r>
              <a:rPr lang="en-US" sz="1600" dirty="0" err="1">
                <a:solidFill>
                  <a:prstClr val="black"/>
                </a:solidFill>
                <a:latin typeface="Calibri"/>
              </a:rPr>
              <a:t>SAn</a:t>
            </a:r>
            <a:r>
              <a:rPr lang="en-US" sz="1600" dirty="0">
                <a:solidFill>
                  <a:prstClr val="black"/>
                </a:solidFill>
                <a:latin typeface="Calibri"/>
              </a:rPr>
              <a:t> towns and cities.  Multi/Inter-disciplinary BE student teams to propose planning and management solutions as part of their PDP. As an incentive students to earn points / recognition as part of their professional registration process and universities recognition for their contribution in solving societal problems. Link to NDP projects / case studies per province</a:t>
            </a:r>
          </a:p>
          <a:p>
            <a:pPr marL="800100" lvl="1" indent="-342900">
              <a:buFont typeface="+mj-lt"/>
              <a:buAutoNum type="arabicPeriod"/>
            </a:pPr>
            <a:r>
              <a:rPr lang="en-US" sz="1600" dirty="0" smtClean="0">
                <a:solidFill>
                  <a:prstClr val="black"/>
                </a:solidFill>
                <a:latin typeface="Calibri"/>
              </a:rPr>
              <a:t>Postgraduate </a:t>
            </a:r>
            <a:r>
              <a:rPr lang="en-US" sz="1600" dirty="0">
                <a:solidFill>
                  <a:prstClr val="black"/>
                </a:solidFill>
                <a:latin typeface="Calibri"/>
              </a:rPr>
              <a:t>Research </a:t>
            </a:r>
            <a:r>
              <a:rPr lang="en-US" sz="1600" dirty="0" smtClean="0">
                <a:solidFill>
                  <a:prstClr val="black"/>
                </a:solidFill>
                <a:latin typeface="Calibri"/>
              </a:rPr>
              <a:t>Outputs:</a:t>
            </a:r>
          </a:p>
          <a:p>
            <a:pPr marL="1257300" lvl="2" indent="-342900">
              <a:buFont typeface="+mj-lt"/>
              <a:buAutoNum type="arabicPeriod"/>
            </a:pPr>
            <a:r>
              <a:rPr lang="en-US" sz="1600" dirty="0" smtClean="0">
                <a:solidFill>
                  <a:prstClr val="black"/>
                </a:solidFill>
                <a:latin typeface="Calibri"/>
              </a:rPr>
              <a:t>Agreement with institutions to commission a certain type of ‘real’ case research that is aligned to the UNS through a ‘UNS Research Fund’. </a:t>
            </a:r>
          </a:p>
        </p:txBody>
      </p:sp>
      <p:pic>
        <p:nvPicPr>
          <p:cNvPr id="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755" y="1281320"/>
            <a:ext cx="3075820" cy="1143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943600" y="1129605"/>
            <a:ext cx="2971800" cy="1384995"/>
          </a:xfrm>
          <a:prstGeom prst="rect">
            <a:avLst/>
          </a:prstGeom>
          <a:solidFill>
            <a:sysClr val="window" lastClr="FFFFFF">
              <a:lumMod val="65000"/>
            </a:sysClr>
          </a:solidFill>
          <a:ln w="381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Architecture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City Planning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Urban Design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Civil Engineering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Transport Planning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Landscape Architecture </a:t>
            </a:r>
          </a:p>
        </p:txBody>
      </p:sp>
      <p:sp>
        <p:nvSpPr>
          <p:cNvPr id="16" name="Flowchart: Alternate Process 15"/>
          <p:cNvSpPr/>
          <p:nvPr/>
        </p:nvSpPr>
        <p:spPr>
          <a:xfrm>
            <a:off x="76200" y="5943600"/>
            <a:ext cx="3124200" cy="685800"/>
          </a:xfrm>
          <a:prstGeom prst="flowChartAlternateProcess">
            <a:avLst/>
          </a:prstGeom>
          <a:solidFill>
            <a:schemeClr val="accent3">
              <a:lumMod val="6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schemeClr val="bg1"/>
                </a:solidFill>
                <a:effectLst/>
                <a:uLnTx/>
                <a:uFillTx/>
                <a:latin typeface="Calibri"/>
              </a:rPr>
              <a:t>Package Government Agenda for Academic Curriculum</a:t>
            </a:r>
          </a:p>
        </p:txBody>
      </p:sp>
      <p:sp>
        <p:nvSpPr>
          <p:cNvPr id="17" name="Flowchart: Alternate Process 16"/>
          <p:cNvSpPr/>
          <p:nvPr/>
        </p:nvSpPr>
        <p:spPr>
          <a:xfrm>
            <a:off x="3276600" y="5943600"/>
            <a:ext cx="4495800" cy="685800"/>
          </a:xfrm>
          <a:prstGeom prst="flowChartAlternateProcess">
            <a:avLst/>
          </a:prstGeom>
          <a:solidFill>
            <a:schemeClr val="accent3">
              <a:lumMod val="6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schemeClr val="bg1"/>
                </a:solidFill>
                <a:effectLst/>
                <a:uLnTx/>
                <a:uFillTx/>
                <a:latin typeface="Calibri"/>
              </a:rPr>
              <a:t>Introduce and align (over time) Government Agenda &amp; Academic Curriculum</a:t>
            </a:r>
          </a:p>
        </p:txBody>
      </p:sp>
      <p:sp>
        <p:nvSpPr>
          <p:cNvPr id="18" name="Flowchart: Alternate Process 17"/>
          <p:cNvSpPr/>
          <p:nvPr/>
        </p:nvSpPr>
        <p:spPr>
          <a:xfrm>
            <a:off x="7848600" y="5943600"/>
            <a:ext cx="1270000" cy="685800"/>
          </a:xfrm>
          <a:prstGeom prst="flowChartAlternateProcess">
            <a:avLst/>
          </a:prstGeom>
          <a:solidFill>
            <a:schemeClr val="accent3">
              <a:lumMod val="6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smtClean="0">
                <a:ln>
                  <a:noFill/>
                </a:ln>
                <a:solidFill>
                  <a:schemeClr val="bg1"/>
                </a:solidFill>
                <a:effectLst/>
                <a:uLnTx/>
                <a:uFillTx/>
                <a:latin typeface="Calibri"/>
              </a:rPr>
              <a:t>Common Research Agenda</a:t>
            </a:r>
          </a:p>
        </p:txBody>
      </p:sp>
      <p:sp>
        <p:nvSpPr>
          <p:cNvPr id="10" name="TextBox 9"/>
          <p:cNvSpPr txBox="1"/>
          <p:nvPr/>
        </p:nvSpPr>
        <p:spPr>
          <a:xfrm>
            <a:off x="152400" y="71735"/>
            <a:ext cx="8623299" cy="830997"/>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TRANSLATING THE IDEA </a:t>
            </a:r>
            <a:endParaRPr lang="en-US" sz="2400" dirty="0" smtClean="0">
              <a:solidFill>
                <a:srgbClr val="FFFFFF"/>
              </a:solidFill>
              <a:latin typeface="Arial Bold"/>
              <a:ea typeface="+mj-ea"/>
              <a:cs typeface="Osaka"/>
            </a:endParaRPr>
          </a:p>
          <a:p>
            <a:pPr algn="ctr" fontAlgn="base">
              <a:spcBef>
                <a:spcPct val="0"/>
              </a:spcBef>
              <a:spcAft>
                <a:spcPct val="0"/>
              </a:spcAft>
            </a:pPr>
            <a:r>
              <a:rPr lang="en-US" sz="2400" dirty="0" smtClean="0">
                <a:solidFill>
                  <a:srgbClr val="FFFFFF"/>
                </a:solidFill>
                <a:latin typeface="Arial Bold"/>
                <a:ea typeface="+mj-ea"/>
                <a:cs typeface="Osaka"/>
              </a:rPr>
              <a:t>INTO </a:t>
            </a:r>
            <a:r>
              <a:rPr lang="en-US" sz="2400" dirty="0" smtClean="0">
                <a:solidFill>
                  <a:srgbClr val="FFFFFF"/>
                </a:solidFill>
                <a:latin typeface="Arial Bold"/>
                <a:ea typeface="+mj-ea"/>
                <a:cs typeface="Osaka"/>
              </a:rPr>
              <a:t>ACTION – PART II</a:t>
            </a:r>
            <a:endParaRPr lang="en-ZA" sz="2400" dirty="0">
              <a:solidFill>
                <a:srgbClr val="FFFFFF"/>
              </a:solidFill>
              <a:latin typeface="Arial Bold"/>
              <a:ea typeface="+mj-ea"/>
              <a:cs typeface="Osaka"/>
            </a:endParaRPr>
          </a:p>
        </p:txBody>
      </p:sp>
      <p:sp>
        <p:nvSpPr>
          <p:cNvPr id="20" name="10-Point Star 19"/>
          <p:cNvSpPr/>
          <p:nvPr/>
        </p:nvSpPr>
        <p:spPr bwMode="auto">
          <a:xfrm>
            <a:off x="-59962" y="-296357"/>
            <a:ext cx="1812562" cy="1896557"/>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20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GAP#2</a:t>
            </a:r>
          </a:p>
          <a:p>
            <a:pPr algn="ctr" eaLnBrk="0" fontAlgn="base" hangingPunct="0">
              <a:spcBef>
                <a:spcPct val="0"/>
              </a:spcBef>
              <a:spcAft>
                <a:spcPct val="0"/>
              </a:spcAft>
            </a:pPr>
            <a:endParaRPr lang="en-ZA" sz="14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4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Linking theory &amp; practice to outcomes</a:t>
            </a:r>
            <a:endParaRPr lang="en-ZA" sz="20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Tree>
    <p:extLst>
      <p:ext uri="{BB962C8B-B14F-4D97-AF65-F5344CB8AC3E}">
        <p14:creationId xmlns:p14="http://schemas.microsoft.com/office/powerpoint/2010/main" val="423123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0" y="1687353"/>
            <a:ext cx="838200" cy="685800"/>
          </a:xfrm>
          <a:prstGeom prst="downArrow">
            <a:avLst/>
          </a:prstGeom>
          <a:solidFill>
            <a:srgbClr val="FF0000"/>
          </a:solidFill>
          <a:ln w="25400" cap="flat" cmpd="sng" algn="ctr">
            <a:solidFill>
              <a:srgbClr val="EEECE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white"/>
                </a:solidFill>
                <a:effectLst/>
                <a:uLnTx/>
                <a:uFillTx/>
                <a:latin typeface="Calibri"/>
              </a:rPr>
              <a:t>3</a:t>
            </a:r>
          </a:p>
        </p:txBody>
      </p:sp>
      <p:sp>
        <p:nvSpPr>
          <p:cNvPr id="4" name="TextBox 3"/>
          <p:cNvSpPr txBox="1"/>
          <p:nvPr/>
        </p:nvSpPr>
        <p:spPr>
          <a:xfrm>
            <a:off x="152400" y="2691348"/>
            <a:ext cx="8991600" cy="3785652"/>
          </a:xfrm>
          <a:prstGeom prst="rect">
            <a:avLst/>
          </a:prstGeom>
          <a:noFill/>
        </p:spPr>
        <p:txBody>
          <a:bodyPr wrap="square" rtlCol="0">
            <a:spAutoFit/>
          </a:bodyPr>
          <a:lstStyle/>
          <a:p>
            <a:pPr marL="342900" indent="-342900">
              <a:buFont typeface="+mj-lt"/>
              <a:buAutoNum type="arabicPeriod"/>
            </a:pPr>
            <a:r>
              <a:rPr lang="en-US" sz="1600" dirty="0" smtClean="0">
                <a:solidFill>
                  <a:prstClr val="black"/>
                </a:solidFill>
                <a:latin typeface="Calibri"/>
              </a:rPr>
              <a:t>Professional Councils and Institutes to be an integral part of the individual PDPs by coordinating / hosting some students but mostly professionals’ related development functions.</a:t>
            </a:r>
          </a:p>
          <a:p>
            <a:pPr marL="342900" indent="-342900">
              <a:buFont typeface="+mj-lt"/>
              <a:buAutoNum type="arabicPeriod"/>
            </a:pPr>
            <a:r>
              <a:rPr lang="en-US" sz="1600" dirty="0" smtClean="0">
                <a:solidFill>
                  <a:prstClr val="black"/>
                </a:solidFill>
                <a:latin typeface="Calibri"/>
              </a:rPr>
              <a:t>A 3 Tier System to be considered:</a:t>
            </a:r>
          </a:p>
          <a:p>
            <a:pPr marL="800100" lvl="1" indent="-342900">
              <a:buFont typeface="+mj-lt"/>
              <a:buAutoNum type="alphaLcParenR"/>
            </a:pPr>
            <a:r>
              <a:rPr lang="en-US" sz="1600" b="1" dirty="0" smtClean="0">
                <a:solidFill>
                  <a:prstClr val="black"/>
                </a:solidFill>
                <a:latin typeface="Calibri"/>
              </a:rPr>
              <a:t>Student Registration:</a:t>
            </a:r>
            <a:r>
              <a:rPr lang="en-US" sz="1600" dirty="0" smtClean="0">
                <a:solidFill>
                  <a:prstClr val="black"/>
                </a:solidFill>
                <a:latin typeface="Calibri"/>
              </a:rPr>
              <a:t> As per current system.</a:t>
            </a:r>
          </a:p>
          <a:p>
            <a:pPr marL="800100" lvl="1" indent="-342900">
              <a:buFont typeface="+mj-lt"/>
              <a:buAutoNum type="alphaLcParenR"/>
            </a:pPr>
            <a:r>
              <a:rPr lang="en-US" sz="1600" b="1" dirty="0" smtClean="0">
                <a:solidFill>
                  <a:prstClr val="black"/>
                </a:solidFill>
                <a:latin typeface="Calibri"/>
              </a:rPr>
              <a:t>Professional Registration: </a:t>
            </a:r>
          </a:p>
          <a:p>
            <a:pPr marL="1314450" lvl="2" indent="-400050">
              <a:buFont typeface="+mj-lt"/>
              <a:buAutoNum type="romanLcPeriod"/>
            </a:pPr>
            <a:r>
              <a:rPr lang="en-US" sz="1600" dirty="0" smtClean="0">
                <a:solidFill>
                  <a:prstClr val="black"/>
                </a:solidFill>
                <a:latin typeface="Calibri"/>
              </a:rPr>
              <a:t>Quarterly submitted log book signed by a pre-approved Senior Professionals (who are @ Tier 3 themselves (mentoring)</a:t>
            </a:r>
          </a:p>
          <a:p>
            <a:pPr marL="1314450" lvl="2" indent="-400050">
              <a:buFont typeface="+mj-lt"/>
              <a:buAutoNum type="romanLcPeriod"/>
            </a:pPr>
            <a:r>
              <a:rPr lang="en-US" sz="1600" dirty="0" smtClean="0">
                <a:solidFill>
                  <a:prstClr val="black"/>
                </a:solidFill>
                <a:latin typeface="Calibri"/>
              </a:rPr>
              <a:t>Board exam that covers various aspects of the professions equivalent to this level</a:t>
            </a:r>
          </a:p>
          <a:p>
            <a:pPr marL="800100" lvl="1" indent="-342900">
              <a:buFont typeface="+mj-lt"/>
              <a:buAutoNum type="alphaLcParenR"/>
            </a:pPr>
            <a:r>
              <a:rPr lang="en-US" sz="1600" b="1" dirty="0" smtClean="0">
                <a:solidFill>
                  <a:prstClr val="black"/>
                </a:solidFill>
                <a:latin typeface="Calibri"/>
              </a:rPr>
              <a:t>Senior / Expert Professional Registration: </a:t>
            </a:r>
          </a:p>
          <a:p>
            <a:pPr marL="1314450" lvl="2" indent="-400050">
              <a:buFont typeface="+mj-lt"/>
              <a:buAutoNum type="romanLcPeriod"/>
            </a:pPr>
            <a:r>
              <a:rPr lang="en-US" sz="1600" dirty="0" smtClean="0">
                <a:solidFill>
                  <a:prstClr val="black"/>
                </a:solidFill>
                <a:latin typeface="Calibri"/>
              </a:rPr>
              <a:t>Eligibility: Minimum of </a:t>
            </a:r>
            <a:r>
              <a:rPr lang="en-US" sz="1600" b="1" dirty="0" smtClean="0">
                <a:solidFill>
                  <a:srgbClr val="FF0000"/>
                </a:solidFill>
                <a:latin typeface="Calibri"/>
              </a:rPr>
              <a:t>15</a:t>
            </a:r>
            <a:r>
              <a:rPr lang="en-US" sz="1600" dirty="0" smtClean="0">
                <a:solidFill>
                  <a:prstClr val="black"/>
                </a:solidFill>
                <a:latin typeface="Calibri"/>
              </a:rPr>
              <a:t> </a:t>
            </a:r>
            <a:r>
              <a:rPr lang="en-US" sz="1600" dirty="0" smtClean="0">
                <a:solidFill>
                  <a:prstClr val="black"/>
                </a:solidFill>
                <a:latin typeface="Calibri"/>
              </a:rPr>
              <a:t>Years post professional registration experience. </a:t>
            </a:r>
          </a:p>
          <a:p>
            <a:pPr marL="1314450" lvl="2" indent="-400050">
              <a:buFont typeface="+mj-lt"/>
              <a:buAutoNum type="romanLcPeriod"/>
            </a:pPr>
            <a:r>
              <a:rPr lang="en-US" sz="1600" dirty="0">
                <a:solidFill>
                  <a:prstClr val="black"/>
                </a:solidFill>
                <a:latin typeface="Calibri"/>
              </a:rPr>
              <a:t>Board exam that covers various aspects of the </a:t>
            </a:r>
            <a:r>
              <a:rPr lang="en-US" sz="1600" dirty="0" smtClean="0">
                <a:solidFill>
                  <a:prstClr val="black"/>
                </a:solidFill>
                <a:latin typeface="Calibri"/>
              </a:rPr>
              <a:t>professions </a:t>
            </a:r>
            <a:r>
              <a:rPr lang="en-US" sz="1600" dirty="0">
                <a:solidFill>
                  <a:prstClr val="black"/>
                </a:solidFill>
                <a:latin typeface="Calibri"/>
              </a:rPr>
              <a:t>equivalent to this </a:t>
            </a:r>
            <a:r>
              <a:rPr lang="en-US" sz="1600" dirty="0" smtClean="0">
                <a:solidFill>
                  <a:prstClr val="black"/>
                </a:solidFill>
                <a:latin typeface="Calibri"/>
              </a:rPr>
              <a:t>level</a:t>
            </a:r>
          </a:p>
          <a:p>
            <a:pPr marL="1314450" lvl="2" indent="-400050">
              <a:buFont typeface="+mj-lt"/>
              <a:buAutoNum type="romanLcPeriod"/>
            </a:pPr>
            <a:r>
              <a:rPr lang="en-US" sz="1600" dirty="0" smtClean="0">
                <a:solidFill>
                  <a:prstClr val="black"/>
                </a:solidFill>
                <a:latin typeface="Calibri"/>
              </a:rPr>
              <a:t>Competency </a:t>
            </a:r>
            <a:r>
              <a:rPr lang="en-US" sz="1600" dirty="0">
                <a:solidFill>
                  <a:prstClr val="black"/>
                </a:solidFill>
                <a:latin typeface="Calibri"/>
              </a:rPr>
              <a:t>/ Registration </a:t>
            </a:r>
            <a:r>
              <a:rPr lang="en-US" sz="1600" dirty="0" smtClean="0">
                <a:solidFill>
                  <a:prstClr val="black"/>
                </a:solidFill>
                <a:latin typeface="Calibri"/>
              </a:rPr>
              <a:t>assessments </a:t>
            </a:r>
            <a:r>
              <a:rPr lang="en-US" sz="1600" dirty="0">
                <a:solidFill>
                  <a:prstClr val="black"/>
                </a:solidFill>
                <a:latin typeface="Calibri"/>
              </a:rPr>
              <a:t>to include </a:t>
            </a:r>
            <a:r>
              <a:rPr lang="en-US" sz="1600" dirty="0" smtClean="0">
                <a:solidFill>
                  <a:prstClr val="black"/>
                </a:solidFill>
                <a:latin typeface="Calibri"/>
              </a:rPr>
              <a:t>alignment </a:t>
            </a:r>
            <a:r>
              <a:rPr lang="en-US" sz="1600" dirty="0">
                <a:solidFill>
                  <a:prstClr val="black"/>
                </a:solidFill>
                <a:latin typeface="Calibri"/>
              </a:rPr>
              <a:t>/ competency on Government Agenda </a:t>
            </a:r>
            <a:endParaRPr lang="en-US" sz="1600" dirty="0" smtClean="0">
              <a:solidFill>
                <a:prstClr val="black"/>
              </a:solidFill>
              <a:latin typeface="Calibri"/>
            </a:endParaRPr>
          </a:p>
          <a:p>
            <a:pPr marL="1314450" lvl="2" indent="-400050">
              <a:buFont typeface="+mj-lt"/>
              <a:buAutoNum type="romanLcPeriod"/>
            </a:pPr>
            <a:endParaRPr lang="en-US" sz="1600" dirty="0">
              <a:solidFill>
                <a:prstClr val="black"/>
              </a:solidFill>
              <a:latin typeface="Calibri"/>
            </a:endParaRPr>
          </a:p>
          <a:p>
            <a:pPr lvl="2"/>
            <a:endParaRPr lang="en-US" sz="1600" dirty="0" smtClean="0">
              <a:solidFill>
                <a:prstClr val="black"/>
              </a:solidFill>
              <a:latin typeface="Calibri"/>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360675"/>
            <a:ext cx="33147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8955" y="1650622"/>
            <a:ext cx="1675645" cy="646331"/>
          </a:xfrm>
          <a:prstGeom prst="rect">
            <a:avLst/>
          </a:prstGeom>
          <a:solidFill>
            <a:srgbClr val="FFC000"/>
          </a:solidFill>
          <a:ln w="38100">
            <a:solidFill>
              <a:srgbClr val="FF0000"/>
            </a:solidFill>
          </a:ln>
        </p:spPr>
        <p:txBody>
          <a:bodyPr wrap="square" rtlCol="0">
            <a:spAutoFit/>
          </a:bodyPr>
          <a:lstStyle>
            <a:defPPr>
              <a:defRPr lang="en-US"/>
            </a:defPPr>
            <a:lvl1pPr algn="ctr"/>
          </a:lstStyle>
          <a:p>
            <a:r>
              <a:rPr lang="en-US" dirty="0" smtClean="0">
                <a:solidFill>
                  <a:prstClr val="black"/>
                </a:solidFill>
                <a:latin typeface="Calibri"/>
              </a:rPr>
              <a:t>Professional Councils</a:t>
            </a:r>
            <a:endParaRPr lang="en-US" dirty="0">
              <a:solidFill>
                <a:prstClr val="black"/>
              </a:solidFill>
              <a:latin typeface="Calibri"/>
            </a:endParaRPr>
          </a:p>
        </p:txBody>
      </p:sp>
      <p:sp>
        <p:nvSpPr>
          <p:cNvPr id="7" name="TextBox 6"/>
          <p:cNvSpPr txBox="1"/>
          <p:nvPr/>
        </p:nvSpPr>
        <p:spPr>
          <a:xfrm>
            <a:off x="5943600" y="1306353"/>
            <a:ext cx="2971800" cy="1384995"/>
          </a:xfrm>
          <a:prstGeom prst="rect">
            <a:avLst/>
          </a:prstGeom>
          <a:solidFill>
            <a:sysClr val="window" lastClr="FFFFFF">
              <a:lumMod val="65000"/>
            </a:sysClr>
          </a:solidFill>
          <a:ln w="381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Architecture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City Planning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Urban Design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Civil Engineering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Transport Planning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Landscape Architecture </a:t>
            </a:r>
          </a:p>
        </p:txBody>
      </p:sp>
      <p:sp>
        <p:nvSpPr>
          <p:cNvPr id="8" name="Flowchart: Alternate Process 7"/>
          <p:cNvSpPr/>
          <p:nvPr/>
        </p:nvSpPr>
        <p:spPr>
          <a:xfrm>
            <a:off x="76200" y="5943600"/>
            <a:ext cx="5029200" cy="685800"/>
          </a:xfrm>
          <a:prstGeom prst="flowChartAlternateProcess">
            <a:avLst/>
          </a:prstGeom>
          <a:solidFill>
            <a:schemeClr val="accent3">
              <a:lumMod val="7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Role / responsibility (capacity?) of </a:t>
            </a:r>
            <a:r>
              <a:rPr kumimoji="0" lang="en-US" sz="1800" b="0" i="0" u="none" strike="noStrike" kern="0" cap="none" spc="0" normalizeH="0" baseline="0" noProof="0" dirty="0" smtClean="0">
                <a:ln>
                  <a:noFill/>
                </a:ln>
                <a:solidFill>
                  <a:prstClr val="black"/>
                </a:solidFill>
                <a:effectLst/>
                <a:uLnTx/>
                <a:uFillTx/>
                <a:latin typeface="Calibri"/>
              </a:rPr>
              <a:t>Professional Councils and Institutes to</a:t>
            </a:r>
            <a:r>
              <a:rPr kumimoji="0" lang="en-ZA" sz="1800" b="0" i="0" u="none" strike="noStrike" kern="0" cap="none" spc="0" normalizeH="0" baseline="0" noProof="0" dirty="0" smtClean="0">
                <a:ln>
                  <a:noFill/>
                </a:ln>
                <a:solidFill>
                  <a:prstClr val="black"/>
                </a:solidFill>
                <a:effectLst/>
                <a:uLnTx/>
                <a:uFillTx/>
                <a:latin typeface="Calibri"/>
              </a:rPr>
              <a:t> upgrade &amp; lead PDP </a:t>
            </a:r>
          </a:p>
        </p:txBody>
      </p:sp>
      <p:sp>
        <p:nvSpPr>
          <p:cNvPr id="9" name="Flowchart: Alternate Process 8"/>
          <p:cNvSpPr/>
          <p:nvPr/>
        </p:nvSpPr>
        <p:spPr>
          <a:xfrm>
            <a:off x="5181600" y="5943600"/>
            <a:ext cx="3200400" cy="685800"/>
          </a:xfrm>
          <a:prstGeom prst="flowChartAlternateProcess">
            <a:avLst/>
          </a:prstGeom>
          <a:solidFill>
            <a:schemeClr val="accent3">
              <a:lumMod val="7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Design &amp; buy-in differentiated 3 Tier PDP Systems</a:t>
            </a:r>
          </a:p>
        </p:txBody>
      </p:sp>
      <p:sp>
        <p:nvSpPr>
          <p:cNvPr id="10" name="TextBox 9"/>
          <p:cNvSpPr txBox="1"/>
          <p:nvPr/>
        </p:nvSpPr>
        <p:spPr>
          <a:xfrm>
            <a:off x="152400" y="71735"/>
            <a:ext cx="8623299" cy="830997"/>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TRANSLATING THE IDEA </a:t>
            </a:r>
            <a:endParaRPr lang="en-US" sz="2400" dirty="0" smtClean="0">
              <a:solidFill>
                <a:srgbClr val="FFFFFF"/>
              </a:solidFill>
              <a:latin typeface="Arial Bold"/>
              <a:ea typeface="+mj-ea"/>
              <a:cs typeface="Osaka"/>
            </a:endParaRPr>
          </a:p>
          <a:p>
            <a:pPr algn="ctr" fontAlgn="base">
              <a:spcBef>
                <a:spcPct val="0"/>
              </a:spcBef>
              <a:spcAft>
                <a:spcPct val="0"/>
              </a:spcAft>
            </a:pPr>
            <a:r>
              <a:rPr lang="en-US" sz="2400" dirty="0" smtClean="0">
                <a:solidFill>
                  <a:srgbClr val="FFFFFF"/>
                </a:solidFill>
                <a:latin typeface="Arial Bold"/>
                <a:ea typeface="+mj-ea"/>
                <a:cs typeface="Osaka"/>
              </a:rPr>
              <a:t>INTO </a:t>
            </a:r>
            <a:r>
              <a:rPr lang="en-US" sz="2400" dirty="0" smtClean="0">
                <a:solidFill>
                  <a:srgbClr val="FFFFFF"/>
                </a:solidFill>
                <a:latin typeface="Arial Bold"/>
                <a:ea typeface="+mj-ea"/>
                <a:cs typeface="Osaka"/>
              </a:rPr>
              <a:t>ACTION – PART III</a:t>
            </a:r>
            <a:endParaRPr lang="en-ZA" sz="2400" dirty="0">
              <a:solidFill>
                <a:srgbClr val="FFFFFF"/>
              </a:solidFill>
              <a:latin typeface="Arial Bold"/>
              <a:ea typeface="+mj-ea"/>
              <a:cs typeface="Osaka"/>
            </a:endParaRPr>
          </a:p>
        </p:txBody>
      </p:sp>
      <p:sp>
        <p:nvSpPr>
          <p:cNvPr id="12" name="10-Point Star 11"/>
          <p:cNvSpPr/>
          <p:nvPr/>
        </p:nvSpPr>
        <p:spPr bwMode="auto">
          <a:xfrm>
            <a:off x="-162773" y="-255762"/>
            <a:ext cx="2003455" cy="1998231"/>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GAP#3</a:t>
            </a:r>
          </a:p>
          <a:p>
            <a:pPr algn="ctr" eaLnBrk="0" fontAlgn="base" hangingPunct="0">
              <a:spcBef>
                <a:spcPct val="0"/>
              </a:spcBef>
              <a:spcAft>
                <a:spcPct val="0"/>
              </a:spcAft>
            </a:pPr>
            <a:endParaRPr lang="en-ZA" sz="12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2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Differentiation: Experience, Excellence &amp; Effort  </a:t>
            </a:r>
            <a:endParaRPr lang="en-ZA"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Tree>
    <p:extLst>
      <p:ext uri="{BB962C8B-B14F-4D97-AF65-F5344CB8AC3E}">
        <p14:creationId xmlns:p14="http://schemas.microsoft.com/office/powerpoint/2010/main" val="275788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76200" y="1981200"/>
            <a:ext cx="838200" cy="685800"/>
          </a:xfrm>
          <a:prstGeom prst="downArrow">
            <a:avLst/>
          </a:prstGeom>
          <a:solidFill>
            <a:srgbClr val="FF0000"/>
          </a:solidFill>
          <a:ln w="25400" cap="flat" cmpd="sng" algn="ctr">
            <a:solidFill>
              <a:srgbClr val="EEECE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white"/>
                </a:solidFill>
                <a:effectLst/>
                <a:uLnTx/>
                <a:uFillTx/>
                <a:latin typeface="Calibri"/>
              </a:rPr>
              <a:t>4.</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1676400"/>
            <a:ext cx="32861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2914472"/>
            <a:ext cx="8763000" cy="2585323"/>
          </a:xfrm>
          <a:prstGeom prst="rect">
            <a:avLst/>
          </a:prstGeom>
          <a:noFill/>
        </p:spPr>
        <p:txBody>
          <a:bodyPr wrap="square" rtlCol="0">
            <a:spAutoFit/>
          </a:bodyPr>
          <a:lstStyle/>
          <a:p>
            <a:pPr marL="342900" indent="-342900">
              <a:buFont typeface="+mj-lt"/>
              <a:buAutoNum type="arabicPeriod"/>
            </a:pPr>
            <a:r>
              <a:rPr lang="en-US" dirty="0" smtClean="0">
                <a:solidFill>
                  <a:prstClr val="black"/>
                </a:solidFill>
                <a:latin typeface="Calibri"/>
              </a:rPr>
              <a:t>Competency / registration </a:t>
            </a:r>
            <a:r>
              <a:rPr lang="en-US" dirty="0">
                <a:solidFill>
                  <a:prstClr val="black"/>
                </a:solidFill>
                <a:latin typeface="Calibri"/>
              </a:rPr>
              <a:t>assessments </a:t>
            </a:r>
            <a:r>
              <a:rPr lang="en-US" dirty="0" smtClean="0">
                <a:solidFill>
                  <a:prstClr val="black"/>
                </a:solidFill>
                <a:latin typeface="Calibri"/>
              </a:rPr>
              <a:t>and eligibility criteria needs to be discussed.</a:t>
            </a:r>
          </a:p>
          <a:p>
            <a:pPr marL="800100" lvl="1" indent="-342900">
              <a:buFont typeface="+mj-lt"/>
              <a:buAutoNum type="arabicPeriod"/>
            </a:pPr>
            <a:r>
              <a:rPr lang="en-US" dirty="0" smtClean="0">
                <a:solidFill>
                  <a:prstClr val="black"/>
                </a:solidFill>
                <a:latin typeface="Calibri"/>
              </a:rPr>
              <a:t>Assessment Level and Content</a:t>
            </a:r>
          </a:p>
          <a:p>
            <a:pPr marL="800100" lvl="1" indent="-342900">
              <a:buFont typeface="+mj-lt"/>
              <a:buAutoNum type="arabicPeriod"/>
            </a:pPr>
            <a:r>
              <a:rPr lang="en-ZA" dirty="0" smtClean="0">
                <a:solidFill>
                  <a:prstClr val="black"/>
                </a:solidFill>
                <a:latin typeface="Calibri"/>
              </a:rPr>
              <a:t>On-going </a:t>
            </a:r>
            <a:r>
              <a:rPr lang="en-ZA" dirty="0">
                <a:solidFill>
                  <a:prstClr val="black"/>
                </a:solidFill>
                <a:latin typeface="Calibri"/>
              </a:rPr>
              <a:t>/ continuous development </a:t>
            </a:r>
          </a:p>
          <a:p>
            <a:pPr marL="800100" lvl="1" indent="-342900">
              <a:buFont typeface="+mj-lt"/>
              <a:buAutoNum type="arabicPeriod"/>
            </a:pPr>
            <a:r>
              <a:rPr lang="en-ZA" dirty="0">
                <a:solidFill>
                  <a:prstClr val="black"/>
                </a:solidFill>
                <a:latin typeface="Calibri"/>
              </a:rPr>
              <a:t>Service to society </a:t>
            </a:r>
            <a:r>
              <a:rPr lang="en-ZA" dirty="0" smtClean="0">
                <a:solidFill>
                  <a:prstClr val="black"/>
                </a:solidFill>
                <a:latin typeface="Calibri"/>
              </a:rPr>
              <a:t>credits (mentoring / internships)</a:t>
            </a:r>
            <a:endParaRPr lang="en-ZA" dirty="0">
              <a:solidFill>
                <a:prstClr val="black"/>
              </a:solidFill>
              <a:latin typeface="Calibri"/>
            </a:endParaRPr>
          </a:p>
          <a:p>
            <a:pPr marL="800100" lvl="1" indent="-342900">
              <a:buFont typeface="+mj-lt"/>
              <a:buAutoNum type="arabicPeriod"/>
            </a:pPr>
            <a:r>
              <a:rPr lang="en-US" dirty="0" smtClean="0">
                <a:solidFill>
                  <a:prstClr val="black"/>
                </a:solidFill>
                <a:latin typeface="Calibri"/>
              </a:rPr>
              <a:t>Registration needs to be renewed by means of an assessment every </a:t>
            </a:r>
            <a:r>
              <a:rPr lang="en-US" b="1" dirty="0" smtClean="0">
                <a:solidFill>
                  <a:srgbClr val="FF0000"/>
                </a:solidFill>
                <a:latin typeface="Calibri"/>
              </a:rPr>
              <a:t>????</a:t>
            </a:r>
            <a:r>
              <a:rPr lang="en-US" dirty="0" smtClean="0">
                <a:solidFill>
                  <a:prstClr val="black"/>
                </a:solidFill>
                <a:latin typeface="Calibri"/>
              </a:rPr>
              <a:t> years.</a:t>
            </a:r>
          </a:p>
          <a:p>
            <a:pPr marL="342900" indent="-342900">
              <a:buFont typeface="+mj-lt"/>
              <a:buAutoNum type="arabicPeriod"/>
            </a:pPr>
            <a:r>
              <a:rPr lang="en-US" dirty="0" smtClean="0">
                <a:solidFill>
                  <a:prstClr val="black"/>
                </a:solidFill>
                <a:latin typeface="Calibri"/>
              </a:rPr>
              <a:t>Experts to be considered as part of the NDP/UNS expert database.</a:t>
            </a:r>
          </a:p>
          <a:p>
            <a:pPr lvl="1"/>
            <a:endParaRPr lang="en-US" dirty="0" smtClean="0">
              <a:solidFill>
                <a:prstClr val="black"/>
              </a:solidFill>
              <a:latin typeface="Calibri"/>
            </a:endParaRPr>
          </a:p>
          <a:p>
            <a:pPr marL="342900" indent="-342900">
              <a:buFont typeface="+mj-lt"/>
              <a:buAutoNum type="arabicPeriod"/>
            </a:pPr>
            <a:endParaRPr lang="en-US" dirty="0" smtClean="0">
              <a:solidFill>
                <a:prstClr val="black"/>
              </a:solidFill>
              <a:latin typeface="Calibri"/>
            </a:endParaRPr>
          </a:p>
          <a:p>
            <a:pPr marL="342900" indent="-342900">
              <a:buFont typeface="+mj-lt"/>
              <a:buAutoNum type="arabicPeriod"/>
            </a:pPr>
            <a:endParaRPr lang="en-US" dirty="0" smtClean="0">
              <a:solidFill>
                <a:prstClr val="black"/>
              </a:solidFill>
              <a:latin typeface="Calibri"/>
            </a:endParaRPr>
          </a:p>
        </p:txBody>
      </p:sp>
      <p:sp>
        <p:nvSpPr>
          <p:cNvPr id="7" name="TextBox 6"/>
          <p:cNvSpPr txBox="1"/>
          <p:nvPr/>
        </p:nvSpPr>
        <p:spPr>
          <a:xfrm>
            <a:off x="838955" y="1868269"/>
            <a:ext cx="1742320" cy="830997"/>
          </a:xfrm>
          <a:prstGeom prst="rect">
            <a:avLst/>
          </a:prstGeom>
          <a:solidFill>
            <a:srgbClr val="FFC000"/>
          </a:solidFill>
          <a:ln w="38100">
            <a:solidFill>
              <a:srgbClr val="FF0000"/>
            </a:solidFill>
          </a:ln>
        </p:spPr>
        <p:txBody>
          <a:bodyPr wrap="square" rtlCol="0">
            <a:spAutoFit/>
          </a:bodyPr>
          <a:lstStyle>
            <a:defPPr>
              <a:defRPr lang="en-US"/>
            </a:defPPr>
            <a:lvl1pPr algn="ctr"/>
          </a:lstStyle>
          <a:p>
            <a:r>
              <a:rPr lang="en-US" sz="1600" dirty="0" smtClean="0">
                <a:solidFill>
                  <a:prstClr val="black"/>
                </a:solidFill>
                <a:latin typeface="Calibri"/>
              </a:rPr>
              <a:t>On-going Senior </a:t>
            </a:r>
            <a:r>
              <a:rPr lang="en-US" sz="1600" dirty="0">
                <a:solidFill>
                  <a:prstClr val="black"/>
                </a:solidFill>
                <a:latin typeface="Calibri"/>
              </a:rPr>
              <a:t>/ Expert </a:t>
            </a:r>
            <a:r>
              <a:rPr lang="en-US" sz="1600" dirty="0" smtClean="0">
                <a:solidFill>
                  <a:prstClr val="black"/>
                </a:solidFill>
                <a:latin typeface="Calibri"/>
              </a:rPr>
              <a:t>Professionalization</a:t>
            </a:r>
            <a:endParaRPr lang="en-US" sz="1600" dirty="0">
              <a:solidFill>
                <a:prstClr val="black"/>
              </a:solidFill>
              <a:latin typeface="Calibri"/>
            </a:endParaRPr>
          </a:p>
        </p:txBody>
      </p:sp>
      <p:sp>
        <p:nvSpPr>
          <p:cNvPr id="8" name="TextBox 7"/>
          <p:cNvSpPr txBox="1"/>
          <p:nvPr/>
        </p:nvSpPr>
        <p:spPr>
          <a:xfrm>
            <a:off x="5943600" y="1524000"/>
            <a:ext cx="2971800" cy="1384995"/>
          </a:xfrm>
          <a:prstGeom prst="rect">
            <a:avLst/>
          </a:prstGeom>
          <a:solidFill>
            <a:sysClr val="window" lastClr="FFFFFF">
              <a:lumMod val="65000"/>
            </a:sysClr>
          </a:solidFill>
          <a:ln w="381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Architecture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City Planning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Urban Design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Civil Engineering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Transport Planning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rPr>
              <a:t>Landscape Architecture </a:t>
            </a:r>
          </a:p>
        </p:txBody>
      </p:sp>
      <p:sp>
        <p:nvSpPr>
          <p:cNvPr id="9" name="Flowchart: Alternate Process 8"/>
          <p:cNvSpPr/>
          <p:nvPr/>
        </p:nvSpPr>
        <p:spPr>
          <a:xfrm>
            <a:off x="76200" y="5943600"/>
            <a:ext cx="3581400" cy="685800"/>
          </a:xfrm>
          <a:prstGeom prst="flowChartAlternateProcess">
            <a:avLst/>
          </a:prstGeom>
          <a:solidFill>
            <a:schemeClr val="accent3">
              <a:lumMod val="8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Creating a legitimate governance competency / registration process</a:t>
            </a:r>
          </a:p>
        </p:txBody>
      </p:sp>
      <p:sp>
        <p:nvSpPr>
          <p:cNvPr id="10" name="Flowchart: Alternate Process 9"/>
          <p:cNvSpPr/>
          <p:nvPr/>
        </p:nvSpPr>
        <p:spPr>
          <a:xfrm>
            <a:off x="3733801" y="5943600"/>
            <a:ext cx="3695699" cy="685800"/>
          </a:xfrm>
          <a:prstGeom prst="flowChartAlternateProcess">
            <a:avLst/>
          </a:prstGeom>
          <a:solidFill>
            <a:schemeClr val="accent3">
              <a:lumMod val="8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0" i="0" u="none" strike="noStrike" kern="0" cap="none" spc="0" normalizeH="0" baseline="0" noProof="0" dirty="0" smtClean="0">
                <a:ln>
                  <a:noFill/>
                </a:ln>
                <a:solidFill>
                  <a:prstClr val="black"/>
                </a:solidFill>
                <a:effectLst/>
                <a:uLnTx/>
                <a:uFillTx/>
                <a:latin typeface="Calibri"/>
              </a:rPr>
              <a:t>Process to acknowledge “service to society” &amp; development agenda</a:t>
            </a:r>
          </a:p>
        </p:txBody>
      </p:sp>
      <p:sp>
        <p:nvSpPr>
          <p:cNvPr id="11" name="Flowchart: Alternate Process 10"/>
          <p:cNvSpPr/>
          <p:nvPr/>
        </p:nvSpPr>
        <p:spPr>
          <a:xfrm>
            <a:off x="7543800" y="5943600"/>
            <a:ext cx="1574800" cy="685800"/>
          </a:xfrm>
          <a:prstGeom prst="flowChartAlternateProcess">
            <a:avLst/>
          </a:prstGeom>
          <a:solidFill>
            <a:schemeClr val="accent3">
              <a:lumMod val="85000"/>
            </a:schemeClr>
          </a:solidFill>
          <a:ln w="285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smtClean="0">
                <a:ln>
                  <a:noFill/>
                </a:ln>
                <a:solidFill>
                  <a:prstClr val="black"/>
                </a:solidFill>
                <a:effectLst/>
                <a:uLnTx/>
                <a:uFillTx/>
                <a:latin typeface="Calibri"/>
              </a:rPr>
              <a:t>Qualifying for government contracts</a:t>
            </a:r>
          </a:p>
        </p:txBody>
      </p:sp>
      <p:sp>
        <p:nvSpPr>
          <p:cNvPr id="12" name="TextBox 11"/>
          <p:cNvSpPr txBox="1"/>
          <p:nvPr/>
        </p:nvSpPr>
        <p:spPr>
          <a:xfrm>
            <a:off x="152400" y="71735"/>
            <a:ext cx="8623299" cy="830997"/>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TRANSLATING THE IDEA </a:t>
            </a:r>
            <a:endParaRPr lang="en-US" sz="2400" dirty="0" smtClean="0">
              <a:solidFill>
                <a:srgbClr val="FFFFFF"/>
              </a:solidFill>
              <a:latin typeface="Arial Bold"/>
              <a:ea typeface="+mj-ea"/>
              <a:cs typeface="Osaka"/>
            </a:endParaRPr>
          </a:p>
          <a:p>
            <a:pPr algn="ctr" fontAlgn="base">
              <a:spcBef>
                <a:spcPct val="0"/>
              </a:spcBef>
              <a:spcAft>
                <a:spcPct val="0"/>
              </a:spcAft>
            </a:pPr>
            <a:r>
              <a:rPr lang="en-US" sz="2400" dirty="0" smtClean="0">
                <a:solidFill>
                  <a:srgbClr val="FFFFFF"/>
                </a:solidFill>
                <a:latin typeface="Arial Bold"/>
                <a:ea typeface="+mj-ea"/>
                <a:cs typeface="Osaka"/>
              </a:rPr>
              <a:t>INTO </a:t>
            </a:r>
            <a:r>
              <a:rPr lang="en-US" sz="2400" dirty="0" smtClean="0">
                <a:solidFill>
                  <a:srgbClr val="FFFFFF"/>
                </a:solidFill>
                <a:latin typeface="Arial Bold"/>
                <a:ea typeface="+mj-ea"/>
                <a:cs typeface="Osaka"/>
              </a:rPr>
              <a:t>ACTION – PART IV</a:t>
            </a:r>
            <a:endParaRPr lang="en-ZA" sz="2400" dirty="0">
              <a:solidFill>
                <a:srgbClr val="FFFFFF"/>
              </a:solidFill>
              <a:latin typeface="Arial Bold"/>
              <a:ea typeface="+mj-ea"/>
              <a:cs typeface="Osaka"/>
            </a:endParaRPr>
          </a:p>
        </p:txBody>
      </p:sp>
      <p:sp>
        <p:nvSpPr>
          <p:cNvPr id="14" name="10-Point Star 13"/>
          <p:cNvSpPr/>
          <p:nvPr/>
        </p:nvSpPr>
        <p:spPr bwMode="auto">
          <a:xfrm>
            <a:off x="-76200" y="-358540"/>
            <a:ext cx="1964696" cy="1945345"/>
          </a:xfrm>
          <a:prstGeom prst="star10">
            <a:avLst/>
          </a:prstGeom>
          <a:solidFill>
            <a:schemeClr val="tx1">
              <a:lumMod val="95000"/>
              <a:lumOff val="5000"/>
            </a:schemeClr>
          </a:solidFill>
          <a:ln w="9525" cap="flat" cmpd="sng" algn="ctr">
            <a:noFill/>
            <a:prstDash val="solid"/>
            <a:round/>
            <a:headEnd type="none" w="med" len="med"/>
            <a:tailEnd type="none" w="med" len="med"/>
          </a:ln>
          <a:effectLst>
            <a:glow rad="139700">
              <a:schemeClr val="accent1">
                <a:satMod val="175000"/>
                <a:alpha val="40000"/>
              </a:schemeClr>
            </a:glow>
            <a:outerShdw blurRad="50800" dist="38100" algn="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ZA" sz="20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GAP#4</a:t>
            </a:r>
          </a:p>
          <a:p>
            <a:pPr algn="ctr" eaLnBrk="0" fontAlgn="base" hangingPunct="0">
              <a:spcBef>
                <a:spcPct val="0"/>
              </a:spcBef>
              <a:spcAft>
                <a:spcPct val="0"/>
              </a:spcAft>
            </a:pPr>
            <a:endParaRPr lang="en-ZA" sz="14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endParaRPr>
          </a:p>
          <a:p>
            <a:pPr algn="ctr" eaLnBrk="0" fontAlgn="base" hangingPunct="0">
              <a:spcBef>
                <a:spcPct val="0"/>
              </a:spcBef>
              <a:spcAft>
                <a:spcPct val="0"/>
              </a:spcAft>
            </a:pPr>
            <a:r>
              <a:rPr lang="en-ZA" sz="1400" b="1" dirty="0" smtClean="0">
                <a:solidFill>
                  <a:schemeClr val="bg1"/>
                </a:solidFill>
                <a:effectLst>
                  <a:outerShdw blurRad="38100" dist="38100" dir="2700000" algn="tl">
                    <a:srgbClr val="000000">
                      <a:alpha val="43137"/>
                    </a:srgbClr>
                  </a:outerShdw>
                </a:effectLst>
                <a:latin typeface="Arial" charset="0"/>
                <a:ea typeface="ＭＳ Ｐゴシック" pitchFamily="1" charset="-128"/>
              </a:rPr>
              <a:t>Continuous Improvement </a:t>
            </a:r>
            <a:endParaRPr lang="en-ZA" sz="2000" b="1" dirty="0">
              <a:solidFill>
                <a:schemeClr val="bg1"/>
              </a:solidFill>
              <a:effectLst>
                <a:outerShdw blurRad="38100" dist="38100" dir="2700000" algn="tl">
                  <a:srgbClr val="000000">
                    <a:alpha val="43137"/>
                  </a:srgbClr>
                </a:outerShdw>
              </a:effectLst>
              <a:latin typeface="Arial" charset="0"/>
              <a:ea typeface="ＭＳ Ｐゴシック" pitchFamily="1" charset="-128"/>
            </a:endParaRPr>
          </a:p>
        </p:txBody>
      </p:sp>
    </p:spTree>
    <p:extLst>
      <p:ext uri="{BB962C8B-B14F-4D97-AF65-F5344CB8AC3E}">
        <p14:creationId xmlns:p14="http://schemas.microsoft.com/office/powerpoint/2010/main" val="362634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Alternate Process 9"/>
          <p:cNvSpPr/>
          <p:nvPr/>
        </p:nvSpPr>
        <p:spPr>
          <a:xfrm>
            <a:off x="228600" y="5943600"/>
            <a:ext cx="8686800" cy="685800"/>
          </a:xfrm>
          <a:prstGeom prst="flowChartAlternateProcess">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bg1"/>
                </a:solidFill>
              </a:rPr>
              <a:t>Progress Monitoring System “database” for BE individuals</a:t>
            </a:r>
          </a:p>
          <a:p>
            <a:pPr algn="ctr"/>
            <a:r>
              <a:rPr lang="en-ZA" dirty="0" smtClean="0">
                <a:solidFill>
                  <a:schemeClr val="bg1"/>
                </a:solidFill>
              </a:rPr>
              <a:t>starting @ Tertiary Level through to professional </a:t>
            </a:r>
            <a:r>
              <a:rPr lang="en-US" dirty="0">
                <a:solidFill>
                  <a:schemeClr val="bg1"/>
                </a:solidFill>
              </a:rPr>
              <a:t>Councils and Institutes</a:t>
            </a:r>
            <a:r>
              <a:rPr lang="en-ZA" dirty="0" smtClean="0">
                <a:solidFill>
                  <a:schemeClr val="bg1"/>
                </a:solidFill>
              </a:rPr>
              <a:t> </a:t>
            </a:r>
            <a:endParaRPr lang="en-ZA" dirty="0">
              <a:solidFill>
                <a:schemeClr val="bg1"/>
              </a:solidFill>
            </a:endParaRPr>
          </a:p>
        </p:txBody>
      </p:sp>
      <p:sp>
        <p:nvSpPr>
          <p:cNvPr id="12" name="Flowchart: Alternate Process 11"/>
          <p:cNvSpPr/>
          <p:nvPr/>
        </p:nvSpPr>
        <p:spPr>
          <a:xfrm>
            <a:off x="76200" y="5029200"/>
            <a:ext cx="3124200" cy="685800"/>
          </a:xfrm>
          <a:prstGeom prst="flowChartAlternateProcess">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chemeClr val="bg1"/>
                </a:solidFill>
              </a:rPr>
              <a:t>Package Government Agenda for Academic Curriculum</a:t>
            </a:r>
            <a:endParaRPr lang="en-ZA" sz="1600" dirty="0">
              <a:solidFill>
                <a:schemeClr val="bg1"/>
              </a:solidFill>
            </a:endParaRPr>
          </a:p>
        </p:txBody>
      </p:sp>
      <p:sp>
        <p:nvSpPr>
          <p:cNvPr id="13" name="Flowchart: Alternate Process 12"/>
          <p:cNvSpPr/>
          <p:nvPr/>
        </p:nvSpPr>
        <p:spPr>
          <a:xfrm>
            <a:off x="3276600" y="5029200"/>
            <a:ext cx="4495800" cy="685800"/>
          </a:xfrm>
          <a:prstGeom prst="flowChartAlternateProcess">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chemeClr val="bg1"/>
                </a:solidFill>
              </a:rPr>
              <a:t>Introduce and align (over time) Government </a:t>
            </a:r>
            <a:r>
              <a:rPr lang="en-ZA" sz="1600" dirty="0">
                <a:solidFill>
                  <a:schemeClr val="bg1"/>
                </a:solidFill>
              </a:rPr>
              <a:t>Agenda </a:t>
            </a:r>
            <a:r>
              <a:rPr lang="en-ZA" sz="1600" dirty="0" smtClean="0">
                <a:solidFill>
                  <a:schemeClr val="bg1"/>
                </a:solidFill>
              </a:rPr>
              <a:t>&amp; Academic Curriculum</a:t>
            </a:r>
            <a:endParaRPr lang="en-ZA" sz="1600" dirty="0">
              <a:solidFill>
                <a:schemeClr val="bg1"/>
              </a:solidFill>
            </a:endParaRPr>
          </a:p>
        </p:txBody>
      </p:sp>
      <p:sp>
        <p:nvSpPr>
          <p:cNvPr id="14" name="Flowchart: Alternate Process 13"/>
          <p:cNvSpPr/>
          <p:nvPr/>
        </p:nvSpPr>
        <p:spPr>
          <a:xfrm>
            <a:off x="7848600" y="5029200"/>
            <a:ext cx="1270000" cy="685800"/>
          </a:xfrm>
          <a:prstGeom prst="flowChartAlternateProcess">
            <a:avLst/>
          </a:prstGeom>
          <a:solidFill>
            <a:schemeClr val="accent3">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bg1"/>
                </a:solidFill>
              </a:rPr>
              <a:t>Common Research Agenda</a:t>
            </a:r>
            <a:endParaRPr lang="en-ZA" sz="1400" dirty="0">
              <a:solidFill>
                <a:schemeClr val="bg1"/>
              </a:solidFill>
            </a:endParaRPr>
          </a:p>
        </p:txBody>
      </p:sp>
      <p:sp>
        <p:nvSpPr>
          <p:cNvPr id="15" name="Flowchart: Alternate Process 14"/>
          <p:cNvSpPr/>
          <p:nvPr/>
        </p:nvSpPr>
        <p:spPr>
          <a:xfrm>
            <a:off x="76200" y="4114800"/>
            <a:ext cx="5029200" cy="685800"/>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Role / responsibility (capacity?) of </a:t>
            </a:r>
            <a:r>
              <a:rPr lang="en-US" dirty="0" smtClean="0">
                <a:solidFill>
                  <a:schemeClr val="tx1"/>
                </a:solidFill>
              </a:rPr>
              <a:t>Professional </a:t>
            </a:r>
            <a:r>
              <a:rPr lang="en-US" dirty="0">
                <a:solidFill>
                  <a:schemeClr val="tx1"/>
                </a:solidFill>
              </a:rPr>
              <a:t>Councils and Institutes to</a:t>
            </a:r>
            <a:r>
              <a:rPr lang="en-ZA" dirty="0" smtClean="0">
                <a:solidFill>
                  <a:schemeClr val="tx1"/>
                </a:solidFill>
              </a:rPr>
              <a:t> upgrade &amp; lead PDP </a:t>
            </a:r>
            <a:endParaRPr lang="en-ZA" dirty="0">
              <a:solidFill>
                <a:schemeClr val="tx1"/>
              </a:solidFill>
            </a:endParaRPr>
          </a:p>
        </p:txBody>
      </p:sp>
      <p:sp>
        <p:nvSpPr>
          <p:cNvPr id="16" name="Flowchart: Alternate Process 15"/>
          <p:cNvSpPr/>
          <p:nvPr/>
        </p:nvSpPr>
        <p:spPr>
          <a:xfrm>
            <a:off x="5181600" y="4114800"/>
            <a:ext cx="3733800" cy="685800"/>
          </a:xfrm>
          <a:prstGeom prst="flowChartAlternateProcess">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Design &amp; buy-in differentiated 3 Tier PDP Systems</a:t>
            </a:r>
            <a:endParaRPr lang="en-ZA" dirty="0">
              <a:solidFill>
                <a:schemeClr val="tx1"/>
              </a:solidFill>
            </a:endParaRPr>
          </a:p>
        </p:txBody>
      </p:sp>
      <p:sp>
        <p:nvSpPr>
          <p:cNvPr id="17" name="Flowchart: Alternate Process 16"/>
          <p:cNvSpPr/>
          <p:nvPr/>
        </p:nvSpPr>
        <p:spPr>
          <a:xfrm>
            <a:off x="76200" y="3200400"/>
            <a:ext cx="3581400" cy="685800"/>
          </a:xfrm>
          <a:prstGeom prst="flowChartAlternateProcess">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chemeClr val="tx1"/>
                </a:solidFill>
              </a:rPr>
              <a:t>Creating a legitimate governance competency / registration process</a:t>
            </a:r>
            <a:endParaRPr lang="en-ZA" sz="1600" dirty="0">
              <a:solidFill>
                <a:schemeClr val="tx1"/>
              </a:solidFill>
            </a:endParaRPr>
          </a:p>
        </p:txBody>
      </p:sp>
      <p:sp>
        <p:nvSpPr>
          <p:cNvPr id="18" name="Flowchart: Alternate Process 17"/>
          <p:cNvSpPr/>
          <p:nvPr/>
        </p:nvSpPr>
        <p:spPr>
          <a:xfrm>
            <a:off x="3733801" y="3200400"/>
            <a:ext cx="3695699" cy="685800"/>
          </a:xfrm>
          <a:prstGeom prst="flowChartAlternateProcess">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smtClean="0">
                <a:solidFill>
                  <a:schemeClr val="tx1"/>
                </a:solidFill>
              </a:rPr>
              <a:t>Process to acknowledge “service to society” &amp; development agenda</a:t>
            </a:r>
            <a:endParaRPr lang="en-ZA" sz="1600" dirty="0">
              <a:solidFill>
                <a:schemeClr val="tx1"/>
              </a:solidFill>
            </a:endParaRPr>
          </a:p>
        </p:txBody>
      </p:sp>
      <p:sp>
        <p:nvSpPr>
          <p:cNvPr id="19" name="Flowchart: Alternate Process 18"/>
          <p:cNvSpPr/>
          <p:nvPr/>
        </p:nvSpPr>
        <p:spPr>
          <a:xfrm>
            <a:off x="7543800" y="3200400"/>
            <a:ext cx="1574800" cy="685800"/>
          </a:xfrm>
          <a:prstGeom prst="flowChartAlternateProcess">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Qualifying for government contracts</a:t>
            </a:r>
            <a:endParaRPr lang="en-ZA" sz="1400" dirty="0">
              <a:solidFill>
                <a:schemeClr val="tx1"/>
              </a:solidFill>
            </a:endParaRPr>
          </a:p>
        </p:txBody>
      </p:sp>
      <p:pic>
        <p:nvPicPr>
          <p:cNvPr id="3074" name="Picture 2" descr="Four people bringing pieces of a puzzle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35373"/>
            <a:ext cx="1562100" cy="1460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199" y="1464286"/>
            <a:ext cx="2920207" cy="11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096000" y="1367269"/>
            <a:ext cx="2971800" cy="1384995"/>
          </a:xfrm>
          <a:prstGeom prst="rect">
            <a:avLst/>
          </a:prstGeom>
          <a:solidFill>
            <a:schemeClr val="bg1">
              <a:lumMod val="65000"/>
            </a:schemeClr>
          </a:solidFill>
          <a:ln w="38100">
            <a:solidFill>
              <a:schemeClr val="tx1"/>
            </a:solidFill>
          </a:ln>
        </p:spPr>
        <p:txBody>
          <a:bodyPr wrap="square" rtlCol="0">
            <a:spAutoFit/>
          </a:bodyPr>
          <a:lstStyle/>
          <a:p>
            <a:pPr algn="ctr"/>
            <a:r>
              <a:rPr lang="en-US" sz="1400" b="1" dirty="0" smtClean="0">
                <a:solidFill>
                  <a:schemeClr val="bg1"/>
                </a:solidFill>
              </a:rPr>
              <a:t>Architecture</a:t>
            </a:r>
          </a:p>
          <a:p>
            <a:pPr algn="ctr"/>
            <a:r>
              <a:rPr lang="en-US" sz="1400" b="1" dirty="0" smtClean="0">
                <a:solidFill>
                  <a:schemeClr val="bg1"/>
                </a:solidFill>
              </a:rPr>
              <a:t>City Planning</a:t>
            </a:r>
          </a:p>
          <a:p>
            <a:pPr algn="ctr"/>
            <a:r>
              <a:rPr lang="en-US" sz="1400" b="1" dirty="0" smtClean="0">
                <a:solidFill>
                  <a:schemeClr val="bg1"/>
                </a:solidFill>
              </a:rPr>
              <a:t>Urban Design</a:t>
            </a:r>
          </a:p>
          <a:p>
            <a:pPr algn="ctr"/>
            <a:r>
              <a:rPr lang="en-US" sz="1400" b="1" dirty="0" smtClean="0">
                <a:solidFill>
                  <a:schemeClr val="bg1"/>
                </a:solidFill>
              </a:rPr>
              <a:t>Civil Engineering</a:t>
            </a:r>
          </a:p>
          <a:p>
            <a:pPr algn="ctr"/>
            <a:r>
              <a:rPr lang="en-US" sz="1400" b="1" dirty="0" smtClean="0">
                <a:solidFill>
                  <a:schemeClr val="bg1"/>
                </a:solidFill>
              </a:rPr>
              <a:t>Transport Planning</a:t>
            </a:r>
          </a:p>
          <a:p>
            <a:pPr algn="ctr"/>
            <a:r>
              <a:rPr lang="en-US" sz="1400" b="1" dirty="0" smtClean="0">
                <a:solidFill>
                  <a:schemeClr val="bg1"/>
                </a:solidFill>
              </a:rPr>
              <a:t>Landscape Architecture </a:t>
            </a:r>
            <a:endParaRPr lang="en-US" sz="1400" b="1" dirty="0">
              <a:solidFill>
                <a:schemeClr val="bg1"/>
              </a:solidFill>
            </a:endParaRPr>
          </a:p>
        </p:txBody>
      </p:sp>
      <p:sp>
        <p:nvSpPr>
          <p:cNvPr id="20" name="TextBox 19"/>
          <p:cNvSpPr txBox="1"/>
          <p:nvPr/>
        </p:nvSpPr>
        <p:spPr>
          <a:xfrm>
            <a:off x="152400" y="376535"/>
            <a:ext cx="8623299" cy="461665"/>
          </a:xfrm>
          <a:prstGeom prst="rect">
            <a:avLst/>
          </a:prstGeom>
          <a:noFill/>
        </p:spPr>
        <p:txBody>
          <a:bodyPr wrap="square" rtlCol="0">
            <a:spAutoFit/>
          </a:bodyPr>
          <a:lstStyle/>
          <a:p>
            <a:pPr algn="ctr" fontAlgn="base">
              <a:spcBef>
                <a:spcPct val="0"/>
              </a:spcBef>
              <a:spcAft>
                <a:spcPct val="0"/>
              </a:spcAft>
            </a:pPr>
            <a:r>
              <a:rPr lang="en-US" sz="2400" dirty="0" smtClean="0">
                <a:solidFill>
                  <a:srgbClr val="FFFFFF"/>
                </a:solidFill>
                <a:latin typeface="Arial Bold"/>
                <a:ea typeface="+mj-ea"/>
                <a:cs typeface="Osaka"/>
              </a:rPr>
              <a:t>TRANSLATING THE IDEA INTO ACTION – CONSOLIDTED</a:t>
            </a:r>
            <a:endParaRPr lang="en-ZA" sz="2400" dirty="0">
              <a:solidFill>
                <a:srgbClr val="FFFFFF"/>
              </a:solidFill>
              <a:latin typeface="Arial Bold"/>
              <a:ea typeface="+mj-ea"/>
              <a:cs typeface="Osaka"/>
            </a:endParaRPr>
          </a:p>
        </p:txBody>
      </p:sp>
    </p:spTree>
    <p:extLst>
      <p:ext uri="{BB962C8B-B14F-4D97-AF65-F5344CB8AC3E}">
        <p14:creationId xmlns:p14="http://schemas.microsoft.com/office/powerpoint/2010/main" val="422905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52400"/>
            <a:ext cx="8229600" cy="88428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800" b="1" dirty="0" smtClean="0">
                <a:solidFill>
                  <a:schemeClr val="bg1"/>
                </a:solidFill>
                <a:cs typeface="Franklin Gothic Medium"/>
              </a:rPr>
              <a:t>SECTIONS</a:t>
            </a:r>
            <a:endParaRPr lang="en-ZA" sz="4800" b="1" dirty="0">
              <a:solidFill>
                <a:schemeClr val="bg1"/>
              </a:solidFill>
              <a:cs typeface="Franklin Gothic Medium"/>
            </a:endParaRPr>
          </a:p>
        </p:txBody>
      </p:sp>
      <p:graphicFrame>
        <p:nvGraphicFramePr>
          <p:cNvPr id="2" name="Table 1"/>
          <p:cNvGraphicFramePr>
            <a:graphicFrameLocks noGrp="1"/>
          </p:cNvGraphicFramePr>
          <p:nvPr>
            <p:extLst>
              <p:ext uri="{D42A27DB-BD31-4B8C-83A1-F6EECF244321}">
                <p14:modId xmlns:p14="http://schemas.microsoft.com/office/powerpoint/2010/main" val="3868490291"/>
              </p:ext>
            </p:extLst>
          </p:nvPr>
        </p:nvGraphicFramePr>
        <p:xfrm>
          <a:off x="457198" y="1397000"/>
          <a:ext cx="8153402" cy="3291840"/>
        </p:xfrm>
        <a:graphic>
          <a:graphicData uri="http://schemas.openxmlformats.org/drawingml/2006/table">
            <a:tbl>
              <a:tblPr firstRow="1" bandRow="1">
                <a:tableStyleId>{2D5ABB26-0587-4C30-8999-92F81FD0307C}</a:tableStyleId>
              </a:tblPr>
              <a:tblGrid>
                <a:gridCol w="1840269"/>
                <a:gridCol w="631313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Section 1:</a:t>
                      </a:r>
                    </a:p>
                  </a:txBody>
                  <a:tcPr>
                    <a:solidFill>
                      <a:schemeClr val="bg1"/>
                    </a:solidFill>
                  </a:tcPr>
                </a:tc>
                <a:tc>
                  <a:txBody>
                    <a:bodyPr/>
                    <a:lstStyle/>
                    <a:p>
                      <a:r>
                        <a:rPr lang="en-ZA" sz="2000" b="1" dirty="0" smtClean="0">
                          <a:solidFill>
                            <a:schemeClr val="tx1"/>
                          </a:solidFill>
                        </a:rPr>
                        <a:t>Background &amp; Context </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2: </a:t>
                      </a:r>
                      <a:endParaRPr lang="en-ZA" sz="2000" b="1" dirty="0">
                        <a:solidFill>
                          <a:schemeClr val="tx1"/>
                        </a:solidFill>
                      </a:endParaRPr>
                    </a:p>
                  </a:txBody>
                  <a:tcPr>
                    <a:solidFill>
                      <a:schemeClr val="bg1"/>
                    </a:solidFill>
                  </a:tcPr>
                </a:tc>
                <a:tc>
                  <a:txBody>
                    <a:bodyPr/>
                    <a:lstStyle/>
                    <a:p>
                      <a:pPr algn="l"/>
                      <a:r>
                        <a:rPr lang="en-ZA" sz="2000" b="1" dirty="0" smtClean="0">
                          <a:solidFill>
                            <a:schemeClr val="tx1"/>
                          </a:solidFill>
                        </a:rPr>
                        <a:t>The Challenge: </a:t>
                      </a:r>
                    </a:p>
                    <a:p>
                      <a:pPr algn="l"/>
                      <a:r>
                        <a:rPr lang="en-ZA" sz="2000" b="1" dirty="0" smtClean="0">
                          <a:solidFill>
                            <a:schemeClr val="tx1"/>
                          </a:solidFill>
                        </a:rPr>
                        <a:t>The Human Dimension</a:t>
                      </a:r>
                      <a:endParaRPr lang="en-ZA" sz="2000" b="1" dirty="0">
                        <a:solidFill>
                          <a:schemeClr val="tx1"/>
                        </a:solidFill>
                      </a:endParaRPr>
                    </a:p>
                  </a:txBody>
                  <a:tcPr>
                    <a:solidFill>
                      <a:schemeClr val="bg1"/>
                    </a:solidFill>
                  </a:tcPr>
                </a:tc>
              </a:tr>
              <a:tr h="370840">
                <a:tc>
                  <a:txBody>
                    <a:bodyPr/>
                    <a:lstStyle/>
                    <a:p>
                      <a:r>
                        <a:rPr lang="en-ZA" sz="2000" b="1" dirty="0" smtClean="0">
                          <a:solidFill>
                            <a:schemeClr val="tx1"/>
                          </a:solidFill>
                        </a:rPr>
                        <a:t>Section 3:</a:t>
                      </a:r>
                      <a:endParaRPr lang="en-ZA" sz="20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Development of a</a:t>
                      </a:r>
                      <a:r>
                        <a:rPr lang="en-ZA" sz="2000" b="1" baseline="0" dirty="0" smtClean="0">
                          <a:solidFill>
                            <a:schemeClr val="tx1"/>
                          </a:solidFill>
                        </a:rPr>
                        <a:t> Built Environment Professional</a:t>
                      </a:r>
                      <a:endParaRPr lang="en-ZA" sz="2000" b="1" dirty="0" smtClean="0">
                        <a:solidFill>
                          <a:schemeClr val="tx1"/>
                        </a:solidFill>
                      </a:endParaRPr>
                    </a:p>
                  </a:txBody>
                  <a:tcPr>
                    <a:solidFill>
                      <a:schemeClr val="bg1"/>
                    </a:solidFill>
                  </a:tcPr>
                </a:tc>
              </a:tr>
              <a:tr h="370840">
                <a:tc>
                  <a:txBody>
                    <a:bodyPr/>
                    <a:lstStyle/>
                    <a:p>
                      <a:r>
                        <a:rPr lang="en-ZA" sz="2000" b="1" dirty="0" smtClean="0">
                          <a:solidFill>
                            <a:schemeClr val="tx1"/>
                          </a:solidFill>
                        </a:rPr>
                        <a:t>Section 4:</a:t>
                      </a:r>
                      <a:endParaRPr lang="en-ZA" sz="20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The Role of Institutions &amp; Power Collective Action </a:t>
                      </a:r>
                    </a:p>
                  </a:txBody>
                  <a:tcPr>
                    <a:solidFill>
                      <a:schemeClr val="bg1"/>
                    </a:solidFill>
                  </a:tcPr>
                </a:tc>
              </a:tr>
              <a:tr h="370840">
                <a:tc>
                  <a:txBody>
                    <a:bodyPr/>
                    <a:lstStyle/>
                    <a:p>
                      <a:r>
                        <a:rPr lang="en-ZA" sz="2000" b="1" dirty="0" smtClean="0">
                          <a:solidFill>
                            <a:schemeClr val="tx1"/>
                          </a:solidFill>
                        </a:rPr>
                        <a:t>Section 5:</a:t>
                      </a:r>
                      <a:endParaRPr lang="en-ZA" sz="2000" b="1" dirty="0">
                        <a:solidFill>
                          <a:schemeClr val="tx1"/>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tx1"/>
                          </a:solidFill>
                        </a:rPr>
                        <a:t>The Sustainable Settlements</a:t>
                      </a:r>
                      <a:r>
                        <a:rPr lang="en-ZA" sz="2000" b="1" baseline="0" dirty="0" smtClean="0">
                          <a:solidFill>
                            <a:schemeClr val="tx1"/>
                          </a:solidFill>
                        </a:rPr>
                        <a:t> Collective: </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baseline="0" dirty="0" smtClean="0">
                          <a:solidFill>
                            <a:schemeClr val="tx1"/>
                          </a:solidFill>
                        </a:rPr>
                        <a:t>Objectives into Actions</a:t>
                      </a:r>
                      <a:endParaRPr lang="en-ZA" sz="2000" b="1" dirty="0" smtClean="0">
                        <a:solidFill>
                          <a:schemeClr val="tx1"/>
                        </a:solidFill>
                      </a:endParaRPr>
                    </a:p>
                  </a:txBody>
                  <a:tcPr>
                    <a:solidFill>
                      <a:schemeClr val="bg1"/>
                    </a:solidFill>
                  </a:tcPr>
                </a:tc>
              </a:tr>
              <a:tr h="370840">
                <a:tc>
                  <a:txBody>
                    <a:bodyPr/>
                    <a:lstStyle/>
                    <a:p>
                      <a:r>
                        <a:rPr lang="en-ZA" sz="2000" b="1" dirty="0" smtClean="0">
                          <a:solidFill>
                            <a:schemeClr val="bg1"/>
                          </a:solidFill>
                        </a:rPr>
                        <a:t>Section 6:</a:t>
                      </a:r>
                      <a:endParaRPr lang="en-ZA" sz="2000" b="1" dirty="0">
                        <a:solidFill>
                          <a:schemeClr val="bg1"/>
                        </a:solidFill>
                      </a:endParaRPr>
                    </a:p>
                  </a:txBody>
                  <a:tcPr>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bg1"/>
                          </a:solidFill>
                        </a:rPr>
                        <a:t>Taking Collective</a:t>
                      </a:r>
                      <a:r>
                        <a:rPr lang="en-ZA" sz="2000" b="1" baseline="0" dirty="0" smtClean="0">
                          <a:solidFill>
                            <a:schemeClr val="bg1"/>
                          </a:solidFill>
                        </a:rPr>
                        <a:t> </a:t>
                      </a:r>
                      <a:r>
                        <a:rPr lang="en-ZA" sz="2000" b="1" dirty="0" smtClean="0">
                          <a:solidFill>
                            <a:schemeClr val="bg1"/>
                          </a:solidFill>
                        </a:rPr>
                        <a:t>Forward</a:t>
                      </a:r>
                    </a:p>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solidFill>
                            <a:schemeClr val="bg1"/>
                          </a:solidFill>
                        </a:rPr>
                        <a:t>Process</a:t>
                      </a:r>
                      <a:r>
                        <a:rPr lang="en-ZA" sz="2000" b="1" baseline="0" dirty="0" smtClean="0">
                          <a:solidFill>
                            <a:schemeClr val="bg1"/>
                          </a:solidFill>
                        </a:rPr>
                        <a:t> </a:t>
                      </a:r>
                      <a:endParaRPr lang="en-ZA" sz="2000" b="1" dirty="0" smtClean="0">
                        <a:solidFill>
                          <a:schemeClr val="bg1"/>
                        </a:solidFill>
                      </a:endParaRPr>
                    </a:p>
                  </a:txBody>
                  <a:tcPr>
                    <a:solidFill>
                      <a:schemeClr val="bg2"/>
                    </a:solidFill>
                  </a:tcPr>
                </a:tc>
              </a:tr>
            </a:tbl>
          </a:graphicData>
        </a:graphic>
      </p:graphicFrame>
    </p:spTree>
    <p:extLst>
      <p:ext uri="{BB962C8B-B14F-4D97-AF65-F5344CB8AC3E}">
        <p14:creationId xmlns:p14="http://schemas.microsoft.com/office/powerpoint/2010/main" val="335783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cap="all" dirty="0" smtClean="0"/>
              <a:t>Process / Next Steps</a:t>
            </a:r>
            <a:endParaRPr lang="en-ZA" cap="all" dirty="0"/>
          </a:p>
        </p:txBody>
      </p:sp>
      <p:pic>
        <p:nvPicPr>
          <p:cNvPr id="4" name="Picture 2" descr="Four people bringing pieces of a puzzle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73866"/>
            <a:ext cx="1362002" cy="1273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2" name="Picture 2" descr="http://t2.gstatic.com/images?q=tbn:ANd9GcRBgQuY3bbJwIf7sE-XObOtEuATEgfcVqjFLXiapySa6-uYhd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02" y="4186050"/>
            <a:ext cx="2981398" cy="2110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6" name="Picture 6" descr="http://t2.gstatic.com/images?q=tbn:ANd9GcSU7eSpwjTy0wFtrp2QZCnJm_Wmx2g8qNkLYPZMvFRnQGKiVQC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284906"/>
            <a:ext cx="2286000" cy="1712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128" name="Picture 8" descr="http://t1.gstatic.com/images?q=tbn:ANd9GcRlXu2cAyGzNJ4cnqSyrP1PFRupH7_QRFnNmjm4r7aXbOy7yA314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359814"/>
            <a:ext cx="4054663" cy="3037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Bent-Up Arrow 6"/>
          <p:cNvSpPr/>
          <p:nvPr/>
        </p:nvSpPr>
        <p:spPr>
          <a:xfrm rot="5400000">
            <a:off x="580871" y="4417975"/>
            <a:ext cx="919199" cy="754258"/>
          </a:xfrm>
          <a:prstGeom prst="ben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Bent-Up Arrow 7"/>
          <p:cNvSpPr/>
          <p:nvPr/>
        </p:nvSpPr>
        <p:spPr>
          <a:xfrm rot="20200498">
            <a:off x="4267200" y="2635822"/>
            <a:ext cx="1066800" cy="2201904"/>
          </a:xfrm>
          <a:prstGeom prst="bentUpArrow">
            <a:avLst>
              <a:gd name="adj1" fmla="val 25000"/>
              <a:gd name="adj2" fmla="val 28673"/>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ight Arrow 8"/>
          <p:cNvSpPr/>
          <p:nvPr/>
        </p:nvSpPr>
        <p:spPr>
          <a:xfrm>
            <a:off x="4724400" y="5334000"/>
            <a:ext cx="1295400" cy="4572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p:cNvSpPr txBox="1"/>
          <p:nvPr/>
        </p:nvSpPr>
        <p:spPr>
          <a:xfrm>
            <a:off x="363500" y="2133600"/>
            <a:ext cx="2456400" cy="400110"/>
          </a:xfrm>
          <a:prstGeom prst="rect">
            <a:avLst/>
          </a:prstGeom>
          <a:noFill/>
        </p:spPr>
        <p:txBody>
          <a:bodyPr wrap="square" rtlCol="0">
            <a:spAutoFit/>
          </a:bodyPr>
          <a:lstStyle/>
          <a:p>
            <a:r>
              <a:rPr lang="en-ZA" sz="2000" b="1" dirty="0" smtClean="0">
                <a:solidFill>
                  <a:srgbClr val="0070C0"/>
                </a:solidFill>
                <a:effectLst>
                  <a:outerShdw blurRad="38100" dist="38100" dir="2700000" algn="tl">
                    <a:srgbClr val="000000">
                      <a:alpha val="43137"/>
                    </a:srgbClr>
                  </a:outerShdw>
                </a:effectLst>
              </a:rPr>
              <a:t>START</a:t>
            </a:r>
            <a:endParaRPr lang="en-ZA" sz="2000" b="1" dirty="0">
              <a:solidFill>
                <a:srgbClr val="0070C0"/>
              </a:solidFill>
              <a:effectLst>
                <a:outerShdw blurRad="38100" dist="38100" dir="2700000" algn="tl">
                  <a:srgbClr val="000000">
                    <a:alpha val="43137"/>
                  </a:srgbClr>
                </a:outerShdw>
              </a:effectLst>
            </a:endParaRPr>
          </a:p>
        </p:txBody>
      </p:sp>
      <p:sp>
        <p:nvSpPr>
          <p:cNvPr id="17" name="TextBox 16"/>
          <p:cNvSpPr txBox="1"/>
          <p:nvPr/>
        </p:nvSpPr>
        <p:spPr>
          <a:xfrm>
            <a:off x="7551830" y="2812534"/>
            <a:ext cx="1363569" cy="400110"/>
          </a:xfrm>
          <a:prstGeom prst="rect">
            <a:avLst/>
          </a:prstGeom>
          <a:noFill/>
        </p:spPr>
        <p:txBody>
          <a:bodyPr wrap="square" rtlCol="0">
            <a:spAutoFit/>
          </a:bodyPr>
          <a:lstStyle/>
          <a:p>
            <a:r>
              <a:rPr lang="en-ZA" sz="2000" b="1" dirty="0" smtClean="0">
                <a:solidFill>
                  <a:srgbClr val="0070C0"/>
                </a:solidFill>
                <a:effectLst>
                  <a:outerShdw blurRad="38100" dist="38100" dir="2700000" algn="tl">
                    <a:srgbClr val="000000">
                      <a:alpha val="43137"/>
                    </a:srgbClr>
                  </a:outerShdw>
                </a:effectLst>
              </a:rPr>
              <a:t>GOAL</a:t>
            </a:r>
            <a:endParaRPr lang="en-ZA" sz="2000" b="1" dirty="0">
              <a:solidFill>
                <a:srgbClr val="0070C0"/>
              </a:solidFill>
              <a:effectLst>
                <a:outerShdw blurRad="38100" dist="38100" dir="2700000" algn="tl">
                  <a:srgbClr val="000000">
                    <a:alpha val="43137"/>
                  </a:srgbClr>
                </a:outerShdw>
              </a:effectLst>
            </a:endParaRPr>
          </a:p>
        </p:txBody>
      </p:sp>
      <p:sp>
        <p:nvSpPr>
          <p:cNvPr id="18" name="TextBox 17"/>
          <p:cNvSpPr txBox="1"/>
          <p:nvPr/>
        </p:nvSpPr>
        <p:spPr>
          <a:xfrm>
            <a:off x="4674560" y="1524000"/>
            <a:ext cx="3352004" cy="400110"/>
          </a:xfrm>
          <a:prstGeom prst="rect">
            <a:avLst/>
          </a:prstGeom>
          <a:noFill/>
        </p:spPr>
        <p:txBody>
          <a:bodyPr wrap="square" rtlCol="0">
            <a:spAutoFit/>
          </a:bodyPr>
          <a:lstStyle/>
          <a:p>
            <a:r>
              <a:rPr lang="en-ZA" sz="2000" b="1" dirty="0" smtClean="0">
                <a:solidFill>
                  <a:srgbClr val="0070C0"/>
                </a:solidFill>
                <a:effectLst>
                  <a:outerShdw blurRad="38100" dist="38100" dir="2700000" algn="tl">
                    <a:srgbClr val="000000">
                      <a:alpha val="43137"/>
                    </a:srgbClr>
                  </a:outerShdw>
                </a:effectLst>
              </a:rPr>
              <a:t>STATUS QUO</a:t>
            </a:r>
            <a:endParaRPr lang="en-ZA" sz="2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84705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cap="all" dirty="0"/>
              <a:t>Process / Next Steps</a:t>
            </a:r>
            <a:endParaRPr lang="en-ZA" dirty="0"/>
          </a:p>
        </p:txBody>
      </p:sp>
      <p:sp>
        <p:nvSpPr>
          <p:cNvPr id="6" name="Content Placeholder 5"/>
          <p:cNvSpPr>
            <a:spLocks noGrp="1"/>
          </p:cNvSpPr>
          <p:nvPr>
            <p:ph idx="1"/>
          </p:nvPr>
        </p:nvSpPr>
        <p:spPr>
          <a:xfrm>
            <a:off x="152400" y="1143000"/>
            <a:ext cx="8763000" cy="5257800"/>
          </a:xfrm>
        </p:spPr>
        <p:txBody>
          <a:bodyPr/>
          <a:lstStyle/>
          <a:p>
            <a:r>
              <a:rPr lang="en-ZA" dirty="0" smtClean="0"/>
              <a:t>Council for the Built Environment</a:t>
            </a:r>
          </a:p>
          <a:p>
            <a:r>
              <a:rPr lang="en-ZA" dirty="0" smtClean="0"/>
              <a:t>South African Planning Institute</a:t>
            </a:r>
          </a:p>
          <a:p>
            <a:r>
              <a:rPr lang="en-ZA" dirty="0" smtClean="0"/>
              <a:t>South African Council for Planners</a:t>
            </a:r>
          </a:p>
          <a:p>
            <a:r>
              <a:rPr lang="en-ZA" dirty="0" smtClean="0"/>
              <a:t>Planning Schools</a:t>
            </a:r>
          </a:p>
          <a:p>
            <a:pPr lvl="1"/>
            <a:r>
              <a:rPr lang="en-ZA" sz="1800" dirty="0" smtClean="0"/>
              <a:t>Wits University</a:t>
            </a:r>
          </a:p>
          <a:p>
            <a:pPr lvl="1"/>
            <a:r>
              <a:rPr lang="en-ZA" sz="1800" dirty="0" smtClean="0"/>
              <a:t>University of Pretoria</a:t>
            </a:r>
          </a:p>
          <a:p>
            <a:r>
              <a:rPr lang="en-ZA" dirty="0" smtClean="0"/>
              <a:t>Gauteng Institute of Architects</a:t>
            </a:r>
          </a:p>
          <a:p>
            <a:r>
              <a:rPr lang="en-ZA" dirty="0" smtClean="0"/>
              <a:t>CSIR</a:t>
            </a:r>
          </a:p>
          <a:p>
            <a:r>
              <a:rPr lang="en-ZA" dirty="0" smtClean="0"/>
              <a:t>South African</a:t>
            </a:r>
          </a:p>
          <a:p>
            <a:r>
              <a:rPr lang="en-ZA" dirty="0" smtClean="0"/>
              <a:t>National Planning Commission</a:t>
            </a:r>
          </a:p>
          <a:p>
            <a:r>
              <a:rPr lang="en-ZA" dirty="0"/>
              <a:t>The Association of SA Quantity </a:t>
            </a:r>
            <a:r>
              <a:rPr lang="en-ZA" dirty="0" smtClean="0"/>
              <a:t>Surveyors</a:t>
            </a:r>
          </a:p>
          <a:p>
            <a:r>
              <a:rPr lang="en-ZA" dirty="0" smtClean="0"/>
              <a:t>South African Construction </a:t>
            </a:r>
            <a:r>
              <a:rPr lang="en-ZA" dirty="0"/>
              <a:t>Project Management and Construction Management </a:t>
            </a:r>
            <a:r>
              <a:rPr lang="en-ZA" dirty="0" smtClean="0"/>
              <a:t>Professions</a:t>
            </a:r>
          </a:p>
          <a:p>
            <a:r>
              <a:rPr lang="en-ZA" dirty="0"/>
              <a:t>The South African Institution of Civil Engineering </a:t>
            </a:r>
            <a:r>
              <a:rPr lang="en-ZA" dirty="0" smtClean="0"/>
              <a:t>(TBC)</a:t>
            </a:r>
          </a:p>
          <a:p>
            <a:endParaRPr lang="en-ZA" dirty="0"/>
          </a:p>
        </p:txBody>
      </p:sp>
      <p:pic>
        <p:nvPicPr>
          <p:cNvPr id="4" name="Picture 2" descr="http://t2.gstatic.com/images?q=tbn:ANd9GcRBgQuY3bbJwIf7sE-XObOtEuATEgfcVqjFLXiapySa6-uYhd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80999"/>
            <a:ext cx="1416956" cy="1003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64693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96249B-682D-4BC8-9865-0DC07C618F7E}" type="slidenum">
              <a:rPr lang="en-US" smtClean="0"/>
              <a:pPr>
                <a:defRPr/>
              </a:pPr>
              <a:t>4</a:t>
            </a:fld>
            <a:endParaRPr lang="en-US" sz="1400" b="0" dirty="0">
              <a:solidFill>
                <a:schemeClr val="tx1"/>
              </a:solidFill>
              <a:latin typeface="+mn-lt"/>
            </a:endParaRPr>
          </a:p>
        </p:txBody>
      </p:sp>
      <p:sp>
        <p:nvSpPr>
          <p:cNvPr id="3" name="TextBox 2"/>
          <p:cNvSpPr txBox="1"/>
          <p:nvPr/>
        </p:nvSpPr>
        <p:spPr>
          <a:xfrm>
            <a:off x="27485" y="76200"/>
            <a:ext cx="9297043" cy="954107"/>
          </a:xfrm>
          <a:prstGeom prst="rect">
            <a:avLst/>
          </a:prstGeom>
          <a:noFill/>
        </p:spPr>
        <p:txBody>
          <a:bodyPr wrap="square" rtlCol="0">
            <a:spAutoFit/>
          </a:bodyPr>
          <a:lstStyle/>
          <a:p>
            <a:r>
              <a:rPr lang="en-US" sz="2800" dirty="0">
                <a:solidFill>
                  <a:schemeClr val="bg1"/>
                </a:solidFill>
                <a:latin typeface="+mj-lt"/>
                <a:ea typeface="+mj-ea"/>
                <a:cs typeface="Osaka"/>
              </a:rPr>
              <a:t>NEIGHBOURHOOD DEVELOPMENT PROGRAMME </a:t>
            </a:r>
            <a:r>
              <a:rPr lang="en-US" sz="2800" dirty="0" smtClean="0">
                <a:solidFill>
                  <a:schemeClr val="bg1"/>
                </a:solidFill>
                <a:latin typeface="+mj-lt"/>
                <a:ea typeface="+mj-ea"/>
                <a:cs typeface="Osaka"/>
              </a:rPr>
              <a:t>TOWNSHIP DEVELOPMENT LESSONS: 2006-2011</a:t>
            </a:r>
            <a:endParaRPr lang="en-ZA" sz="2800" dirty="0">
              <a:solidFill>
                <a:schemeClr val="bg1"/>
              </a:solidFill>
              <a:latin typeface="+mj-lt"/>
              <a:ea typeface="+mj-ea"/>
              <a:cs typeface="Osaka"/>
            </a:endParaRPr>
          </a:p>
        </p:txBody>
      </p:sp>
      <p:sp>
        <p:nvSpPr>
          <p:cNvPr id="8" name="Rectangle 7"/>
          <p:cNvSpPr/>
          <p:nvPr/>
        </p:nvSpPr>
        <p:spPr bwMode="auto">
          <a:xfrm>
            <a:off x="107504" y="6155404"/>
            <a:ext cx="1800200" cy="6042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4" name="Content Placeholder 3"/>
          <p:cNvSpPr txBox="1">
            <a:spLocks/>
          </p:cNvSpPr>
          <p:nvPr/>
        </p:nvSpPr>
        <p:spPr>
          <a:xfrm>
            <a:off x="179512" y="1237764"/>
            <a:ext cx="8892480" cy="4999548"/>
          </a:xfrm>
          <a:prstGeom prst="rect">
            <a:avLst/>
          </a:prstGeom>
        </p:spPr>
        <p:txBody>
          <a:bodyPr>
            <a:noAutofit/>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ZA" dirty="0" smtClean="0"/>
              <a:t>Cities as spaces:</a:t>
            </a:r>
          </a:p>
          <a:p>
            <a:pPr lvl="1"/>
            <a:r>
              <a:rPr lang="en-ZA" dirty="0" smtClean="0"/>
              <a:t>Multiple spatially disparate “ad-hoc” projects have low impact</a:t>
            </a:r>
          </a:p>
          <a:p>
            <a:pPr lvl="1"/>
            <a:r>
              <a:rPr lang="en-ZA" dirty="0" smtClean="0"/>
              <a:t>Township development in the absence </a:t>
            </a:r>
            <a:r>
              <a:rPr lang="en-ZA" dirty="0"/>
              <a:t>of </a:t>
            </a:r>
            <a:r>
              <a:rPr lang="en-ZA" dirty="0" smtClean="0"/>
              <a:t>an integrated &amp; co-ordinated city-wide urban </a:t>
            </a:r>
            <a:r>
              <a:rPr lang="en-ZA" dirty="0"/>
              <a:t>regeneration </a:t>
            </a:r>
            <a:r>
              <a:rPr lang="en-ZA" dirty="0" smtClean="0"/>
              <a:t>strategy has low impact</a:t>
            </a:r>
          </a:p>
          <a:p>
            <a:pPr lvl="1"/>
            <a:r>
              <a:rPr lang="en-ZA" dirty="0" smtClean="0"/>
              <a:t>Land issues dictate project progress and viability</a:t>
            </a:r>
          </a:p>
          <a:p>
            <a:pPr lvl="1"/>
            <a:r>
              <a:rPr lang="en-ZA" dirty="0"/>
              <a:t>Mixed-use transit orientated development is a good practice</a:t>
            </a:r>
          </a:p>
          <a:p>
            <a:pPr lvl="1"/>
            <a:r>
              <a:rPr lang="en-ZA" dirty="0"/>
              <a:t>Township development should be aimed at economic growth and poverty alleviation</a:t>
            </a:r>
          </a:p>
          <a:p>
            <a:pPr marL="457200" lvl="1" indent="0">
              <a:buNone/>
            </a:pPr>
            <a:endParaRPr lang="en-ZA" sz="1050" dirty="0"/>
          </a:p>
          <a:p>
            <a:r>
              <a:rPr lang="en-ZA" dirty="0" smtClean="0"/>
              <a:t>Cities as institutions:</a:t>
            </a:r>
          </a:p>
          <a:p>
            <a:pPr lvl="1"/>
            <a:r>
              <a:rPr lang="en-ZA" dirty="0"/>
              <a:t>Involvement of all 3 spheres of government </a:t>
            </a:r>
            <a:endParaRPr lang="en-ZA" dirty="0" smtClean="0"/>
          </a:p>
          <a:p>
            <a:pPr lvl="1"/>
            <a:r>
              <a:rPr lang="en-ZA" dirty="0" smtClean="0"/>
              <a:t>Limited </a:t>
            </a:r>
            <a:r>
              <a:rPr lang="en-ZA" dirty="0"/>
              <a:t>municipal capacity to plan &amp; deliver multiple funding sources in large-scale mixed use </a:t>
            </a:r>
            <a:r>
              <a:rPr lang="en-ZA" dirty="0" smtClean="0"/>
              <a:t>developments</a:t>
            </a:r>
          </a:p>
          <a:p>
            <a:pPr lvl="1"/>
            <a:r>
              <a:rPr lang="en-ZA" dirty="0"/>
              <a:t>Project prioritisation not to be informed by vested </a:t>
            </a:r>
            <a:r>
              <a:rPr lang="en-ZA" dirty="0" smtClean="0"/>
              <a:t>interests</a:t>
            </a:r>
          </a:p>
          <a:p>
            <a:endParaRPr lang="en-ZA" dirty="0"/>
          </a:p>
          <a:p>
            <a:endParaRPr lang="en-US" dirty="0" smtClean="0"/>
          </a:p>
          <a:p>
            <a:endParaRPr lang="en-ZA" dirty="0" smtClean="0"/>
          </a:p>
          <a:p>
            <a:pPr marL="0" indent="0">
              <a:buFontTx/>
              <a:buNone/>
            </a:pPr>
            <a:r>
              <a:rPr lang="en-ZA" sz="1600" dirty="0" smtClean="0"/>
              <a:t> </a:t>
            </a:r>
          </a:p>
        </p:txBody>
      </p:sp>
    </p:spTree>
    <p:extLst>
      <p:ext uri="{BB962C8B-B14F-4D97-AF65-F5344CB8AC3E}">
        <p14:creationId xmlns:p14="http://schemas.microsoft.com/office/powerpoint/2010/main" val="575163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45"/>
            <a:ext cx="8229600" cy="1219055"/>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fontAlgn="base">
              <a:spcAft>
                <a:spcPct val="0"/>
              </a:spcAft>
            </a:pPr>
            <a:r>
              <a:rPr lang="en-ZA" sz="2800" cap="all" dirty="0">
                <a:solidFill>
                  <a:srgbClr val="FFFFFF"/>
                </a:solidFill>
                <a:latin typeface="Arial Bold"/>
                <a:cs typeface="Osaka"/>
              </a:rPr>
              <a:t>National Development Plan’s (NDP) 2030 Vision for South Africa’s Urban Areas:</a:t>
            </a:r>
          </a:p>
        </p:txBody>
      </p:sp>
      <p:pic>
        <p:nvPicPr>
          <p:cNvPr id="8" name="Picture 7" descr="marketsquare1.jpg"/>
          <p:cNvPicPr>
            <a:picLocks noChangeAspect="1"/>
          </p:cNvPicPr>
          <p:nvPr/>
        </p:nvPicPr>
        <p:blipFill rotWithShape="1">
          <a:blip r:embed="rId2">
            <a:extLst>
              <a:ext uri="{28A0092B-C50C-407E-A947-70E740481C1C}">
                <a14:useLocalDpi xmlns:a14="http://schemas.microsoft.com/office/drawing/2010/main" val="0"/>
              </a:ext>
            </a:extLst>
          </a:blip>
          <a:srcRect l="6753" r="4013"/>
          <a:stretch/>
        </p:blipFill>
        <p:spPr>
          <a:xfrm>
            <a:off x="97190" y="3779791"/>
            <a:ext cx="3342165" cy="2505315"/>
          </a:xfrm>
          <a:prstGeom prst="rect">
            <a:avLst/>
          </a:prstGeom>
          <a:ln>
            <a:noFill/>
          </a:ln>
          <a:effectLst>
            <a:softEdge rad="112500"/>
          </a:effectLst>
        </p:spPr>
      </p:pic>
      <p:pic>
        <p:nvPicPr>
          <p:cNvPr id="9" name="Picture 8" descr="Anderson street jobur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5391" y="1258064"/>
            <a:ext cx="3346029" cy="2509522"/>
          </a:xfrm>
          <a:prstGeom prst="rect">
            <a:avLst/>
          </a:prstGeom>
          <a:ln>
            <a:noFill/>
          </a:ln>
          <a:effectLst>
            <a:softEdge rad="112500"/>
          </a:effectLst>
        </p:spPr>
      </p:pic>
      <p:pic>
        <p:nvPicPr>
          <p:cNvPr id="11" name="Picture 10" descr="articles-Braamfontein_meeting_place_large_screen_TV_79842834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258064"/>
            <a:ext cx="3325436" cy="2494076"/>
          </a:xfrm>
          <a:prstGeom prst="rect">
            <a:avLst/>
          </a:prstGeom>
          <a:ln>
            <a:noFill/>
          </a:ln>
          <a:effectLst>
            <a:softEdge rad="112500"/>
          </a:effectLst>
        </p:spPr>
      </p:pic>
      <p:pic>
        <p:nvPicPr>
          <p:cNvPr id="12" name="Picture 11" descr="Vibran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3810000"/>
            <a:ext cx="3342653" cy="2521403"/>
          </a:xfrm>
          <a:prstGeom prst="rect">
            <a:avLst/>
          </a:prstGeom>
          <a:ln>
            <a:noFill/>
          </a:ln>
          <a:effectLst>
            <a:softEdge rad="112500"/>
          </a:effectLst>
        </p:spPr>
      </p:pic>
      <p:sp>
        <p:nvSpPr>
          <p:cNvPr id="10" name="Rectangle 9"/>
          <p:cNvSpPr/>
          <p:nvPr/>
        </p:nvSpPr>
        <p:spPr>
          <a:xfrm>
            <a:off x="2944218" y="1447800"/>
            <a:ext cx="330731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rgbClr val="FFFF00"/>
                </a:solidFill>
                <a:effectLst>
                  <a:outerShdw blurRad="76200" dist="50800" dir="5400000" algn="tl" rotWithShape="0">
                    <a:srgbClr val="000000">
                      <a:alpha val="65000"/>
                    </a:srgbClr>
                  </a:outerShdw>
                </a:effectLst>
              </a:rPr>
              <a:t>VIBRANT</a:t>
            </a:r>
            <a:endParaRPr lang="en-US" sz="5400" b="1" spc="50" dirty="0">
              <a:ln w="11430"/>
              <a:solidFill>
                <a:srgbClr val="FFFF00"/>
              </a:solidFill>
              <a:effectLst>
                <a:outerShdw blurRad="76200" dist="50800" dir="5400000" algn="tl" rotWithShape="0">
                  <a:srgbClr val="000000">
                    <a:alpha val="65000"/>
                  </a:srgbClr>
                </a:outerShdw>
              </a:effectLst>
            </a:endParaRPr>
          </a:p>
        </p:txBody>
      </p:sp>
      <p:sp>
        <p:nvSpPr>
          <p:cNvPr id="13" name="Rectangle 12"/>
          <p:cNvSpPr/>
          <p:nvPr/>
        </p:nvSpPr>
        <p:spPr>
          <a:xfrm>
            <a:off x="2195905" y="2658070"/>
            <a:ext cx="512820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FF00"/>
                </a:solidFill>
                <a:effectLst>
                  <a:outerShdw blurRad="76200" dist="50800" dir="5400000" algn="tl" rotWithShape="0">
                    <a:srgbClr val="000000">
                      <a:alpha val="65000"/>
                    </a:srgbClr>
                  </a:outerShdw>
                </a:effectLst>
              </a:rPr>
              <a:t>SUSTAINABLE</a:t>
            </a:r>
          </a:p>
        </p:txBody>
      </p:sp>
      <p:sp>
        <p:nvSpPr>
          <p:cNvPr id="14" name="Rectangle 13"/>
          <p:cNvSpPr/>
          <p:nvPr/>
        </p:nvSpPr>
        <p:spPr>
          <a:xfrm>
            <a:off x="2501853" y="3956989"/>
            <a:ext cx="419204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rgbClr val="FFFF00"/>
                </a:solidFill>
                <a:effectLst>
                  <a:outerShdw blurRad="76200" dist="50800" dir="5400000" algn="tl" rotWithShape="0">
                    <a:srgbClr val="000000">
                      <a:alpha val="65000"/>
                    </a:srgbClr>
                  </a:outerShdw>
                </a:effectLst>
              </a:rPr>
              <a:t>EQUITABLE</a:t>
            </a:r>
            <a:endParaRPr lang="en-US" sz="5400" b="1" spc="50" dirty="0">
              <a:ln w="11430"/>
              <a:solidFill>
                <a:srgbClr val="FFFF00"/>
              </a:solidFill>
              <a:effectLst>
                <a:outerShdw blurRad="76200" dist="50800" dir="5400000" algn="tl" rotWithShape="0">
                  <a:srgbClr val="000000">
                    <a:alpha val="65000"/>
                  </a:srgbClr>
                </a:outerShdw>
              </a:effectLst>
            </a:endParaRPr>
          </a:p>
        </p:txBody>
      </p:sp>
      <p:sp>
        <p:nvSpPr>
          <p:cNvPr id="15" name="Rectangle 14"/>
          <p:cNvSpPr/>
          <p:nvPr/>
        </p:nvSpPr>
        <p:spPr>
          <a:xfrm>
            <a:off x="2604153" y="5325070"/>
            <a:ext cx="393569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FF00"/>
                </a:solidFill>
                <a:effectLst>
                  <a:outerShdw blurRad="76200" dist="50800" dir="5400000" algn="tl" rotWithShape="0">
                    <a:srgbClr val="000000">
                      <a:alpha val="65000"/>
                    </a:srgbClr>
                  </a:outerShdw>
                </a:effectLst>
              </a:rPr>
              <a:t>INCLUSIVE</a:t>
            </a:r>
          </a:p>
        </p:txBody>
      </p:sp>
    </p:spTree>
    <p:extLst>
      <p:ext uri="{BB962C8B-B14F-4D97-AF65-F5344CB8AC3E}">
        <p14:creationId xmlns:p14="http://schemas.microsoft.com/office/powerpoint/2010/main" val="3301662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27113" y="1216617"/>
            <a:ext cx="7416824" cy="5577840"/>
            <a:chOff x="899592" y="1216617"/>
            <a:chExt cx="7416824" cy="5577840"/>
          </a:xfrm>
        </p:grpSpPr>
        <p:grpSp>
          <p:nvGrpSpPr>
            <p:cNvPr id="7" name="Group 6"/>
            <p:cNvGrpSpPr>
              <a:grpSpLocks noChangeAspect="1"/>
            </p:cNvGrpSpPr>
            <p:nvPr/>
          </p:nvGrpSpPr>
          <p:grpSpPr>
            <a:xfrm>
              <a:off x="1755071" y="1216617"/>
              <a:ext cx="6561345" cy="5577840"/>
              <a:chOff x="1576481" y="1216617"/>
              <a:chExt cx="5587807" cy="475023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74" t="8819" r="18338" b="2730"/>
              <a:stretch/>
            </p:blipFill>
            <p:spPr bwMode="auto">
              <a:xfrm>
                <a:off x="1576481" y="1216617"/>
                <a:ext cx="5149783" cy="475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5292080" y="5013176"/>
                <a:ext cx="1872208" cy="9536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6" name="Rectangle 5"/>
              <p:cNvSpPr/>
              <p:nvPr/>
            </p:nvSpPr>
            <p:spPr bwMode="auto">
              <a:xfrm>
                <a:off x="6635274" y="3276962"/>
                <a:ext cx="432048" cy="1800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grpSp>
        <p:sp>
          <p:nvSpPr>
            <p:cNvPr id="9" name="Rectangle 8"/>
            <p:cNvSpPr/>
            <p:nvPr/>
          </p:nvSpPr>
          <p:spPr bwMode="auto">
            <a:xfrm>
              <a:off x="899592" y="1216617"/>
              <a:ext cx="4032448" cy="11198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grpSp>
      <p:sp>
        <p:nvSpPr>
          <p:cNvPr id="2" name="Slide Number Placeholder 1"/>
          <p:cNvSpPr>
            <a:spLocks noGrp="1"/>
          </p:cNvSpPr>
          <p:nvPr>
            <p:ph type="sldNum" sz="quarter" idx="12"/>
          </p:nvPr>
        </p:nvSpPr>
        <p:spPr/>
        <p:txBody>
          <a:bodyPr/>
          <a:lstStyle/>
          <a:p>
            <a:pPr>
              <a:defRPr/>
            </a:pPr>
            <a:fld id="{B496249B-682D-4BC8-9865-0DC07C618F7E}" type="slidenum">
              <a:rPr lang="en-US" smtClean="0"/>
              <a:pPr>
                <a:defRPr/>
              </a:pPr>
              <a:t>6</a:t>
            </a:fld>
            <a:endParaRPr lang="en-US" sz="1400" b="0" dirty="0">
              <a:solidFill>
                <a:schemeClr val="tx1"/>
              </a:solidFill>
              <a:latin typeface="+mn-lt"/>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531" t="80194" r="22019" b="4423"/>
          <a:stretch/>
        </p:blipFill>
        <p:spPr bwMode="auto">
          <a:xfrm>
            <a:off x="7164288" y="5968324"/>
            <a:ext cx="1255363" cy="826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7485" y="146229"/>
            <a:ext cx="9297043" cy="954107"/>
          </a:xfrm>
          <a:prstGeom prst="rect">
            <a:avLst/>
          </a:prstGeom>
          <a:noFill/>
        </p:spPr>
        <p:txBody>
          <a:bodyPr wrap="square" rtlCol="0">
            <a:spAutoFit/>
          </a:bodyPr>
          <a:lstStyle/>
          <a:p>
            <a:r>
              <a:rPr lang="en-US" sz="2800" dirty="0" smtClean="0">
                <a:solidFill>
                  <a:schemeClr val="bg1"/>
                </a:solidFill>
                <a:latin typeface="+mj-lt"/>
                <a:ea typeface="+mj-ea"/>
                <a:cs typeface="Osaka"/>
              </a:rPr>
              <a:t>FOCUS </a:t>
            </a:r>
            <a:r>
              <a:rPr lang="en-US" sz="2800" dirty="0">
                <a:solidFill>
                  <a:schemeClr val="bg1"/>
                </a:solidFill>
                <a:latin typeface="+mj-lt"/>
                <a:ea typeface="+mj-ea"/>
                <a:cs typeface="Osaka"/>
              </a:rPr>
              <a:t>ON</a:t>
            </a:r>
            <a:r>
              <a:rPr lang="en-US" sz="2800" dirty="0" smtClean="0">
                <a:solidFill>
                  <a:schemeClr val="bg1"/>
                </a:solidFill>
                <a:latin typeface="+mj-lt"/>
                <a:ea typeface="+mj-ea"/>
                <a:cs typeface="Osaka"/>
              </a:rPr>
              <a:t> CITIES AS THEY ARE THE CENTRES OF SOCIO-ECONOMIC AGGLOMERATION</a:t>
            </a:r>
            <a:endParaRPr lang="en-ZA" sz="2800" dirty="0" smtClean="0">
              <a:solidFill>
                <a:schemeClr val="bg1"/>
              </a:solidFill>
              <a:latin typeface="+mj-lt"/>
              <a:ea typeface="+mj-ea"/>
              <a:cs typeface="Osaka"/>
            </a:endParaRPr>
          </a:p>
        </p:txBody>
      </p:sp>
      <p:sp>
        <p:nvSpPr>
          <p:cNvPr id="12" name="Content Placeholder 2"/>
          <p:cNvSpPr txBox="1">
            <a:spLocks/>
          </p:cNvSpPr>
          <p:nvPr/>
        </p:nvSpPr>
        <p:spPr>
          <a:xfrm>
            <a:off x="152400" y="1295400"/>
            <a:ext cx="6507832" cy="4572000"/>
          </a:xfrm>
          <a:prstGeom prst="rect">
            <a:avLst/>
          </a:prstGeom>
        </p:spPr>
        <p:txBody>
          <a:bodyPr/>
          <a:lst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ZA" dirty="0" smtClean="0"/>
              <a:t>Higher per capita GDP, productivity and innovation</a:t>
            </a:r>
          </a:p>
          <a:p>
            <a:r>
              <a:rPr lang="en-ZA" dirty="0" smtClean="0"/>
              <a:t>High population concentrations, densities &amp; lower per capita infrastructure costs</a:t>
            </a:r>
          </a:p>
          <a:p>
            <a:endParaRPr lang="en-ZA" dirty="0"/>
          </a:p>
          <a:p>
            <a:endParaRPr lang="en-ZA" sz="2800" dirty="0" smtClean="0"/>
          </a:p>
          <a:p>
            <a:endParaRPr lang="en-ZA" sz="2800" dirty="0"/>
          </a:p>
          <a:p>
            <a:endParaRPr lang="en-ZA" sz="2800" dirty="0" smtClean="0"/>
          </a:p>
          <a:p>
            <a:endParaRPr lang="en-ZA" sz="2800" dirty="0" smtClean="0"/>
          </a:p>
          <a:p>
            <a:pPr>
              <a:buFont typeface="Wingdings" pitchFamily="2" charset="2"/>
              <a:buChar char="q"/>
            </a:pPr>
            <a:r>
              <a:rPr lang="en-ZA" sz="1800" dirty="0" smtClean="0"/>
              <a:t>METROS</a:t>
            </a:r>
          </a:p>
          <a:p>
            <a:pPr>
              <a:lnSpc>
                <a:spcPts val="2000"/>
              </a:lnSpc>
              <a:spcBef>
                <a:spcPts val="0"/>
              </a:spcBef>
              <a:buFont typeface="Wingdings" pitchFamily="2" charset="2"/>
              <a:buChar char="q"/>
            </a:pPr>
            <a:r>
              <a:rPr lang="en-ZA" sz="1800" dirty="0" smtClean="0"/>
              <a:t>SECONDARY CITIES</a:t>
            </a:r>
          </a:p>
          <a:p>
            <a:pPr marL="0" indent="0">
              <a:lnSpc>
                <a:spcPts val="2000"/>
              </a:lnSpc>
              <a:spcBef>
                <a:spcPts val="0"/>
              </a:spcBef>
              <a:buNone/>
            </a:pPr>
            <a:endParaRPr lang="en-ZA" dirty="0"/>
          </a:p>
          <a:p>
            <a:pPr marL="0" indent="0">
              <a:lnSpc>
                <a:spcPts val="2000"/>
              </a:lnSpc>
              <a:spcBef>
                <a:spcPts val="0"/>
              </a:spcBef>
              <a:buNone/>
            </a:pPr>
            <a:endParaRPr lang="en-ZA" dirty="0" smtClean="0"/>
          </a:p>
          <a:p>
            <a:pPr marL="0" indent="0">
              <a:lnSpc>
                <a:spcPts val="2000"/>
              </a:lnSpc>
              <a:spcBef>
                <a:spcPts val="0"/>
              </a:spcBef>
              <a:buNone/>
            </a:pPr>
            <a:endParaRPr lang="en-ZA" dirty="0" smtClean="0"/>
          </a:p>
          <a:p>
            <a:endParaRPr lang="en-ZA" dirty="0"/>
          </a:p>
        </p:txBody>
      </p:sp>
      <p:sp>
        <p:nvSpPr>
          <p:cNvPr id="8" name="Rectangle 7"/>
          <p:cNvSpPr/>
          <p:nvPr/>
        </p:nvSpPr>
        <p:spPr>
          <a:xfrm>
            <a:off x="153938" y="2378447"/>
            <a:ext cx="3986014" cy="1077218"/>
          </a:xfrm>
          <a:prstGeom prst="rect">
            <a:avLst/>
          </a:prstGeom>
        </p:spPr>
        <p:txBody>
          <a:bodyPr wrap="square">
            <a:spAutoFit/>
          </a:bodyPr>
          <a:lstStyle/>
          <a:p>
            <a:pPr marL="342900" indent="-342900" eaLnBrk="0" hangingPunct="0">
              <a:spcBef>
                <a:spcPct val="20000"/>
              </a:spcBef>
              <a:buChar char="•"/>
            </a:pPr>
            <a:r>
              <a:rPr lang="en-ZA" sz="2000" dirty="0">
                <a:latin typeface="+mn-lt"/>
                <a:ea typeface="+mn-ea"/>
                <a:cs typeface="Osaka"/>
              </a:rPr>
              <a:t>Urbanising (People </a:t>
            </a:r>
            <a:r>
              <a:rPr lang="en-ZA" sz="2000" dirty="0" smtClean="0">
                <a:latin typeface="+mn-lt"/>
                <a:ea typeface="+mn-ea"/>
                <a:cs typeface="Osaka"/>
              </a:rPr>
              <a:t>driven spatial </a:t>
            </a:r>
            <a:r>
              <a:rPr lang="en-ZA" sz="2000" dirty="0">
                <a:latin typeface="+mn-lt"/>
                <a:ea typeface="+mn-ea"/>
                <a:cs typeface="Osaka"/>
              </a:rPr>
              <a:t>targeting</a:t>
            </a:r>
          </a:p>
          <a:p>
            <a:pPr marL="342900" indent="-342900" eaLnBrk="0" hangingPunct="0">
              <a:spcBef>
                <a:spcPct val="20000"/>
              </a:spcBef>
              <a:buChar char="•"/>
            </a:pPr>
            <a:r>
              <a:rPr lang="en-ZA" sz="2000" dirty="0">
                <a:latin typeface="+mn-lt"/>
                <a:ea typeface="+mn-ea"/>
                <a:cs typeface="Osaka"/>
              </a:rPr>
              <a:t>Regional role</a:t>
            </a:r>
          </a:p>
        </p:txBody>
      </p:sp>
    </p:spTree>
    <p:extLst>
      <p:ext uri="{BB962C8B-B14F-4D97-AF65-F5344CB8AC3E}">
        <p14:creationId xmlns:p14="http://schemas.microsoft.com/office/powerpoint/2010/main" val="3093132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biLevel thresh="75000"/>
            <a:alphaModFix amt="10000"/>
            <a:extLst>
              <a:ext uri="{BEBA8EAE-BF5A-486C-A8C5-ECC9F3942E4B}">
                <a14:imgProps xmlns:a14="http://schemas.microsoft.com/office/drawing/2010/main">
                  <a14:imgLayer r:embed="rId3">
                    <a14:imgEffect>
                      <a14:backgroundRemoval t="4348" b="98696" l="9816" r="91258">
                        <a14:foregroundMark x1="68865" y1="58913" x2="68865" y2="58913"/>
                        <a14:foregroundMark x1="65644" y1="60652" x2="65644" y2="60652"/>
                        <a14:foregroundMark x1="65491" y1="56957" x2="65491" y2="56957"/>
                        <a14:foregroundMark x1="80215" y1="41087" x2="80215" y2="41087"/>
                        <a14:foregroundMark x1="80215" y1="35435" x2="80215" y2="35435"/>
                      </a14:backgroundRemoval>
                    </a14:imgEffect>
                  </a14:imgLayer>
                </a14:imgProps>
              </a:ext>
            </a:extLst>
          </a:blip>
          <a:srcRect l="9969" t="7107" r="10240" b="1732"/>
          <a:stretch/>
        </p:blipFill>
        <p:spPr>
          <a:xfrm>
            <a:off x="266034" y="316179"/>
            <a:ext cx="8075941" cy="6509706"/>
          </a:xfrm>
          <a:prstGeom prst="rect">
            <a:avLst/>
          </a:prstGeom>
          <a:effectLst/>
        </p:spPr>
      </p:pic>
      <p:sp>
        <p:nvSpPr>
          <p:cNvPr id="2" name="Content Placeholder 2"/>
          <p:cNvSpPr txBox="1">
            <a:spLocks/>
          </p:cNvSpPr>
          <p:nvPr/>
        </p:nvSpPr>
        <p:spPr>
          <a:xfrm>
            <a:off x="251520" y="0"/>
            <a:ext cx="8640960" cy="112663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ZA" sz="2400" b="1" cap="all" dirty="0" smtClean="0">
                <a:solidFill>
                  <a:schemeClr val="bg1"/>
                </a:solidFill>
                <a:latin typeface="+mj-lt"/>
                <a:cs typeface="Franklin Gothic Medium"/>
              </a:rPr>
              <a:t>The realisation of this desired urban transformation requires significant spatial restructuring of the country’s urban areas</a:t>
            </a:r>
          </a:p>
          <a:p>
            <a:pPr marL="0" indent="0" algn="ctr">
              <a:buFont typeface="Arial"/>
              <a:buNone/>
            </a:pPr>
            <a:endParaRPr lang="en-ZA" sz="2400" b="1" cap="all" dirty="0" smtClean="0">
              <a:solidFill>
                <a:schemeClr val="bg1"/>
              </a:solidFill>
              <a:latin typeface="+mj-lt"/>
              <a:cs typeface="Franklin Gothic Medium"/>
            </a:endParaRPr>
          </a:p>
        </p:txBody>
      </p:sp>
      <p:grpSp>
        <p:nvGrpSpPr>
          <p:cNvPr id="12" name="Group 11"/>
          <p:cNvGrpSpPr/>
          <p:nvPr/>
        </p:nvGrpSpPr>
        <p:grpSpPr>
          <a:xfrm>
            <a:off x="1741207" y="2708953"/>
            <a:ext cx="1011035" cy="1009989"/>
            <a:chOff x="1753537" y="2708953"/>
            <a:chExt cx="1011035" cy="1009989"/>
          </a:xfrm>
        </p:grpSpPr>
        <p:sp>
          <p:nvSpPr>
            <p:cNvPr id="8" name="Oval 7"/>
            <p:cNvSpPr>
              <a:spLocks noChangeAspect="1"/>
            </p:cNvSpPr>
            <p:nvPr/>
          </p:nvSpPr>
          <p:spPr>
            <a:xfrm>
              <a:off x="1753537" y="2708953"/>
              <a:ext cx="998705" cy="1009989"/>
            </a:xfrm>
            <a:prstGeom prst="ellipse">
              <a:avLst/>
            </a:prstGeom>
            <a:solidFill>
              <a:schemeClr val="bg1"/>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765867" y="3008542"/>
              <a:ext cx="998705" cy="369332"/>
            </a:xfrm>
            <a:prstGeom prst="rect">
              <a:avLst/>
            </a:prstGeom>
            <a:noFill/>
          </p:spPr>
          <p:txBody>
            <a:bodyPr wrap="square" rtlCol="0">
              <a:spAutoFit/>
            </a:bodyPr>
            <a:lstStyle/>
            <a:p>
              <a:pPr algn="ctr"/>
              <a:r>
                <a:rPr lang="en-US" b="1" dirty="0" smtClean="0"/>
                <a:t>Play</a:t>
              </a:r>
              <a:endParaRPr lang="en-US" b="1" dirty="0"/>
            </a:p>
          </p:txBody>
        </p:sp>
      </p:grpSp>
      <p:grpSp>
        <p:nvGrpSpPr>
          <p:cNvPr id="14" name="Group 13"/>
          <p:cNvGrpSpPr/>
          <p:nvPr/>
        </p:nvGrpSpPr>
        <p:grpSpPr>
          <a:xfrm>
            <a:off x="742502" y="4105553"/>
            <a:ext cx="1011035" cy="1009989"/>
            <a:chOff x="742502" y="4105553"/>
            <a:chExt cx="1011035" cy="1009989"/>
          </a:xfrm>
        </p:grpSpPr>
        <p:sp>
          <p:nvSpPr>
            <p:cNvPr id="6" name="Oval 5"/>
            <p:cNvSpPr>
              <a:spLocks noChangeAspect="1"/>
            </p:cNvSpPr>
            <p:nvPr/>
          </p:nvSpPr>
          <p:spPr>
            <a:xfrm>
              <a:off x="754832" y="4105553"/>
              <a:ext cx="998705" cy="1009989"/>
            </a:xfrm>
            <a:prstGeom prst="ellipse">
              <a:avLst/>
            </a:prstGeom>
            <a:solidFill>
              <a:schemeClr val="bg1"/>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742502" y="4403014"/>
              <a:ext cx="998705" cy="369332"/>
            </a:xfrm>
            <a:prstGeom prst="rect">
              <a:avLst/>
            </a:prstGeom>
            <a:noFill/>
          </p:spPr>
          <p:txBody>
            <a:bodyPr wrap="square" rtlCol="0">
              <a:spAutoFit/>
            </a:bodyPr>
            <a:lstStyle/>
            <a:p>
              <a:pPr algn="ctr"/>
              <a:r>
                <a:rPr lang="en-US" b="1" dirty="0" smtClean="0"/>
                <a:t>Home</a:t>
              </a:r>
              <a:endParaRPr lang="en-US" b="1" dirty="0"/>
            </a:p>
          </p:txBody>
        </p:sp>
      </p:grpSp>
      <p:grpSp>
        <p:nvGrpSpPr>
          <p:cNvPr id="13" name="Group 12"/>
          <p:cNvGrpSpPr/>
          <p:nvPr/>
        </p:nvGrpSpPr>
        <p:grpSpPr>
          <a:xfrm>
            <a:off x="2630666" y="4105553"/>
            <a:ext cx="1011035" cy="1009989"/>
            <a:chOff x="2630666" y="4105553"/>
            <a:chExt cx="1011035" cy="1009989"/>
          </a:xfrm>
        </p:grpSpPr>
        <p:sp>
          <p:nvSpPr>
            <p:cNvPr id="7" name="Oval 6"/>
            <p:cNvSpPr>
              <a:spLocks noChangeAspect="1"/>
            </p:cNvSpPr>
            <p:nvPr/>
          </p:nvSpPr>
          <p:spPr>
            <a:xfrm>
              <a:off x="2630666" y="4105553"/>
              <a:ext cx="998705" cy="1009989"/>
            </a:xfrm>
            <a:prstGeom prst="ellipse">
              <a:avLst/>
            </a:prstGeom>
            <a:solidFill>
              <a:schemeClr val="bg1"/>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2642996" y="4410622"/>
              <a:ext cx="998705" cy="369332"/>
            </a:xfrm>
            <a:prstGeom prst="rect">
              <a:avLst/>
            </a:prstGeom>
            <a:noFill/>
          </p:spPr>
          <p:txBody>
            <a:bodyPr wrap="square" rtlCol="0">
              <a:spAutoFit/>
            </a:bodyPr>
            <a:lstStyle/>
            <a:p>
              <a:pPr algn="ctr"/>
              <a:r>
                <a:rPr lang="en-US" b="1" dirty="0" smtClean="0"/>
                <a:t>Work</a:t>
              </a:r>
              <a:endParaRPr lang="en-US" b="1" dirty="0"/>
            </a:p>
          </p:txBody>
        </p:sp>
      </p:grpSp>
      <p:grpSp>
        <p:nvGrpSpPr>
          <p:cNvPr id="15" name="Group 14"/>
          <p:cNvGrpSpPr/>
          <p:nvPr/>
        </p:nvGrpSpPr>
        <p:grpSpPr>
          <a:xfrm>
            <a:off x="6342925" y="2708953"/>
            <a:ext cx="1011035" cy="1009989"/>
            <a:chOff x="1753537" y="2708953"/>
            <a:chExt cx="1011035" cy="1009989"/>
          </a:xfrm>
        </p:grpSpPr>
        <p:sp>
          <p:nvSpPr>
            <p:cNvPr id="16" name="Oval 15"/>
            <p:cNvSpPr>
              <a:spLocks noChangeAspect="1"/>
            </p:cNvSpPr>
            <p:nvPr/>
          </p:nvSpPr>
          <p:spPr>
            <a:xfrm>
              <a:off x="1753537" y="2708953"/>
              <a:ext cx="998705" cy="1009989"/>
            </a:xfrm>
            <a:prstGeom prst="ellipse">
              <a:avLst/>
            </a:prstGeom>
            <a:solidFill>
              <a:schemeClr val="bg1"/>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765867" y="3008542"/>
              <a:ext cx="998705" cy="369332"/>
            </a:xfrm>
            <a:prstGeom prst="rect">
              <a:avLst/>
            </a:prstGeom>
            <a:noFill/>
          </p:spPr>
          <p:txBody>
            <a:bodyPr wrap="square" rtlCol="0">
              <a:spAutoFit/>
            </a:bodyPr>
            <a:lstStyle/>
            <a:p>
              <a:pPr algn="ctr"/>
              <a:r>
                <a:rPr lang="en-US" b="1" dirty="0" smtClean="0"/>
                <a:t>Play</a:t>
              </a:r>
              <a:endParaRPr lang="en-US" b="1" dirty="0"/>
            </a:p>
          </p:txBody>
        </p:sp>
      </p:grpSp>
      <p:grpSp>
        <p:nvGrpSpPr>
          <p:cNvPr id="18" name="Group 17"/>
          <p:cNvGrpSpPr/>
          <p:nvPr/>
        </p:nvGrpSpPr>
        <p:grpSpPr>
          <a:xfrm>
            <a:off x="5344220" y="4105553"/>
            <a:ext cx="1011035" cy="1009989"/>
            <a:chOff x="742502" y="4105553"/>
            <a:chExt cx="1011035" cy="1009989"/>
          </a:xfrm>
        </p:grpSpPr>
        <p:sp>
          <p:nvSpPr>
            <p:cNvPr id="19" name="Oval 18"/>
            <p:cNvSpPr>
              <a:spLocks noChangeAspect="1"/>
            </p:cNvSpPr>
            <p:nvPr/>
          </p:nvSpPr>
          <p:spPr>
            <a:xfrm>
              <a:off x="754832" y="4105553"/>
              <a:ext cx="998705" cy="1009989"/>
            </a:xfrm>
            <a:prstGeom prst="ellipse">
              <a:avLst/>
            </a:prstGeom>
            <a:solidFill>
              <a:schemeClr val="bg1"/>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742502" y="4403014"/>
              <a:ext cx="998705" cy="369332"/>
            </a:xfrm>
            <a:prstGeom prst="rect">
              <a:avLst/>
            </a:prstGeom>
            <a:noFill/>
          </p:spPr>
          <p:txBody>
            <a:bodyPr wrap="square" rtlCol="0">
              <a:spAutoFit/>
            </a:bodyPr>
            <a:lstStyle/>
            <a:p>
              <a:pPr algn="ctr"/>
              <a:r>
                <a:rPr lang="en-US" b="1" dirty="0" smtClean="0"/>
                <a:t>Home</a:t>
              </a:r>
              <a:endParaRPr lang="en-US" b="1" dirty="0"/>
            </a:p>
          </p:txBody>
        </p:sp>
      </p:grpSp>
      <p:grpSp>
        <p:nvGrpSpPr>
          <p:cNvPr id="21" name="Group 20"/>
          <p:cNvGrpSpPr/>
          <p:nvPr/>
        </p:nvGrpSpPr>
        <p:grpSpPr>
          <a:xfrm>
            <a:off x="7244714" y="4105553"/>
            <a:ext cx="1011035" cy="1009989"/>
            <a:chOff x="2630666" y="4105553"/>
            <a:chExt cx="1011035" cy="1009989"/>
          </a:xfrm>
        </p:grpSpPr>
        <p:sp>
          <p:nvSpPr>
            <p:cNvPr id="22" name="Oval 21"/>
            <p:cNvSpPr>
              <a:spLocks noChangeAspect="1"/>
            </p:cNvSpPr>
            <p:nvPr/>
          </p:nvSpPr>
          <p:spPr>
            <a:xfrm>
              <a:off x="2630666" y="4105553"/>
              <a:ext cx="998705" cy="1009989"/>
            </a:xfrm>
            <a:prstGeom prst="ellipse">
              <a:avLst/>
            </a:prstGeom>
            <a:solidFill>
              <a:schemeClr val="bg1"/>
            </a:solid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2642996" y="4410622"/>
              <a:ext cx="998705" cy="369332"/>
            </a:xfrm>
            <a:prstGeom prst="rect">
              <a:avLst/>
            </a:prstGeom>
            <a:noFill/>
          </p:spPr>
          <p:txBody>
            <a:bodyPr wrap="square" rtlCol="0">
              <a:spAutoFit/>
            </a:bodyPr>
            <a:lstStyle/>
            <a:p>
              <a:pPr algn="ctr"/>
              <a:r>
                <a:rPr lang="en-US" b="1" dirty="0" smtClean="0"/>
                <a:t>Work</a:t>
              </a:r>
              <a:endParaRPr lang="en-US" b="1" dirty="0"/>
            </a:p>
          </p:txBody>
        </p:sp>
      </p:grpSp>
      <p:cxnSp>
        <p:nvCxnSpPr>
          <p:cNvPr id="26" name="Straight Arrow Connector 25"/>
          <p:cNvCxnSpPr/>
          <p:nvPr/>
        </p:nvCxnSpPr>
        <p:spPr>
          <a:xfrm flipV="1">
            <a:off x="6101495" y="3595691"/>
            <a:ext cx="400017" cy="534520"/>
          </a:xfrm>
          <a:prstGeom prst="straightConnector1">
            <a:avLst/>
          </a:prstGeom>
          <a:ln w="38100" cmpd="sng">
            <a:solidFill>
              <a:srgbClr val="C20515"/>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6" idx="5"/>
          </p:cNvCxnSpPr>
          <p:nvPr/>
        </p:nvCxnSpPr>
        <p:spPr>
          <a:xfrm flipH="1" flipV="1">
            <a:off x="7195373" y="3571033"/>
            <a:ext cx="398013" cy="559178"/>
          </a:xfrm>
          <a:prstGeom prst="straightConnector1">
            <a:avLst/>
          </a:prstGeom>
          <a:ln w="38100" cmpd="sng">
            <a:solidFill>
              <a:srgbClr val="C20515"/>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3" idx="1"/>
            <a:endCxn id="19" idx="6"/>
          </p:cNvCxnSpPr>
          <p:nvPr/>
        </p:nvCxnSpPr>
        <p:spPr>
          <a:xfrm flipH="1">
            <a:off x="6355255" y="4595288"/>
            <a:ext cx="901789" cy="15260"/>
          </a:xfrm>
          <a:prstGeom prst="straightConnector1">
            <a:avLst/>
          </a:prstGeom>
          <a:ln w="38100" cmpd="sng">
            <a:solidFill>
              <a:srgbClr val="C20515"/>
            </a:solidFill>
            <a:prstDash val="sys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482419" y="3247867"/>
            <a:ext cx="1299094" cy="646331"/>
          </a:xfrm>
          <a:prstGeom prst="rect">
            <a:avLst/>
          </a:prstGeom>
          <a:noFill/>
        </p:spPr>
        <p:txBody>
          <a:bodyPr wrap="square" rtlCol="0">
            <a:spAutoFit/>
          </a:bodyPr>
          <a:lstStyle/>
          <a:p>
            <a:r>
              <a:rPr lang="en-US" b="1" dirty="0" smtClean="0">
                <a:solidFill>
                  <a:srgbClr val="C20515"/>
                </a:solidFill>
              </a:rPr>
              <a:t>Public Transport</a:t>
            </a:r>
            <a:endParaRPr lang="en-US" b="1" dirty="0">
              <a:solidFill>
                <a:srgbClr val="C20515"/>
              </a:solidFill>
            </a:endParaRPr>
          </a:p>
        </p:txBody>
      </p:sp>
      <p:sp>
        <p:nvSpPr>
          <p:cNvPr id="34" name="TextBox 33"/>
          <p:cNvSpPr txBox="1"/>
          <p:nvPr/>
        </p:nvSpPr>
        <p:spPr>
          <a:xfrm>
            <a:off x="3099452" y="2280863"/>
            <a:ext cx="2945097" cy="1323439"/>
          </a:xfrm>
          <a:prstGeom prst="rect">
            <a:avLst/>
          </a:prstGeom>
          <a:noFill/>
        </p:spPr>
        <p:txBody>
          <a:bodyPr wrap="square" rtlCol="0">
            <a:spAutoFit/>
          </a:bodyPr>
          <a:lstStyle/>
          <a:p>
            <a:pPr algn="ctr"/>
            <a:r>
              <a:rPr lang="en-US" sz="4000" b="1" dirty="0" smtClean="0">
                <a:solidFill>
                  <a:srgbClr val="C20515"/>
                </a:solidFill>
              </a:rPr>
              <a:t>COMPACT CITIES</a:t>
            </a:r>
            <a:endParaRPr lang="en-US" sz="4000" b="1" dirty="0">
              <a:solidFill>
                <a:srgbClr val="C20515"/>
              </a:solidFill>
            </a:endParaRPr>
          </a:p>
        </p:txBody>
      </p:sp>
    </p:spTree>
    <p:extLst>
      <p:ext uri="{BB962C8B-B14F-4D97-AF65-F5344CB8AC3E}">
        <p14:creationId xmlns:p14="http://schemas.microsoft.com/office/powerpoint/2010/main" val="22915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000" fill="hold"/>
                                        <p:tgtEl>
                                          <p:spTgt spid="14"/>
                                        </p:tgtEl>
                                        <p:attrNameLst>
                                          <p:attrName>ppt_w</p:attrName>
                                        </p:attrNameLst>
                                      </p:cBhvr>
                                      <p:tavLst>
                                        <p:tav tm="0">
                                          <p:val>
                                            <p:fltVal val="0"/>
                                          </p:val>
                                        </p:tav>
                                        <p:tav tm="100000">
                                          <p:val>
                                            <p:strVal val="#ppt_w"/>
                                          </p:val>
                                        </p:tav>
                                      </p:tavLst>
                                    </p:anim>
                                    <p:anim calcmode="lin" valueType="num">
                                      <p:cBhvr>
                                        <p:cTn id="12" dur="2000" fill="hold"/>
                                        <p:tgtEl>
                                          <p:spTgt spid="14"/>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0" fill="hold"/>
                                        <p:tgtEl>
                                          <p:spTgt spid="13"/>
                                        </p:tgtEl>
                                        <p:attrNameLst>
                                          <p:attrName>ppt_w</p:attrName>
                                        </p:attrNameLst>
                                      </p:cBhvr>
                                      <p:tavLst>
                                        <p:tav tm="0">
                                          <p:val>
                                            <p:fltVal val="0"/>
                                          </p:val>
                                        </p:tav>
                                        <p:tav tm="100000">
                                          <p:val>
                                            <p:strVal val="#ppt_w"/>
                                          </p:val>
                                        </p:tav>
                                      </p:tavLst>
                                    </p:anim>
                                    <p:anim calcmode="lin" valueType="num">
                                      <p:cBhvr>
                                        <p:cTn id="16" dur="2000" fill="hold"/>
                                        <p:tgtEl>
                                          <p:spTgt spid="1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2000" fill="hold"/>
                                        <p:tgtEl>
                                          <p:spTgt spid="15"/>
                                        </p:tgtEl>
                                        <p:attrNameLst>
                                          <p:attrName>ppt_w</p:attrName>
                                        </p:attrNameLst>
                                      </p:cBhvr>
                                      <p:tavLst>
                                        <p:tav tm="0">
                                          <p:val>
                                            <p:fltVal val="0"/>
                                          </p:val>
                                        </p:tav>
                                        <p:tav tm="100000">
                                          <p:val>
                                            <p:strVal val="#ppt_w"/>
                                          </p:val>
                                        </p:tav>
                                      </p:tavLst>
                                    </p:anim>
                                    <p:anim calcmode="lin" valueType="num">
                                      <p:cBhvr>
                                        <p:cTn id="20" dur="2000" fill="hold"/>
                                        <p:tgtEl>
                                          <p:spTgt spid="15"/>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2000" fill="hold"/>
                                        <p:tgtEl>
                                          <p:spTgt spid="18"/>
                                        </p:tgtEl>
                                        <p:attrNameLst>
                                          <p:attrName>ppt_w</p:attrName>
                                        </p:attrNameLst>
                                      </p:cBhvr>
                                      <p:tavLst>
                                        <p:tav tm="0">
                                          <p:val>
                                            <p:fltVal val="0"/>
                                          </p:val>
                                        </p:tav>
                                        <p:tav tm="100000">
                                          <p:val>
                                            <p:strVal val="#ppt_w"/>
                                          </p:val>
                                        </p:tav>
                                      </p:tavLst>
                                    </p:anim>
                                    <p:anim calcmode="lin" valueType="num">
                                      <p:cBhvr>
                                        <p:cTn id="24" dur="2000" fill="hold"/>
                                        <p:tgtEl>
                                          <p:spTgt spid="18"/>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2000" fill="hold"/>
                                        <p:tgtEl>
                                          <p:spTgt spid="21"/>
                                        </p:tgtEl>
                                        <p:attrNameLst>
                                          <p:attrName>ppt_w</p:attrName>
                                        </p:attrNameLst>
                                      </p:cBhvr>
                                      <p:tavLst>
                                        <p:tav tm="0">
                                          <p:val>
                                            <p:fltVal val="0"/>
                                          </p:val>
                                        </p:tav>
                                        <p:tav tm="100000">
                                          <p:val>
                                            <p:strVal val="#ppt_w"/>
                                          </p:val>
                                        </p:tav>
                                      </p:tavLst>
                                    </p:anim>
                                    <p:anim calcmode="lin" valueType="num">
                                      <p:cBhvr>
                                        <p:cTn id="28" dur="2000" fill="hold"/>
                                        <p:tgtEl>
                                          <p:spTgt spid="21"/>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0" presetClass="path" presetSubtype="0" accel="50000" decel="50000" fill="hold" nodeType="afterEffect">
                                  <p:stCondLst>
                                    <p:cond delay="0"/>
                                  </p:stCondLst>
                                  <p:childTnLst>
                                    <p:animMotion origin="layout" path="M -1.47493E-7 3.98333E-7 L -1.47493E-7 0.06276 " pathEditMode="relative" ptsTypes="AA">
                                      <p:cBhvr>
                                        <p:cTn id="31" dur="5000" fill="hold"/>
                                        <p:tgtEl>
                                          <p:spTgt spid="12"/>
                                        </p:tgtEl>
                                        <p:attrNameLst>
                                          <p:attrName>ppt_x</p:attrName>
                                          <p:attrName>ppt_y</p:attrName>
                                        </p:attrNameLst>
                                      </p:cBhvr>
                                    </p:animMotion>
                                  </p:childTnLst>
                                </p:cTn>
                              </p:par>
                              <p:par>
                                <p:cTn id="32" presetID="0" presetClass="path" presetSubtype="0" accel="50000" decel="50000" fill="hold" nodeType="withEffect">
                                  <p:stCondLst>
                                    <p:cond delay="0"/>
                                  </p:stCondLst>
                                  <p:childTnLst>
                                    <p:animMotion origin="layout" path="M -1.45584E-6 3.53868E-6 L 0.06906 -0.03428 " pathEditMode="relative" ptsTypes="AA">
                                      <p:cBhvr>
                                        <p:cTn id="33" dur="5000" fill="hold"/>
                                        <p:tgtEl>
                                          <p:spTgt spid="14"/>
                                        </p:tgtEl>
                                        <p:attrNameLst>
                                          <p:attrName>ppt_x</p:attrName>
                                          <p:attrName>ppt_y</p:attrName>
                                        </p:attrNameLst>
                                      </p:cBhvr>
                                    </p:animMotion>
                                  </p:childTnLst>
                                </p:cTn>
                              </p:par>
                              <p:par>
                                <p:cTn id="34" presetID="0" presetClass="path" presetSubtype="0" accel="50000" decel="50000" fill="hold" nodeType="withEffect">
                                  <p:stCondLst>
                                    <p:cond delay="0"/>
                                  </p:stCondLst>
                                  <p:childTnLst>
                                    <p:animMotion origin="layout" path="M 5.53878E-6 5.12737E-6 L -0.05361 -0.03404 " pathEditMode="relative" ptsTypes="AA">
                                      <p:cBhvr>
                                        <p:cTn id="35" dur="5000" fill="hold"/>
                                        <p:tgtEl>
                                          <p:spTgt spid="13"/>
                                        </p:tgtEl>
                                        <p:attrNameLst>
                                          <p:attrName>ppt_x</p:attrName>
                                          <p:attrName>ppt_y</p:attrName>
                                        </p:attrNameLst>
                                      </p:cBhvr>
                                    </p:animMotion>
                                  </p:childTnLst>
                                </p:cTn>
                              </p:par>
                              <p:par>
                                <p:cTn id="36" presetID="1" presetClass="entr" presetSubtype="0" fill="hold" nodeType="withEffect">
                                  <p:stCondLst>
                                    <p:cond delay="2000"/>
                                  </p:stCondLst>
                                  <p:childTnLst>
                                    <p:set>
                                      <p:cBhvr>
                                        <p:cTn id="37" dur="1" fill="hold">
                                          <p:stCondLst>
                                            <p:cond delay="0"/>
                                          </p:stCondLst>
                                        </p:cTn>
                                        <p:tgtEl>
                                          <p:spTgt spid="26"/>
                                        </p:tgtEl>
                                        <p:attrNameLst>
                                          <p:attrName>style.visibility</p:attrName>
                                        </p:attrNameLst>
                                      </p:cBhvr>
                                      <p:to>
                                        <p:strVal val="visible"/>
                                      </p:to>
                                    </p:set>
                                  </p:childTnLst>
                                </p:cTn>
                              </p:par>
                              <p:par>
                                <p:cTn id="38" presetID="1" presetClass="entr" presetSubtype="0" fill="hold" nodeType="withEffect">
                                  <p:stCondLst>
                                    <p:cond delay="2000"/>
                                  </p:stCondLst>
                                  <p:childTnLst>
                                    <p:set>
                                      <p:cBhvr>
                                        <p:cTn id="39" dur="1" fill="hold">
                                          <p:stCondLst>
                                            <p:cond delay="0"/>
                                          </p:stCondLst>
                                        </p:cTn>
                                        <p:tgtEl>
                                          <p:spTgt spid="27"/>
                                        </p:tgtEl>
                                        <p:attrNameLst>
                                          <p:attrName>style.visibility</p:attrName>
                                        </p:attrNameLst>
                                      </p:cBhvr>
                                      <p:to>
                                        <p:strVal val="visible"/>
                                      </p:to>
                                    </p:set>
                                  </p:childTnLst>
                                </p:cTn>
                              </p:par>
                              <p:par>
                                <p:cTn id="40" presetID="1" presetClass="entr" presetSubtype="0" fill="hold" nodeType="withEffect">
                                  <p:stCondLst>
                                    <p:cond delay="2000"/>
                                  </p:stCondLst>
                                  <p:childTnLst>
                                    <p:set>
                                      <p:cBhvr>
                                        <p:cTn id="41" dur="1" fill="hold">
                                          <p:stCondLst>
                                            <p:cond delay="0"/>
                                          </p:stCondLst>
                                        </p:cTn>
                                        <p:tgtEl>
                                          <p:spTgt spid="30"/>
                                        </p:tgtEl>
                                        <p:attrNameLst>
                                          <p:attrName>style.visibility</p:attrName>
                                        </p:attrNameLst>
                                      </p:cBhvr>
                                      <p:to>
                                        <p:strVal val="visible"/>
                                      </p:to>
                                    </p:set>
                                  </p:childTnLst>
                                </p:cTn>
                              </p:par>
                              <p:par>
                                <p:cTn id="42" presetID="1" presetClass="entr" presetSubtype="0" fill="hold" grpId="0" nodeType="withEffect">
                                  <p:stCondLst>
                                    <p:cond delay="3000"/>
                                  </p:stCondLst>
                                  <p:childTnLst>
                                    <p:set>
                                      <p:cBhvr>
                                        <p:cTn id="43" dur="1" fill="hold">
                                          <p:stCondLst>
                                            <p:cond delay="0"/>
                                          </p:stCondLst>
                                        </p:cTn>
                                        <p:tgtEl>
                                          <p:spTgt spid="33"/>
                                        </p:tgtEl>
                                        <p:attrNameLst>
                                          <p:attrName>style.visibility</p:attrName>
                                        </p:attrNameLst>
                                      </p:cBhvr>
                                      <p:to>
                                        <p:strVal val="visible"/>
                                      </p:to>
                                    </p:set>
                                  </p:childTnLst>
                                </p:cTn>
                              </p:par>
                            </p:childTnLst>
                          </p:cTn>
                        </p:par>
                        <p:par>
                          <p:cTn id="44" fill="hold">
                            <p:stCondLst>
                              <p:cond delay="7000"/>
                            </p:stCondLst>
                            <p:childTnLst>
                              <p:par>
                                <p:cTn id="45" presetID="31"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2000" fill="hold"/>
                                        <p:tgtEl>
                                          <p:spTgt spid="34"/>
                                        </p:tgtEl>
                                        <p:attrNameLst>
                                          <p:attrName>ppt_w</p:attrName>
                                        </p:attrNameLst>
                                      </p:cBhvr>
                                      <p:tavLst>
                                        <p:tav tm="0">
                                          <p:val>
                                            <p:fltVal val="0"/>
                                          </p:val>
                                        </p:tav>
                                        <p:tav tm="100000">
                                          <p:val>
                                            <p:strVal val="#ppt_w"/>
                                          </p:val>
                                        </p:tav>
                                      </p:tavLst>
                                    </p:anim>
                                    <p:anim calcmode="lin" valueType="num">
                                      <p:cBhvr>
                                        <p:cTn id="48" dur="2000" fill="hold"/>
                                        <p:tgtEl>
                                          <p:spTgt spid="34"/>
                                        </p:tgtEl>
                                        <p:attrNameLst>
                                          <p:attrName>ppt_h</p:attrName>
                                        </p:attrNameLst>
                                      </p:cBhvr>
                                      <p:tavLst>
                                        <p:tav tm="0">
                                          <p:val>
                                            <p:fltVal val="0"/>
                                          </p:val>
                                        </p:tav>
                                        <p:tav tm="100000">
                                          <p:val>
                                            <p:strVal val="#ppt_h"/>
                                          </p:val>
                                        </p:tav>
                                      </p:tavLst>
                                    </p:anim>
                                    <p:anim calcmode="lin" valueType="num">
                                      <p:cBhvr>
                                        <p:cTn id="49" dur="2000" fill="hold"/>
                                        <p:tgtEl>
                                          <p:spTgt spid="34"/>
                                        </p:tgtEl>
                                        <p:attrNameLst>
                                          <p:attrName>style.rotation</p:attrName>
                                        </p:attrNameLst>
                                      </p:cBhvr>
                                      <p:tavLst>
                                        <p:tav tm="0">
                                          <p:val>
                                            <p:fltVal val="90"/>
                                          </p:val>
                                        </p:tav>
                                        <p:tav tm="100000">
                                          <p:val>
                                            <p:fltVal val="0"/>
                                          </p:val>
                                        </p:tav>
                                      </p:tavLst>
                                    </p:anim>
                                    <p:animEffect transition="in" filter="fade">
                                      <p:cBhvr>
                                        <p:cTn id="50"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
          <p:cNvSpPr txBox="1">
            <a:spLocks/>
          </p:cNvSpPr>
          <p:nvPr/>
        </p:nvSpPr>
        <p:spPr>
          <a:xfrm>
            <a:off x="251520" y="185789"/>
            <a:ext cx="8640960" cy="881011"/>
          </a:xfrm>
          <a:prstGeom prst="rect">
            <a:avLst/>
          </a:prstGeom>
        </p:spPr>
        <p:txBody>
          <a:bodyPr>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0000"/>
              </a:lnSpc>
              <a:buFont typeface="Arial"/>
              <a:buNone/>
            </a:pPr>
            <a:r>
              <a:rPr lang="en-ZA" sz="2800" b="1" cap="all" dirty="0" smtClean="0">
                <a:solidFill>
                  <a:schemeClr val="bg1"/>
                </a:solidFill>
                <a:latin typeface="+mj-lt"/>
                <a:cs typeface="Franklin Gothic Medium"/>
              </a:rPr>
              <a:t>The Urban Networks Strategy (UNS) provides the overarching framework for this transformation</a:t>
            </a:r>
          </a:p>
        </p:txBody>
      </p:sp>
      <p:sp>
        <p:nvSpPr>
          <p:cNvPr id="3" name="Rectangle 2"/>
          <p:cNvSpPr/>
          <p:nvPr/>
        </p:nvSpPr>
        <p:spPr>
          <a:xfrm>
            <a:off x="422408" y="4582968"/>
            <a:ext cx="8470072" cy="307777"/>
          </a:xfrm>
          <a:prstGeom prst="rect">
            <a:avLst/>
          </a:prstGeom>
        </p:spPr>
        <p:txBody>
          <a:bodyPr wrap="square">
            <a:spAutoFit/>
          </a:bodyPr>
          <a:lstStyle/>
          <a:p>
            <a:pPr algn="just">
              <a:spcAft>
                <a:spcPts val="600"/>
              </a:spcAft>
            </a:pPr>
            <a:endParaRPr lang="en-ZA" sz="1400" b="1" dirty="0" smtClean="0"/>
          </a:p>
        </p:txBody>
      </p:sp>
      <p:sp>
        <p:nvSpPr>
          <p:cNvPr id="5" name="Rectangle 4"/>
          <p:cNvSpPr/>
          <p:nvPr/>
        </p:nvSpPr>
        <p:spPr>
          <a:xfrm>
            <a:off x="1422400" y="2168326"/>
            <a:ext cx="7368662" cy="1080296"/>
          </a:xfrm>
          <a:prstGeom prst="rect">
            <a:avLst/>
          </a:prstGeom>
        </p:spPr>
        <p:txBody>
          <a:bodyPr wrap="square">
            <a:spAutoFit/>
          </a:bodyPr>
          <a:lstStyle/>
          <a:p>
            <a:pPr algn="just">
              <a:lnSpc>
                <a:spcPct val="120000"/>
              </a:lnSpc>
            </a:pPr>
            <a:r>
              <a:rPr lang="en-ZA" dirty="0" smtClean="0"/>
              <a:t>Key amongst these was the realisation that </a:t>
            </a:r>
            <a:r>
              <a:rPr lang="en-ZA" b="1" dirty="0" smtClean="0">
                <a:solidFill>
                  <a:srgbClr val="C00000"/>
                </a:solidFill>
              </a:rPr>
              <a:t>public-led infrastructure investment, irrespective of how big and well-intended it may be, may not have the desired collective transformative impact </a:t>
            </a:r>
            <a:endParaRPr lang="en-US" b="1" dirty="0">
              <a:solidFill>
                <a:srgbClr val="C00000"/>
              </a:solidFill>
            </a:endParaRPr>
          </a:p>
        </p:txBody>
      </p:sp>
      <p:sp>
        <p:nvSpPr>
          <p:cNvPr id="24" name="Rectangle 23"/>
          <p:cNvSpPr/>
          <p:nvPr/>
        </p:nvSpPr>
        <p:spPr>
          <a:xfrm>
            <a:off x="1422400" y="3763276"/>
            <a:ext cx="7368662" cy="757130"/>
          </a:xfrm>
          <a:prstGeom prst="rect">
            <a:avLst/>
          </a:prstGeom>
        </p:spPr>
        <p:txBody>
          <a:bodyPr wrap="square">
            <a:spAutoFit/>
          </a:bodyPr>
          <a:lstStyle/>
          <a:p>
            <a:pPr algn="just">
              <a:lnSpc>
                <a:spcPct val="120000"/>
              </a:lnSpc>
            </a:pPr>
            <a:r>
              <a:rPr lang="en-ZA" dirty="0" smtClean="0"/>
              <a:t>it is guided by plans that are based on the principles that have driven </a:t>
            </a:r>
            <a:r>
              <a:rPr lang="en-ZA" b="1" dirty="0" smtClean="0">
                <a:solidFill>
                  <a:srgbClr val="C20515"/>
                </a:solidFill>
              </a:rPr>
              <a:t>urban  structuring</a:t>
            </a:r>
            <a:r>
              <a:rPr lang="en-ZA" b="1" dirty="0" smtClean="0"/>
              <a:t> </a:t>
            </a:r>
            <a:r>
              <a:rPr lang="en-ZA" dirty="0" smtClean="0"/>
              <a:t>and </a:t>
            </a:r>
            <a:r>
              <a:rPr lang="en-ZA" b="1" dirty="0" smtClean="0">
                <a:solidFill>
                  <a:srgbClr val="C20515"/>
                </a:solidFill>
              </a:rPr>
              <a:t>city building </a:t>
            </a:r>
            <a:r>
              <a:rPr lang="en-ZA" dirty="0" smtClean="0"/>
              <a:t>since the dawn of time, i.e.:</a:t>
            </a:r>
            <a:endParaRPr lang="en-US" dirty="0"/>
          </a:p>
        </p:txBody>
      </p:sp>
      <p:sp>
        <p:nvSpPr>
          <p:cNvPr id="25" name="Rectangle 24"/>
          <p:cNvSpPr/>
          <p:nvPr/>
        </p:nvSpPr>
        <p:spPr>
          <a:xfrm>
            <a:off x="1901387" y="3273633"/>
            <a:ext cx="1159542" cy="461665"/>
          </a:xfrm>
          <a:prstGeom prst="rect">
            <a:avLst/>
          </a:prstGeom>
        </p:spPr>
        <p:txBody>
          <a:bodyPr wrap="none">
            <a:spAutoFit/>
          </a:bodyPr>
          <a:lstStyle/>
          <a:p>
            <a:r>
              <a:rPr lang="en-ZA" sz="2400" b="1" dirty="0" smtClean="0"/>
              <a:t>UNLESS</a:t>
            </a:r>
            <a:endParaRPr lang="en-US" sz="2400" dirty="0"/>
          </a:p>
        </p:txBody>
      </p:sp>
      <p:sp>
        <p:nvSpPr>
          <p:cNvPr id="31" name="Rectangle 30"/>
          <p:cNvSpPr/>
          <p:nvPr/>
        </p:nvSpPr>
        <p:spPr>
          <a:xfrm>
            <a:off x="422407" y="1349364"/>
            <a:ext cx="8368655" cy="812530"/>
          </a:xfrm>
          <a:prstGeom prst="rect">
            <a:avLst/>
          </a:prstGeom>
        </p:spPr>
        <p:txBody>
          <a:bodyPr wrap="square">
            <a:spAutoFit/>
          </a:bodyPr>
          <a:lstStyle/>
          <a:p>
            <a:pPr algn="just">
              <a:lnSpc>
                <a:spcPct val="130000"/>
              </a:lnSpc>
            </a:pPr>
            <a:r>
              <a:rPr lang="en-ZA" b="1" dirty="0">
                <a:cs typeface="Abadi MT Condensed Extra Bold"/>
              </a:rPr>
              <a:t>The UNS evolved in the National Treasury from, amongst other, reflections on, and work done in the Neighbourhood Development </a:t>
            </a:r>
            <a:r>
              <a:rPr lang="en-ZA" b="1" dirty="0" smtClean="0">
                <a:cs typeface="Abadi MT Condensed Extra Bold"/>
              </a:rPr>
              <a:t>Programme </a:t>
            </a:r>
            <a:r>
              <a:rPr lang="en-ZA" b="1" dirty="0">
                <a:cs typeface="Abadi MT Condensed Extra Bold"/>
              </a:rPr>
              <a:t>(NDP)   </a:t>
            </a:r>
          </a:p>
        </p:txBody>
      </p:sp>
      <p:sp>
        <p:nvSpPr>
          <p:cNvPr id="35" name="Bent-Up Arrow 34"/>
          <p:cNvSpPr/>
          <p:nvPr/>
        </p:nvSpPr>
        <p:spPr>
          <a:xfrm rot="5400000">
            <a:off x="540271" y="2305574"/>
            <a:ext cx="731939" cy="727517"/>
          </a:xfrm>
          <a:prstGeom prst="bentUpArrow">
            <a:avLst/>
          </a:prstGeom>
          <a:solidFill>
            <a:srgbClr val="C205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90604" y="5991432"/>
            <a:ext cx="8162792" cy="567590"/>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500" b="1" dirty="0" smtClean="0">
                <a:solidFill>
                  <a:srgbClr val="C00000"/>
                </a:solidFill>
              </a:rPr>
              <a:t>All within a structuring, enabling &amp; responsive framework of planned public infrastructure investment</a:t>
            </a:r>
            <a:endParaRPr lang="en-ZA" sz="1500" b="1" dirty="0">
              <a:solidFill>
                <a:srgbClr val="C00000"/>
              </a:solidFill>
            </a:endParaRPr>
          </a:p>
        </p:txBody>
      </p:sp>
      <p:sp>
        <p:nvSpPr>
          <p:cNvPr id="10" name="Right Brace 9"/>
          <p:cNvSpPr/>
          <p:nvPr/>
        </p:nvSpPr>
        <p:spPr>
          <a:xfrm rot="16200000" flipH="1">
            <a:off x="4414982" y="1386419"/>
            <a:ext cx="314036" cy="8624917"/>
          </a:xfrm>
          <a:prstGeom prst="rightBrace">
            <a:avLst/>
          </a:prstGeom>
          <a:ln>
            <a:solidFill>
              <a:srgbClr val="C2051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ZA" dirty="0"/>
          </a:p>
        </p:txBody>
      </p:sp>
      <p:sp>
        <p:nvSpPr>
          <p:cNvPr id="32" name="Flowchart: Process 13"/>
          <p:cNvSpPr/>
          <p:nvPr/>
        </p:nvSpPr>
        <p:spPr>
          <a:xfrm>
            <a:off x="7611586" y="4797552"/>
            <a:ext cx="1151999" cy="612648"/>
          </a:xfrm>
          <a:prstGeom prst="flowChartProcess">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Balance</a:t>
            </a:r>
            <a:endParaRPr lang="en-ZA" sz="1200" b="1" dirty="0">
              <a:solidFill>
                <a:srgbClr val="C20515"/>
              </a:solidFill>
            </a:endParaRPr>
          </a:p>
        </p:txBody>
      </p:sp>
      <p:sp>
        <p:nvSpPr>
          <p:cNvPr id="33" name="Flowchart: Process 13"/>
          <p:cNvSpPr/>
          <p:nvPr/>
        </p:nvSpPr>
        <p:spPr>
          <a:xfrm>
            <a:off x="6405157" y="4790927"/>
            <a:ext cx="1151999" cy="612648"/>
          </a:xfrm>
          <a:prstGeom prst="flowChartProcess">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Choice</a:t>
            </a:r>
            <a:endParaRPr lang="en-ZA" sz="1200" b="1" dirty="0">
              <a:solidFill>
                <a:srgbClr val="C20515"/>
              </a:solidFill>
            </a:endParaRPr>
          </a:p>
        </p:txBody>
      </p:sp>
      <p:sp>
        <p:nvSpPr>
          <p:cNvPr id="34" name="Flowchart: Process 13"/>
          <p:cNvSpPr/>
          <p:nvPr/>
        </p:nvSpPr>
        <p:spPr>
          <a:xfrm>
            <a:off x="5197320" y="4790769"/>
            <a:ext cx="1151999" cy="612648"/>
          </a:xfrm>
          <a:prstGeom prst="flowChartProcess">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Resilience</a:t>
            </a:r>
            <a:endParaRPr lang="en-ZA" sz="1200" b="1" dirty="0">
              <a:solidFill>
                <a:srgbClr val="C20515"/>
              </a:solidFill>
            </a:endParaRPr>
          </a:p>
        </p:txBody>
      </p:sp>
      <p:sp>
        <p:nvSpPr>
          <p:cNvPr id="36" name="Flowchart: Process 13"/>
          <p:cNvSpPr/>
          <p:nvPr/>
        </p:nvSpPr>
        <p:spPr>
          <a:xfrm>
            <a:off x="3996001" y="4794185"/>
            <a:ext cx="1151999" cy="612648"/>
          </a:xfrm>
          <a:prstGeom prst="flowChartProcess">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Connectivity</a:t>
            </a:r>
            <a:endParaRPr lang="en-ZA" sz="1200" b="1" dirty="0">
              <a:solidFill>
                <a:srgbClr val="C20515"/>
              </a:solidFill>
            </a:endParaRPr>
          </a:p>
        </p:txBody>
      </p:sp>
      <p:sp>
        <p:nvSpPr>
          <p:cNvPr id="37" name="Flowchart: Process 13"/>
          <p:cNvSpPr/>
          <p:nvPr/>
        </p:nvSpPr>
        <p:spPr>
          <a:xfrm>
            <a:off x="2794357" y="4789135"/>
            <a:ext cx="1151999" cy="612648"/>
          </a:xfrm>
          <a:prstGeom prst="flowChartProcess">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Vibrancy</a:t>
            </a:r>
            <a:endParaRPr lang="en-ZA" sz="1200" b="1" dirty="0">
              <a:solidFill>
                <a:srgbClr val="C20515"/>
              </a:solidFill>
            </a:endParaRPr>
          </a:p>
        </p:txBody>
      </p:sp>
      <p:sp>
        <p:nvSpPr>
          <p:cNvPr id="38" name="Flowchart: Process 13"/>
          <p:cNvSpPr/>
          <p:nvPr/>
        </p:nvSpPr>
        <p:spPr>
          <a:xfrm>
            <a:off x="1595020" y="4789135"/>
            <a:ext cx="1151999" cy="612648"/>
          </a:xfrm>
          <a:prstGeom prst="flowChartProcess">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Adaptability</a:t>
            </a:r>
            <a:endParaRPr lang="en-ZA" sz="1200" b="1" dirty="0">
              <a:solidFill>
                <a:srgbClr val="C20515"/>
              </a:solidFill>
            </a:endParaRPr>
          </a:p>
        </p:txBody>
      </p:sp>
      <p:sp>
        <p:nvSpPr>
          <p:cNvPr id="39" name="Flowchart: Process 13"/>
          <p:cNvSpPr/>
          <p:nvPr/>
        </p:nvSpPr>
        <p:spPr>
          <a:xfrm>
            <a:off x="394908" y="4792030"/>
            <a:ext cx="1151999" cy="612648"/>
          </a:xfrm>
          <a:prstGeom prst="flowChartProcess">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200" b="1" dirty="0" smtClean="0">
                <a:solidFill>
                  <a:srgbClr val="C20515"/>
                </a:solidFill>
              </a:rPr>
              <a:t>Diversity</a:t>
            </a:r>
            <a:endParaRPr lang="en-ZA" sz="1200" b="1" dirty="0">
              <a:solidFill>
                <a:srgbClr val="C20515"/>
              </a:solidFill>
            </a:endParaRPr>
          </a:p>
        </p:txBody>
      </p:sp>
    </p:spTree>
    <p:extLst>
      <p:ext uri="{BB962C8B-B14F-4D97-AF65-F5344CB8AC3E}">
        <p14:creationId xmlns:p14="http://schemas.microsoft.com/office/powerpoint/2010/main" val="15983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anim calcmode="lin" valueType="num">
                                      <p:cBhvr>
                                        <p:cTn id="1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nodePh="1">
                                  <p:stCondLst>
                                    <p:cond delay="0"/>
                                  </p:stCondLst>
                                  <p:endCondLst>
                                    <p:cond evt="begin" delay="0">
                                      <p:tn val="32"/>
                                    </p:cond>
                                  </p:end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1000"/>
                                  </p:stCondLst>
                                  <p:childTnLst>
                                    <p:set>
                                      <p:cBhvr>
                                        <p:cTn id="40" dur="1" fill="hold">
                                          <p:stCondLst>
                                            <p:cond delay="0"/>
                                          </p:stCondLst>
                                        </p:cTn>
                                        <p:tgtEl>
                                          <p:spTgt spid="38"/>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grpId="0" nodeType="afterEffect">
                                  <p:stCondLst>
                                    <p:cond delay="1000"/>
                                  </p:stCondLst>
                                  <p:childTnLst>
                                    <p:set>
                                      <p:cBhvr>
                                        <p:cTn id="43" dur="1" fill="hold">
                                          <p:stCondLst>
                                            <p:cond delay="0"/>
                                          </p:stCondLst>
                                        </p:cTn>
                                        <p:tgtEl>
                                          <p:spTgt spid="37"/>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grpId="0" nodeType="afterEffect">
                                  <p:stCondLst>
                                    <p:cond delay="1000"/>
                                  </p:stCondLst>
                                  <p:childTnLst>
                                    <p:set>
                                      <p:cBhvr>
                                        <p:cTn id="46" dur="1" fill="hold">
                                          <p:stCondLst>
                                            <p:cond delay="0"/>
                                          </p:stCondLst>
                                        </p:cTn>
                                        <p:tgtEl>
                                          <p:spTgt spid="36"/>
                                        </p:tgtEl>
                                        <p:attrNameLst>
                                          <p:attrName>style.visibility</p:attrName>
                                        </p:attrNameLst>
                                      </p:cBhvr>
                                      <p:to>
                                        <p:strVal val="visible"/>
                                      </p:to>
                                    </p:set>
                                  </p:childTnLst>
                                </p:cTn>
                              </p:par>
                            </p:childTnLst>
                          </p:cTn>
                        </p:par>
                        <p:par>
                          <p:cTn id="47" fill="hold">
                            <p:stCondLst>
                              <p:cond delay="3000"/>
                            </p:stCondLst>
                            <p:childTnLst>
                              <p:par>
                                <p:cTn id="48" presetID="1" presetClass="entr" presetSubtype="0" fill="hold" grpId="0" nodeType="afterEffect">
                                  <p:stCondLst>
                                    <p:cond delay="1000"/>
                                  </p:stCondLst>
                                  <p:childTnLst>
                                    <p:set>
                                      <p:cBhvr>
                                        <p:cTn id="49" dur="1" fill="hold">
                                          <p:stCondLst>
                                            <p:cond delay="0"/>
                                          </p:stCondLst>
                                        </p:cTn>
                                        <p:tgtEl>
                                          <p:spTgt spid="34"/>
                                        </p:tgtEl>
                                        <p:attrNameLst>
                                          <p:attrName>style.visibility</p:attrName>
                                        </p:attrNameLst>
                                      </p:cBhvr>
                                      <p:to>
                                        <p:strVal val="visible"/>
                                      </p:to>
                                    </p:set>
                                  </p:childTnLst>
                                </p:cTn>
                              </p:par>
                            </p:childTnLst>
                          </p:cTn>
                        </p:par>
                        <p:par>
                          <p:cTn id="50" fill="hold">
                            <p:stCondLst>
                              <p:cond delay="4000"/>
                            </p:stCondLst>
                            <p:childTnLst>
                              <p:par>
                                <p:cTn id="51" presetID="1" presetClass="entr" presetSubtype="0" fill="hold" grpId="0" nodeType="afterEffect">
                                  <p:stCondLst>
                                    <p:cond delay="1000"/>
                                  </p:stCondLst>
                                  <p:childTnLst>
                                    <p:set>
                                      <p:cBhvr>
                                        <p:cTn id="52" dur="1" fill="hold">
                                          <p:stCondLst>
                                            <p:cond delay="0"/>
                                          </p:stCondLst>
                                        </p:cTn>
                                        <p:tgtEl>
                                          <p:spTgt spid="33"/>
                                        </p:tgtEl>
                                        <p:attrNameLst>
                                          <p:attrName>style.visibility</p:attrName>
                                        </p:attrNameLst>
                                      </p:cBhvr>
                                      <p:to>
                                        <p:strVal val="visible"/>
                                      </p:to>
                                    </p:set>
                                  </p:childTnLst>
                                </p:cTn>
                              </p:par>
                            </p:childTnLst>
                          </p:cTn>
                        </p:par>
                        <p:par>
                          <p:cTn id="53" fill="hold">
                            <p:stCondLst>
                              <p:cond delay="5000"/>
                            </p:stCondLst>
                            <p:childTnLst>
                              <p:par>
                                <p:cTn id="54" presetID="1" presetClass="entr" presetSubtype="0" fill="hold" grpId="0" nodeType="afterEffect">
                                  <p:stCondLst>
                                    <p:cond delay="1000"/>
                                  </p:stCondLst>
                                  <p:childTnLst>
                                    <p:set>
                                      <p:cBhvr>
                                        <p:cTn id="55" dur="1" fill="hold">
                                          <p:stCondLst>
                                            <p:cond delay="0"/>
                                          </p:stCondLst>
                                        </p:cTn>
                                        <p:tgtEl>
                                          <p:spTgt spid="32"/>
                                        </p:tgtEl>
                                        <p:attrNameLst>
                                          <p:attrName>style.visibility</p:attrName>
                                        </p:attrNameLst>
                                      </p:cBhvr>
                                      <p:to>
                                        <p:strVal val="visible"/>
                                      </p:to>
                                    </p:set>
                                  </p:childTnLst>
                                </p:cTn>
                              </p:par>
                            </p:childTnLst>
                          </p:cTn>
                        </p:par>
                        <p:par>
                          <p:cTn id="56" fill="hold">
                            <p:stCondLst>
                              <p:cond delay="6000"/>
                            </p:stCondLst>
                            <p:childTnLst>
                              <p:par>
                                <p:cTn id="57" presetID="1" presetClass="entr" presetSubtype="0" fill="hold" grpId="0" nodeType="afterEffect">
                                  <p:stCondLst>
                                    <p:cond delay="1000"/>
                                  </p:stCondLst>
                                  <p:childTnLst>
                                    <p:set>
                                      <p:cBhvr>
                                        <p:cTn id="58" dur="1" fill="hold">
                                          <p:stCondLst>
                                            <p:cond delay="0"/>
                                          </p:stCondLst>
                                        </p:cTn>
                                        <p:tgtEl>
                                          <p:spTgt spid="10"/>
                                        </p:tgtEl>
                                        <p:attrNameLst>
                                          <p:attrName>style.visibility</p:attrName>
                                        </p:attrNameLst>
                                      </p:cBhvr>
                                      <p:to>
                                        <p:strVal val="visible"/>
                                      </p:to>
                                    </p:set>
                                  </p:childTnLst>
                                </p:cTn>
                              </p:par>
                            </p:childTnLst>
                          </p:cTn>
                        </p:par>
                        <p:par>
                          <p:cTn id="59" fill="hold">
                            <p:stCondLst>
                              <p:cond delay="7000"/>
                            </p:stCondLst>
                            <p:childTnLst>
                              <p:par>
                                <p:cTn id="60" presetID="1" presetClass="entr" presetSubtype="0" fill="hold" grpId="0" nodeType="afterEffect">
                                  <p:stCondLst>
                                    <p:cond delay="1000"/>
                                  </p:stCondLst>
                                  <p:childTnLst>
                                    <p:set>
                                      <p:cBhvr>
                                        <p:cTn id="6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P spid="25" grpId="0"/>
      <p:bldP spid="31" grpId="0"/>
      <p:bldP spid="35" grpId="0" animBg="1"/>
      <p:bldP spid="8" grpId="0" animBg="1"/>
      <p:bldP spid="10" grpId="0" animBg="1"/>
      <p:bldP spid="32" grpId="0" animBg="1"/>
      <p:bldP spid="33" grpId="0" animBg="1"/>
      <p:bldP spid="34" grpId="0" animBg="1"/>
      <p:bldP spid="36" grpId="0" animBg="1"/>
      <p:bldP spid="37"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1516551" y="2003749"/>
            <a:ext cx="2231672" cy="1935651"/>
          </a:xfrm>
          <a:custGeom>
            <a:avLst/>
            <a:gdLst>
              <a:gd name="connsiteX0" fmla="*/ 0 w 2416617"/>
              <a:gd name="connsiteY0" fmla="*/ 0 h 1528794"/>
              <a:gd name="connsiteX1" fmla="*/ 604154 w 2416617"/>
              <a:gd name="connsiteY1" fmla="*/ 320553 h 1528794"/>
              <a:gd name="connsiteX2" fmla="*/ 1257627 w 2416617"/>
              <a:gd name="connsiteY2" fmla="*/ 1084951 h 1528794"/>
              <a:gd name="connsiteX3" fmla="*/ 1800133 w 2416617"/>
              <a:gd name="connsiteY3" fmla="*/ 1380846 h 1528794"/>
              <a:gd name="connsiteX4" fmla="*/ 2416617 w 2416617"/>
              <a:gd name="connsiteY4" fmla="*/ 1528794 h 1528794"/>
              <a:gd name="connsiteX0" fmla="*/ 0 w 2416617"/>
              <a:gd name="connsiteY0" fmla="*/ 0 h 1623480"/>
              <a:gd name="connsiteX1" fmla="*/ 604154 w 2416617"/>
              <a:gd name="connsiteY1" fmla="*/ 320553 h 1623480"/>
              <a:gd name="connsiteX2" fmla="*/ 1257627 w 2416617"/>
              <a:gd name="connsiteY2" fmla="*/ 1084951 h 1623480"/>
              <a:gd name="connsiteX3" fmla="*/ 1590528 w 2416617"/>
              <a:gd name="connsiteY3" fmla="*/ 1602768 h 1623480"/>
              <a:gd name="connsiteX4" fmla="*/ 2416617 w 2416617"/>
              <a:gd name="connsiteY4" fmla="*/ 1528794 h 1623480"/>
              <a:gd name="connsiteX0" fmla="*/ 0 w 2231672"/>
              <a:gd name="connsiteY0" fmla="*/ 0 h 1935651"/>
              <a:gd name="connsiteX1" fmla="*/ 604154 w 2231672"/>
              <a:gd name="connsiteY1" fmla="*/ 320553 h 1935651"/>
              <a:gd name="connsiteX2" fmla="*/ 1257627 w 2231672"/>
              <a:gd name="connsiteY2" fmla="*/ 1084951 h 1935651"/>
              <a:gd name="connsiteX3" fmla="*/ 1590528 w 2231672"/>
              <a:gd name="connsiteY3" fmla="*/ 1602768 h 1935651"/>
              <a:gd name="connsiteX4" fmla="*/ 2231672 w 2231672"/>
              <a:gd name="connsiteY4" fmla="*/ 1935651 h 1935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672" h="1935651">
                <a:moveTo>
                  <a:pt x="0" y="0"/>
                </a:moveTo>
                <a:cubicBezTo>
                  <a:pt x="197275" y="69864"/>
                  <a:pt x="394550" y="139728"/>
                  <a:pt x="604154" y="320553"/>
                </a:cubicBezTo>
                <a:cubicBezTo>
                  <a:pt x="813758" y="501378"/>
                  <a:pt x="1093231" y="871249"/>
                  <a:pt x="1257627" y="1084951"/>
                </a:cubicBezTo>
                <a:cubicBezTo>
                  <a:pt x="1422023" y="1298653"/>
                  <a:pt x="1428187" y="1460985"/>
                  <a:pt x="1590528" y="1602768"/>
                </a:cubicBezTo>
                <a:cubicBezTo>
                  <a:pt x="1752869" y="1744551"/>
                  <a:pt x="2231672" y="1935651"/>
                  <a:pt x="2231672" y="1935651"/>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Freeform 15"/>
          <p:cNvSpPr/>
          <p:nvPr/>
        </p:nvSpPr>
        <p:spPr>
          <a:xfrm>
            <a:off x="986375" y="4790100"/>
            <a:ext cx="1232968" cy="1034628"/>
          </a:xfrm>
          <a:custGeom>
            <a:avLst/>
            <a:gdLst>
              <a:gd name="connsiteX0" fmla="*/ 0 w 1232968"/>
              <a:gd name="connsiteY0" fmla="*/ 0 h 1034628"/>
              <a:gd name="connsiteX1" fmla="*/ 160285 w 1232968"/>
              <a:gd name="connsiteY1" fmla="*/ 579463 h 1034628"/>
              <a:gd name="connsiteX2" fmla="*/ 727451 w 1232968"/>
              <a:gd name="connsiteY2" fmla="*/ 1023306 h 1034628"/>
              <a:gd name="connsiteX3" fmla="*/ 1232968 w 1232968"/>
              <a:gd name="connsiteY3" fmla="*/ 912345 h 1034628"/>
            </a:gdLst>
            <a:ahLst/>
            <a:cxnLst>
              <a:cxn ang="0">
                <a:pos x="connsiteX0" y="connsiteY0"/>
              </a:cxn>
              <a:cxn ang="0">
                <a:pos x="connsiteX1" y="connsiteY1"/>
              </a:cxn>
              <a:cxn ang="0">
                <a:pos x="connsiteX2" y="connsiteY2"/>
              </a:cxn>
              <a:cxn ang="0">
                <a:pos x="connsiteX3" y="connsiteY3"/>
              </a:cxn>
            </a:cxnLst>
            <a:rect l="l" t="t" r="r" b="b"/>
            <a:pathLst>
              <a:path w="1232968" h="1034628">
                <a:moveTo>
                  <a:pt x="0" y="0"/>
                </a:moveTo>
                <a:cubicBezTo>
                  <a:pt x="19521" y="204456"/>
                  <a:pt x="39043" y="408912"/>
                  <a:pt x="160285" y="579463"/>
                </a:cubicBezTo>
                <a:cubicBezTo>
                  <a:pt x="281527" y="750014"/>
                  <a:pt x="548671" y="967826"/>
                  <a:pt x="727451" y="1023306"/>
                </a:cubicBezTo>
                <a:cubicBezTo>
                  <a:pt x="906231" y="1078786"/>
                  <a:pt x="1232968" y="912345"/>
                  <a:pt x="1232968" y="912345"/>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Freeform 20"/>
          <p:cNvSpPr/>
          <p:nvPr/>
        </p:nvSpPr>
        <p:spPr>
          <a:xfrm>
            <a:off x="2552243" y="4272283"/>
            <a:ext cx="1257629" cy="1257556"/>
          </a:xfrm>
          <a:custGeom>
            <a:avLst/>
            <a:gdLst>
              <a:gd name="connsiteX0" fmla="*/ 0 w 1565870"/>
              <a:gd name="connsiteY0" fmla="*/ 1726058 h 1726058"/>
              <a:gd name="connsiteX1" fmla="*/ 616484 w 1565870"/>
              <a:gd name="connsiteY1" fmla="*/ 1245228 h 1726058"/>
              <a:gd name="connsiteX2" fmla="*/ 974045 w 1565870"/>
              <a:gd name="connsiteY2" fmla="*/ 727410 h 1726058"/>
              <a:gd name="connsiteX3" fmla="*/ 1306946 w 1565870"/>
              <a:gd name="connsiteY3" fmla="*/ 505489 h 1726058"/>
              <a:gd name="connsiteX4" fmla="*/ 1516551 w 1565870"/>
              <a:gd name="connsiteY4" fmla="*/ 172606 h 1726058"/>
              <a:gd name="connsiteX5" fmla="*/ 1565870 w 1565870"/>
              <a:gd name="connsiteY5" fmla="*/ 0 h 1726058"/>
              <a:gd name="connsiteX0" fmla="*/ 0 w 1565870"/>
              <a:gd name="connsiteY0" fmla="*/ 1726058 h 1726058"/>
              <a:gd name="connsiteX1" fmla="*/ 616484 w 1565870"/>
              <a:gd name="connsiteY1" fmla="*/ 1245228 h 1726058"/>
              <a:gd name="connsiteX2" fmla="*/ 838418 w 1565870"/>
              <a:gd name="connsiteY2" fmla="*/ 961661 h 1726058"/>
              <a:gd name="connsiteX3" fmla="*/ 1306946 w 1565870"/>
              <a:gd name="connsiteY3" fmla="*/ 505489 h 1726058"/>
              <a:gd name="connsiteX4" fmla="*/ 1516551 w 1565870"/>
              <a:gd name="connsiteY4" fmla="*/ 172606 h 1726058"/>
              <a:gd name="connsiteX5" fmla="*/ 1565870 w 1565870"/>
              <a:gd name="connsiteY5" fmla="*/ 0 h 1726058"/>
              <a:gd name="connsiteX0" fmla="*/ 0 w 1565870"/>
              <a:gd name="connsiteY0" fmla="*/ 1726058 h 1726058"/>
              <a:gd name="connsiteX1" fmla="*/ 616484 w 1565870"/>
              <a:gd name="connsiteY1" fmla="*/ 1245228 h 1726058"/>
              <a:gd name="connsiteX2" fmla="*/ 813759 w 1565870"/>
              <a:gd name="connsiteY2" fmla="*/ 900016 h 1726058"/>
              <a:gd name="connsiteX3" fmla="*/ 1306946 w 1565870"/>
              <a:gd name="connsiteY3" fmla="*/ 505489 h 1726058"/>
              <a:gd name="connsiteX4" fmla="*/ 1516551 w 1565870"/>
              <a:gd name="connsiteY4" fmla="*/ 172606 h 1726058"/>
              <a:gd name="connsiteX5" fmla="*/ 1565870 w 1565870"/>
              <a:gd name="connsiteY5" fmla="*/ 0 h 1726058"/>
              <a:gd name="connsiteX0" fmla="*/ 0 w 1571047"/>
              <a:gd name="connsiteY0" fmla="*/ 1726058 h 1726058"/>
              <a:gd name="connsiteX1" fmla="*/ 616484 w 1571047"/>
              <a:gd name="connsiteY1" fmla="*/ 1245228 h 1726058"/>
              <a:gd name="connsiteX2" fmla="*/ 813759 w 1571047"/>
              <a:gd name="connsiteY2" fmla="*/ 900016 h 1726058"/>
              <a:gd name="connsiteX3" fmla="*/ 1097341 w 1571047"/>
              <a:gd name="connsiteY3" fmla="*/ 678094 h 1726058"/>
              <a:gd name="connsiteX4" fmla="*/ 1516551 w 1571047"/>
              <a:gd name="connsiteY4" fmla="*/ 172606 h 1726058"/>
              <a:gd name="connsiteX5" fmla="*/ 1565870 w 1571047"/>
              <a:gd name="connsiteY5" fmla="*/ 0 h 1726058"/>
              <a:gd name="connsiteX0" fmla="*/ 0 w 1565870"/>
              <a:gd name="connsiteY0" fmla="*/ 1726058 h 1726058"/>
              <a:gd name="connsiteX1" fmla="*/ 616484 w 1565870"/>
              <a:gd name="connsiteY1" fmla="*/ 1245228 h 1726058"/>
              <a:gd name="connsiteX2" fmla="*/ 813759 w 1565870"/>
              <a:gd name="connsiteY2" fmla="*/ 900016 h 1726058"/>
              <a:gd name="connsiteX3" fmla="*/ 1097341 w 1565870"/>
              <a:gd name="connsiteY3" fmla="*/ 678094 h 1726058"/>
              <a:gd name="connsiteX4" fmla="*/ 1306947 w 1565870"/>
              <a:gd name="connsiteY4" fmla="*/ 480831 h 1726058"/>
              <a:gd name="connsiteX5" fmla="*/ 1565870 w 1565870"/>
              <a:gd name="connsiteY5" fmla="*/ 0 h 1726058"/>
              <a:gd name="connsiteX0" fmla="*/ 0 w 1306947"/>
              <a:gd name="connsiteY0" fmla="*/ 1245227 h 1245227"/>
              <a:gd name="connsiteX1" fmla="*/ 616484 w 1306947"/>
              <a:gd name="connsiteY1" fmla="*/ 764397 h 1245227"/>
              <a:gd name="connsiteX2" fmla="*/ 813759 w 1306947"/>
              <a:gd name="connsiteY2" fmla="*/ 419185 h 1245227"/>
              <a:gd name="connsiteX3" fmla="*/ 1097341 w 1306947"/>
              <a:gd name="connsiteY3" fmla="*/ 197263 h 1245227"/>
              <a:gd name="connsiteX4" fmla="*/ 1306947 w 1306947"/>
              <a:gd name="connsiteY4" fmla="*/ 0 h 1245227"/>
              <a:gd name="connsiteX0" fmla="*/ 0 w 1306947"/>
              <a:gd name="connsiteY0" fmla="*/ 1245227 h 1245227"/>
              <a:gd name="connsiteX1" fmla="*/ 456198 w 1306947"/>
              <a:gd name="connsiteY1" fmla="*/ 1097280 h 1245227"/>
              <a:gd name="connsiteX2" fmla="*/ 813759 w 1306947"/>
              <a:gd name="connsiteY2" fmla="*/ 419185 h 1245227"/>
              <a:gd name="connsiteX3" fmla="*/ 1097341 w 1306947"/>
              <a:gd name="connsiteY3" fmla="*/ 197263 h 1245227"/>
              <a:gd name="connsiteX4" fmla="*/ 1306947 w 1306947"/>
              <a:gd name="connsiteY4" fmla="*/ 0 h 1245227"/>
              <a:gd name="connsiteX0" fmla="*/ 0 w 1306947"/>
              <a:gd name="connsiteY0" fmla="*/ 1245227 h 1245227"/>
              <a:gd name="connsiteX1" fmla="*/ 456198 w 1306947"/>
              <a:gd name="connsiteY1" fmla="*/ 1097280 h 1245227"/>
              <a:gd name="connsiteX2" fmla="*/ 813759 w 1306947"/>
              <a:gd name="connsiteY2" fmla="*/ 419185 h 1245227"/>
              <a:gd name="connsiteX3" fmla="*/ 1097341 w 1306947"/>
              <a:gd name="connsiteY3" fmla="*/ 197263 h 1245227"/>
              <a:gd name="connsiteX4" fmla="*/ 1306947 w 1306947"/>
              <a:gd name="connsiteY4" fmla="*/ 0 h 1245227"/>
              <a:gd name="connsiteX0" fmla="*/ 0 w 1306947"/>
              <a:gd name="connsiteY0" fmla="*/ 1245227 h 1245227"/>
              <a:gd name="connsiteX1" fmla="*/ 456198 w 1306947"/>
              <a:gd name="connsiteY1" fmla="*/ 1097280 h 1245227"/>
              <a:gd name="connsiteX2" fmla="*/ 727451 w 1306947"/>
              <a:gd name="connsiteY2" fmla="*/ 678094 h 1245227"/>
              <a:gd name="connsiteX3" fmla="*/ 1097341 w 1306947"/>
              <a:gd name="connsiteY3" fmla="*/ 197263 h 1245227"/>
              <a:gd name="connsiteX4" fmla="*/ 1306947 w 1306947"/>
              <a:gd name="connsiteY4" fmla="*/ 0 h 1245227"/>
              <a:gd name="connsiteX0" fmla="*/ 0 w 1306947"/>
              <a:gd name="connsiteY0" fmla="*/ 1245227 h 1245227"/>
              <a:gd name="connsiteX1" fmla="*/ 456198 w 1306947"/>
              <a:gd name="connsiteY1" fmla="*/ 1097280 h 1245227"/>
              <a:gd name="connsiteX2" fmla="*/ 727451 w 1306947"/>
              <a:gd name="connsiteY2" fmla="*/ 678094 h 1245227"/>
              <a:gd name="connsiteX3" fmla="*/ 1085012 w 1306947"/>
              <a:gd name="connsiteY3" fmla="*/ 406856 h 1245227"/>
              <a:gd name="connsiteX4" fmla="*/ 1306947 w 1306947"/>
              <a:gd name="connsiteY4" fmla="*/ 0 h 1245227"/>
              <a:gd name="connsiteX0" fmla="*/ 0 w 1257629"/>
              <a:gd name="connsiteY0" fmla="*/ 1257556 h 1257556"/>
              <a:gd name="connsiteX1" fmla="*/ 456198 w 1257629"/>
              <a:gd name="connsiteY1" fmla="*/ 1109609 h 1257556"/>
              <a:gd name="connsiteX2" fmla="*/ 727451 w 1257629"/>
              <a:gd name="connsiteY2" fmla="*/ 690423 h 1257556"/>
              <a:gd name="connsiteX3" fmla="*/ 1085012 w 1257629"/>
              <a:gd name="connsiteY3" fmla="*/ 419185 h 1257556"/>
              <a:gd name="connsiteX4" fmla="*/ 1257629 w 1257629"/>
              <a:gd name="connsiteY4" fmla="*/ 0 h 125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7629" h="1257556">
                <a:moveTo>
                  <a:pt x="0" y="1257556"/>
                </a:moveTo>
                <a:cubicBezTo>
                  <a:pt x="227071" y="1100361"/>
                  <a:pt x="334956" y="1204131"/>
                  <a:pt x="456198" y="1109609"/>
                </a:cubicBezTo>
                <a:cubicBezTo>
                  <a:pt x="577440" y="1015087"/>
                  <a:pt x="622649" y="805494"/>
                  <a:pt x="727451" y="690423"/>
                </a:cubicBezTo>
                <a:cubicBezTo>
                  <a:pt x="832253" y="575352"/>
                  <a:pt x="996649" y="534255"/>
                  <a:pt x="1085012" y="419185"/>
                </a:cubicBezTo>
                <a:cubicBezTo>
                  <a:pt x="1173375" y="304115"/>
                  <a:pt x="1179541" y="113015"/>
                  <a:pt x="1257629" y="0"/>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Freeform 21"/>
          <p:cNvSpPr/>
          <p:nvPr/>
        </p:nvSpPr>
        <p:spPr>
          <a:xfrm>
            <a:off x="3982487" y="4148993"/>
            <a:ext cx="5178466" cy="1146596"/>
          </a:xfrm>
          <a:custGeom>
            <a:avLst/>
            <a:gdLst>
              <a:gd name="connsiteX0" fmla="*/ 0 w 5178466"/>
              <a:gd name="connsiteY0" fmla="*/ 0 h 1146596"/>
              <a:gd name="connsiteX1" fmla="*/ 986375 w 5178466"/>
              <a:gd name="connsiteY1" fmla="*/ 283566 h 1146596"/>
              <a:gd name="connsiteX2" fmla="*/ 1380924 w 5178466"/>
              <a:gd name="connsiteY2" fmla="*/ 419185 h 1146596"/>
              <a:gd name="connsiteX3" fmla="*/ 1898771 w 5178466"/>
              <a:gd name="connsiteY3" fmla="*/ 468501 h 1146596"/>
              <a:gd name="connsiteX4" fmla="*/ 2971453 w 5178466"/>
              <a:gd name="connsiteY4" fmla="*/ 517817 h 1146596"/>
              <a:gd name="connsiteX5" fmla="*/ 3513959 w 5178466"/>
              <a:gd name="connsiteY5" fmla="*/ 567133 h 1146596"/>
              <a:gd name="connsiteX6" fmla="*/ 4142773 w 5178466"/>
              <a:gd name="connsiteY6" fmla="*/ 727410 h 1146596"/>
              <a:gd name="connsiteX7" fmla="*/ 5178466 w 5178466"/>
              <a:gd name="connsiteY7" fmla="*/ 1146596 h 114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8466" h="1146596">
                <a:moveTo>
                  <a:pt x="0" y="0"/>
                </a:moveTo>
                <a:lnTo>
                  <a:pt x="986375" y="283566"/>
                </a:lnTo>
                <a:cubicBezTo>
                  <a:pt x="1216529" y="353430"/>
                  <a:pt x="1228858" y="388363"/>
                  <a:pt x="1380924" y="419185"/>
                </a:cubicBezTo>
                <a:cubicBezTo>
                  <a:pt x="1532990" y="450007"/>
                  <a:pt x="1633683" y="452062"/>
                  <a:pt x="1898771" y="468501"/>
                </a:cubicBezTo>
                <a:cubicBezTo>
                  <a:pt x="2163859" y="484940"/>
                  <a:pt x="2702255" y="501378"/>
                  <a:pt x="2971453" y="517817"/>
                </a:cubicBezTo>
                <a:cubicBezTo>
                  <a:pt x="3240651" y="534256"/>
                  <a:pt x="3318739" y="532201"/>
                  <a:pt x="3513959" y="567133"/>
                </a:cubicBezTo>
                <a:cubicBezTo>
                  <a:pt x="3709179" y="602065"/>
                  <a:pt x="3865355" y="630833"/>
                  <a:pt x="4142773" y="727410"/>
                </a:cubicBezTo>
                <a:cubicBezTo>
                  <a:pt x="4420191" y="823987"/>
                  <a:pt x="5178466" y="1146596"/>
                  <a:pt x="5178466" y="1146596"/>
                </a:cubicBezTo>
              </a:path>
            </a:pathLst>
          </a:custGeom>
          <a:ln w="38100">
            <a:solidFill>
              <a:schemeClr val="tx1">
                <a:lumMod val="75000"/>
                <a:lumOff val="25000"/>
              </a:schemeClr>
            </a:solidFill>
            <a:prstDash val="dashDot"/>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Freeform 10"/>
          <p:cNvSpPr/>
          <p:nvPr/>
        </p:nvSpPr>
        <p:spPr>
          <a:xfrm>
            <a:off x="1454902" y="2127039"/>
            <a:ext cx="641144" cy="1664413"/>
          </a:xfrm>
          <a:custGeom>
            <a:avLst/>
            <a:gdLst>
              <a:gd name="connsiteX0" fmla="*/ 641144 w 641144"/>
              <a:gd name="connsiteY0" fmla="*/ 1664413 h 1664413"/>
              <a:gd name="connsiteX1" fmla="*/ 234264 w 641144"/>
              <a:gd name="connsiteY1" fmla="*/ 1504136 h 1664413"/>
              <a:gd name="connsiteX2" fmla="*/ 73978 w 641144"/>
              <a:gd name="connsiteY2" fmla="*/ 1072622 h 1664413"/>
              <a:gd name="connsiteX3" fmla="*/ 61649 w 641144"/>
              <a:gd name="connsiteY3" fmla="*/ 443843 h 1664413"/>
              <a:gd name="connsiteX4" fmla="*/ 0 w 641144"/>
              <a:gd name="connsiteY4" fmla="*/ 0 h 166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144" h="1664413">
                <a:moveTo>
                  <a:pt x="641144" y="1664413"/>
                </a:moveTo>
                <a:cubicBezTo>
                  <a:pt x="484968" y="1633590"/>
                  <a:pt x="328792" y="1602768"/>
                  <a:pt x="234264" y="1504136"/>
                </a:cubicBezTo>
                <a:cubicBezTo>
                  <a:pt x="139736" y="1405504"/>
                  <a:pt x="102747" y="1249337"/>
                  <a:pt x="73978" y="1072622"/>
                </a:cubicBezTo>
                <a:cubicBezTo>
                  <a:pt x="45209" y="895907"/>
                  <a:pt x="73979" y="622613"/>
                  <a:pt x="61649" y="443843"/>
                </a:cubicBezTo>
                <a:cubicBezTo>
                  <a:pt x="49319" y="265073"/>
                  <a:pt x="0" y="0"/>
                  <a:pt x="0" y="0"/>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Freeform 12"/>
          <p:cNvSpPr/>
          <p:nvPr/>
        </p:nvSpPr>
        <p:spPr>
          <a:xfrm>
            <a:off x="2132987" y="4272283"/>
            <a:ext cx="210147" cy="1282214"/>
          </a:xfrm>
          <a:custGeom>
            <a:avLst/>
            <a:gdLst>
              <a:gd name="connsiteX0" fmla="*/ 111015 w 210147"/>
              <a:gd name="connsiteY0" fmla="*/ 0 h 1282214"/>
              <a:gd name="connsiteX1" fmla="*/ 209652 w 210147"/>
              <a:gd name="connsiteY1" fmla="*/ 246579 h 1282214"/>
              <a:gd name="connsiteX2" fmla="*/ 74026 w 210147"/>
              <a:gd name="connsiteY2" fmla="*/ 493159 h 1282214"/>
              <a:gd name="connsiteX3" fmla="*/ 74026 w 210147"/>
              <a:gd name="connsiteY3" fmla="*/ 813713 h 1282214"/>
              <a:gd name="connsiteX4" fmla="*/ 48 w 210147"/>
              <a:gd name="connsiteY4" fmla="*/ 1183582 h 1282214"/>
              <a:gd name="connsiteX5" fmla="*/ 61696 w 210147"/>
              <a:gd name="connsiteY5" fmla="*/ 1282214 h 128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147" h="1282214">
                <a:moveTo>
                  <a:pt x="111015" y="0"/>
                </a:moveTo>
                <a:cubicBezTo>
                  <a:pt x="163416" y="82193"/>
                  <a:pt x="215817" y="164386"/>
                  <a:pt x="209652" y="246579"/>
                </a:cubicBezTo>
                <a:cubicBezTo>
                  <a:pt x="203487" y="328772"/>
                  <a:pt x="96630" y="398637"/>
                  <a:pt x="74026" y="493159"/>
                </a:cubicBezTo>
                <a:cubicBezTo>
                  <a:pt x="51422" y="587681"/>
                  <a:pt x="86356" y="698643"/>
                  <a:pt x="74026" y="813713"/>
                </a:cubicBezTo>
                <a:cubicBezTo>
                  <a:pt x="61696" y="928783"/>
                  <a:pt x="2103" y="1105499"/>
                  <a:pt x="48" y="1183582"/>
                </a:cubicBezTo>
                <a:cubicBezTo>
                  <a:pt x="-2007" y="1261665"/>
                  <a:pt x="61696" y="1282214"/>
                  <a:pt x="61696" y="1282214"/>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Freeform 18"/>
          <p:cNvSpPr/>
          <p:nvPr/>
        </p:nvSpPr>
        <p:spPr>
          <a:xfrm>
            <a:off x="7138886" y="4901061"/>
            <a:ext cx="394549" cy="468502"/>
          </a:xfrm>
          <a:custGeom>
            <a:avLst/>
            <a:gdLst>
              <a:gd name="connsiteX0" fmla="*/ 394549 w 394549"/>
              <a:gd name="connsiteY0" fmla="*/ 0 h 468502"/>
              <a:gd name="connsiteX1" fmla="*/ 0 w 394549"/>
              <a:gd name="connsiteY1" fmla="*/ 468502 h 468502"/>
            </a:gdLst>
            <a:ahLst/>
            <a:cxnLst>
              <a:cxn ang="0">
                <a:pos x="connsiteX0" y="connsiteY0"/>
              </a:cxn>
              <a:cxn ang="0">
                <a:pos x="connsiteX1" y="connsiteY1"/>
              </a:cxn>
            </a:cxnLst>
            <a:rect l="l" t="t" r="r" b="b"/>
            <a:pathLst>
              <a:path w="394549" h="468502">
                <a:moveTo>
                  <a:pt x="394549" y="0"/>
                </a:moveTo>
                <a:lnTo>
                  <a:pt x="0" y="468502"/>
                </a:lnTo>
              </a:path>
            </a:pathLst>
          </a:custGeom>
          <a:ln w="31750">
            <a:solidFill>
              <a:schemeClr val="tx1">
                <a:lumMod val="85000"/>
                <a:lumOff val="15000"/>
              </a:schemeClr>
            </a:solidFill>
            <a:prstDash val="sysDot"/>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Oval 25"/>
          <p:cNvSpPr>
            <a:spLocks noChangeAspect="1"/>
          </p:cNvSpPr>
          <p:nvPr/>
        </p:nvSpPr>
        <p:spPr>
          <a:xfrm>
            <a:off x="7195182" y="5088489"/>
            <a:ext cx="179191" cy="17852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a:spLocks noChangeAspect="1"/>
          </p:cNvSpPr>
          <p:nvPr/>
        </p:nvSpPr>
        <p:spPr>
          <a:xfrm>
            <a:off x="2229962" y="5460353"/>
            <a:ext cx="251461" cy="25052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p:cNvSpPr/>
          <p:nvPr/>
        </p:nvSpPr>
        <p:spPr>
          <a:xfrm>
            <a:off x="5716235" y="3661143"/>
            <a:ext cx="3102701" cy="2042889"/>
          </a:xfrm>
          <a:custGeom>
            <a:avLst/>
            <a:gdLst>
              <a:gd name="connsiteX0" fmla="*/ 1525873 w 3082628"/>
              <a:gd name="connsiteY0" fmla="*/ 426205 h 2083155"/>
              <a:gd name="connsiteX1" fmla="*/ 1723148 w 3082628"/>
              <a:gd name="connsiteY1" fmla="*/ 44006 h 2083155"/>
              <a:gd name="connsiteX2" fmla="*/ 2130028 w 3082628"/>
              <a:gd name="connsiteY2" fmla="*/ 44006 h 2083155"/>
              <a:gd name="connsiteX3" fmla="*/ 2388951 w 3082628"/>
              <a:gd name="connsiteY3" fmla="*/ 364560 h 2083155"/>
              <a:gd name="connsiteX4" fmla="*/ 2660204 w 3082628"/>
              <a:gd name="connsiteY4" fmla="*/ 549495 h 2083155"/>
              <a:gd name="connsiteX5" fmla="*/ 2943787 w 3082628"/>
              <a:gd name="connsiteY5" fmla="*/ 648127 h 2083155"/>
              <a:gd name="connsiteX6" fmla="*/ 3079413 w 3082628"/>
              <a:gd name="connsiteY6" fmla="*/ 857719 h 2083155"/>
              <a:gd name="connsiteX7" fmla="*/ 3030095 w 3082628"/>
              <a:gd name="connsiteY7" fmla="*/ 1153615 h 2083155"/>
              <a:gd name="connsiteX8" fmla="*/ 2919127 w 3082628"/>
              <a:gd name="connsiteY8" fmla="*/ 1449511 h 2083155"/>
              <a:gd name="connsiteX9" fmla="*/ 2573896 w 3082628"/>
              <a:gd name="connsiteY9" fmla="*/ 1597459 h 2083155"/>
              <a:gd name="connsiteX10" fmla="*/ 2167017 w 3082628"/>
              <a:gd name="connsiteY10" fmla="*/ 1708420 h 2083155"/>
              <a:gd name="connsiteX11" fmla="*/ 1797126 w 3082628"/>
              <a:gd name="connsiteY11" fmla="*/ 1967328 h 2083155"/>
              <a:gd name="connsiteX12" fmla="*/ 1402577 w 3082628"/>
              <a:gd name="connsiteY12" fmla="*/ 2078289 h 2083155"/>
              <a:gd name="connsiteX13" fmla="*/ 1131324 w 3082628"/>
              <a:gd name="connsiteY13" fmla="*/ 1819380 h 2083155"/>
              <a:gd name="connsiteX14" fmla="*/ 490180 w 3082628"/>
              <a:gd name="connsiteY14" fmla="*/ 1363208 h 2083155"/>
              <a:gd name="connsiteX15" fmla="*/ 33982 w 3082628"/>
              <a:gd name="connsiteY15" fmla="*/ 1005667 h 2083155"/>
              <a:gd name="connsiteX16" fmla="*/ 120290 w 3082628"/>
              <a:gd name="connsiteY16" fmla="*/ 586482 h 2083155"/>
              <a:gd name="connsiteX17" fmla="*/ 810752 w 3082628"/>
              <a:gd name="connsiteY17" fmla="*/ 524837 h 2083155"/>
              <a:gd name="connsiteX18" fmla="*/ 1291609 w 3082628"/>
              <a:gd name="connsiteY18" fmla="*/ 537166 h 2083155"/>
              <a:gd name="connsiteX19" fmla="*/ 1525873 w 3082628"/>
              <a:gd name="connsiteY19" fmla="*/ 426205 h 2083155"/>
              <a:gd name="connsiteX0" fmla="*/ 1525873 w 3082628"/>
              <a:gd name="connsiteY0" fmla="*/ 426205 h 2096351"/>
              <a:gd name="connsiteX1" fmla="*/ 1723148 w 3082628"/>
              <a:gd name="connsiteY1" fmla="*/ 44006 h 2096351"/>
              <a:gd name="connsiteX2" fmla="*/ 2130028 w 3082628"/>
              <a:gd name="connsiteY2" fmla="*/ 44006 h 2096351"/>
              <a:gd name="connsiteX3" fmla="*/ 2388951 w 3082628"/>
              <a:gd name="connsiteY3" fmla="*/ 364560 h 2096351"/>
              <a:gd name="connsiteX4" fmla="*/ 2660204 w 3082628"/>
              <a:gd name="connsiteY4" fmla="*/ 549495 h 2096351"/>
              <a:gd name="connsiteX5" fmla="*/ 2943787 w 3082628"/>
              <a:gd name="connsiteY5" fmla="*/ 648127 h 2096351"/>
              <a:gd name="connsiteX6" fmla="*/ 3079413 w 3082628"/>
              <a:gd name="connsiteY6" fmla="*/ 857719 h 2096351"/>
              <a:gd name="connsiteX7" fmla="*/ 3030095 w 3082628"/>
              <a:gd name="connsiteY7" fmla="*/ 1153615 h 2096351"/>
              <a:gd name="connsiteX8" fmla="*/ 2919127 w 3082628"/>
              <a:gd name="connsiteY8" fmla="*/ 1449511 h 2096351"/>
              <a:gd name="connsiteX9" fmla="*/ 2573896 w 3082628"/>
              <a:gd name="connsiteY9" fmla="*/ 1597459 h 2096351"/>
              <a:gd name="connsiteX10" fmla="*/ 2167017 w 3082628"/>
              <a:gd name="connsiteY10" fmla="*/ 1708420 h 2096351"/>
              <a:gd name="connsiteX11" fmla="*/ 1797126 w 3082628"/>
              <a:gd name="connsiteY11" fmla="*/ 1967328 h 2096351"/>
              <a:gd name="connsiteX12" fmla="*/ 1402577 w 3082628"/>
              <a:gd name="connsiteY12" fmla="*/ 2078289 h 2096351"/>
              <a:gd name="connsiteX13" fmla="*/ 1155983 w 3082628"/>
              <a:gd name="connsiteY13" fmla="*/ 1597459 h 2096351"/>
              <a:gd name="connsiteX14" fmla="*/ 490180 w 3082628"/>
              <a:gd name="connsiteY14" fmla="*/ 1363208 h 2096351"/>
              <a:gd name="connsiteX15" fmla="*/ 33982 w 3082628"/>
              <a:gd name="connsiteY15" fmla="*/ 1005667 h 2096351"/>
              <a:gd name="connsiteX16" fmla="*/ 120290 w 3082628"/>
              <a:gd name="connsiteY16" fmla="*/ 586482 h 2096351"/>
              <a:gd name="connsiteX17" fmla="*/ 810752 w 3082628"/>
              <a:gd name="connsiteY17" fmla="*/ 524837 h 2096351"/>
              <a:gd name="connsiteX18" fmla="*/ 1291609 w 3082628"/>
              <a:gd name="connsiteY18" fmla="*/ 537166 h 2096351"/>
              <a:gd name="connsiteX19" fmla="*/ 1525873 w 3082628"/>
              <a:gd name="connsiteY19" fmla="*/ 426205 h 2096351"/>
              <a:gd name="connsiteX0" fmla="*/ 1525873 w 3082628"/>
              <a:gd name="connsiteY0" fmla="*/ 426205 h 2042889"/>
              <a:gd name="connsiteX1" fmla="*/ 1723148 w 3082628"/>
              <a:gd name="connsiteY1" fmla="*/ 44006 h 2042889"/>
              <a:gd name="connsiteX2" fmla="*/ 2130028 w 3082628"/>
              <a:gd name="connsiteY2" fmla="*/ 44006 h 2042889"/>
              <a:gd name="connsiteX3" fmla="*/ 2388951 w 3082628"/>
              <a:gd name="connsiteY3" fmla="*/ 364560 h 2042889"/>
              <a:gd name="connsiteX4" fmla="*/ 2660204 w 3082628"/>
              <a:gd name="connsiteY4" fmla="*/ 549495 h 2042889"/>
              <a:gd name="connsiteX5" fmla="*/ 2943787 w 3082628"/>
              <a:gd name="connsiteY5" fmla="*/ 648127 h 2042889"/>
              <a:gd name="connsiteX6" fmla="*/ 3079413 w 3082628"/>
              <a:gd name="connsiteY6" fmla="*/ 857719 h 2042889"/>
              <a:gd name="connsiteX7" fmla="*/ 3030095 w 3082628"/>
              <a:gd name="connsiteY7" fmla="*/ 1153615 h 2042889"/>
              <a:gd name="connsiteX8" fmla="*/ 2919127 w 3082628"/>
              <a:gd name="connsiteY8" fmla="*/ 1449511 h 2042889"/>
              <a:gd name="connsiteX9" fmla="*/ 2573896 w 3082628"/>
              <a:gd name="connsiteY9" fmla="*/ 1597459 h 2042889"/>
              <a:gd name="connsiteX10" fmla="*/ 2167017 w 3082628"/>
              <a:gd name="connsiteY10" fmla="*/ 1708420 h 2042889"/>
              <a:gd name="connsiteX11" fmla="*/ 1797126 w 3082628"/>
              <a:gd name="connsiteY11" fmla="*/ 1967328 h 2042889"/>
              <a:gd name="connsiteX12" fmla="*/ 1464225 w 3082628"/>
              <a:gd name="connsiteY12" fmla="*/ 2016644 h 2042889"/>
              <a:gd name="connsiteX13" fmla="*/ 1155983 w 3082628"/>
              <a:gd name="connsiteY13" fmla="*/ 1597459 h 2042889"/>
              <a:gd name="connsiteX14" fmla="*/ 490180 w 3082628"/>
              <a:gd name="connsiteY14" fmla="*/ 1363208 h 2042889"/>
              <a:gd name="connsiteX15" fmla="*/ 33982 w 3082628"/>
              <a:gd name="connsiteY15" fmla="*/ 1005667 h 2042889"/>
              <a:gd name="connsiteX16" fmla="*/ 120290 w 3082628"/>
              <a:gd name="connsiteY16" fmla="*/ 586482 h 2042889"/>
              <a:gd name="connsiteX17" fmla="*/ 810752 w 3082628"/>
              <a:gd name="connsiteY17" fmla="*/ 524837 h 2042889"/>
              <a:gd name="connsiteX18" fmla="*/ 1291609 w 3082628"/>
              <a:gd name="connsiteY18" fmla="*/ 537166 h 2042889"/>
              <a:gd name="connsiteX19" fmla="*/ 1525873 w 3082628"/>
              <a:gd name="connsiteY19" fmla="*/ 426205 h 2042889"/>
              <a:gd name="connsiteX0" fmla="*/ 1526782 w 3083537"/>
              <a:gd name="connsiteY0" fmla="*/ 426205 h 2042889"/>
              <a:gd name="connsiteX1" fmla="*/ 1724057 w 3083537"/>
              <a:gd name="connsiteY1" fmla="*/ 44006 h 2042889"/>
              <a:gd name="connsiteX2" fmla="*/ 2130937 w 3083537"/>
              <a:gd name="connsiteY2" fmla="*/ 44006 h 2042889"/>
              <a:gd name="connsiteX3" fmla="*/ 2389860 w 3083537"/>
              <a:gd name="connsiteY3" fmla="*/ 364560 h 2042889"/>
              <a:gd name="connsiteX4" fmla="*/ 2661113 w 3083537"/>
              <a:gd name="connsiteY4" fmla="*/ 549495 h 2042889"/>
              <a:gd name="connsiteX5" fmla="*/ 2944696 w 3083537"/>
              <a:gd name="connsiteY5" fmla="*/ 648127 h 2042889"/>
              <a:gd name="connsiteX6" fmla="*/ 3080322 w 3083537"/>
              <a:gd name="connsiteY6" fmla="*/ 857719 h 2042889"/>
              <a:gd name="connsiteX7" fmla="*/ 3031004 w 3083537"/>
              <a:gd name="connsiteY7" fmla="*/ 1153615 h 2042889"/>
              <a:gd name="connsiteX8" fmla="*/ 2920036 w 3083537"/>
              <a:gd name="connsiteY8" fmla="*/ 1449511 h 2042889"/>
              <a:gd name="connsiteX9" fmla="*/ 2574805 w 3083537"/>
              <a:gd name="connsiteY9" fmla="*/ 1597459 h 2042889"/>
              <a:gd name="connsiteX10" fmla="*/ 2167926 w 3083537"/>
              <a:gd name="connsiteY10" fmla="*/ 1708420 h 2042889"/>
              <a:gd name="connsiteX11" fmla="*/ 1798035 w 3083537"/>
              <a:gd name="connsiteY11" fmla="*/ 1967328 h 2042889"/>
              <a:gd name="connsiteX12" fmla="*/ 1465134 w 3083537"/>
              <a:gd name="connsiteY12" fmla="*/ 2016644 h 2042889"/>
              <a:gd name="connsiteX13" fmla="*/ 1156892 w 3083537"/>
              <a:gd name="connsiteY13" fmla="*/ 1597459 h 2042889"/>
              <a:gd name="connsiteX14" fmla="*/ 503419 w 3083537"/>
              <a:gd name="connsiteY14" fmla="*/ 1289234 h 2042889"/>
              <a:gd name="connsiteX15" fmla="*/ 34891 w 3083537"/>
              <a:gd name="connsiteY15" fmla="*/ 1005667 h 2042889"/>
              <a:gd name="connsiteX16" fmla="*/ 121199 w 3083537"/>
              <a:gd name="connsiteY16" fmla="*/ 586482 h 2042889"/>
              <a:gd name="connsiteX17" fmla="*/ 811661 w 3083537"/>
              <a:gd name="connsiteY17" fmla="*/ 524837 h 2042889"/>
              <a:gd name="connsiteX18" fmla="*/ 1292518 w 3083537"/>
              <a:gd name="connsiteY18" fmla="*/ 537166 h 2042889"/>
              <a:gd name="connsiteX19" fmla="*/ 1526782 w 3083537"/>
              <a:gd name="connsiteY19" fmla="*/ 426205 h 2042889"/>
              <a:gd name="connsiteX0" fmla="*/ 1545946 w 3102701"/>
              <a:gd name="connsiteY0" fmla="*/ 426205 h 2042889"/>
              <a:gd name="connsiteX1" fmla="*/ 1743221 w 3102701"/>
              <a:gd name="connsiteY1" fmla="*/ 44006 h 2042889"/>
              <a:gd name="connsiteX2" fmla="*/ 2150101 w 3102701"/>
              <a:gd name="connsiteY2" fmla="*/ 44006 h 2042889"/>
              <a:gd name="connsiteX3" fmla="*/ 2409024 w 3102701"/>
              <a:gd name="connsiteY3" fmla="*/ 364560 h 2042889"/>
              <a:gd name="connsiteX4" fmla="*/ 2680277 w 3102701"/>
              <a:gd name="connsiteY4" fmla="*/ 549495 h 2042889"/>
              <a:gd name="connsiteX5" fmla="*/ 2963860 w 3102701"/>
              <a:gd name="connsiteY5" fmla="*/ 648127 h 2042889"/>
              <a:gd name="connsiteX6" fmla="*/ 3099486 w 3102701"/>
              <a:gd name="connsiteY6" fmla="*/ 857719 h 2042889"/>
              <a:gd name="connsiteX7" fmla="*/ 3050168 w 3102701"/>
              <a:gd name="connsiteY7" fmla="*/ 1153615 h 2042889"/>
              <a:gd name="connsiteX8" fmla="*/ 2939200 w 3102701"/>
              <a:gd name="connsiteY8" fmla="*/ 1449511 h 2042889"/>
              <a:gd name="connsiteX9" fmla="*/ 2593969 w 3102701"/>
              <a:gd name="connsiteY9" fmla="*/ 1597459 h 2042889"/>
              <a:gd name="connsiteX10" fmla="*/ 2187090 w 3102701"/>
              <a:gd name="connsiteY10" fmla="*/ 1708420 h 2042889"/>
              <a:gd name="connsiteX11" fmla="*/ 1817199 w 3102701"/>
              <a:gd name="connsiteY11" fmla="*/ 1967328 h 2042889"/>
              <a:gd name="connsiteX12" fmla="*/ 1484298 w 3102701"/>
              <a:gd name="connsiteY12" fmla="*/ 2016644 h 2042889"/>
              <a:gd name="connsiteX13" fmla="*/ 1176056 w 3102701"/>
              <a:gd name="connsiteY13" fmla="*/ 1597459 h 2042889"/>
              <a:gd name="connsiteX14" fmla="*/ 522583 w 3102701"/>
              <a:gd name="connsiteY14" fmla="*/ 1289234 h 2042889"/>
              <a:gd name="connsiteX15" fmla="*/ 29396 w 3102701"/>
              <a:gd name="connsiteY15" fmla="*/ 1091970 h 2042889"/>
              <a:gd name="connsiteX16" fmla="*/ 140363 w 3102701"/>
              <a:gd name="connsiteY16" fmla="*/ 586482 h 2042889"/>
              <a:gd name="connsiteX17" fmla="*/ 830825 w 3102701"/>
              <a:gd name="connsiteY17" fmla="*/ 524837 h 2042889"/>
              <a:gd name="connsiteX18" fmla="*/ 1311682 w 3102701"/>
              <a:gd name="connsiteY18" fmla="*/ 537166 h 2042889"/>
              <a:gd name="connsiteX19" fmla="*/ 1545946 w 3102701"/>
              <a:gd name="connsiteY19" fmla="*/ 426205 h 20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2701" h="2042889">
                <a:moveTo>
                  <a:pt x="1545946" y="426205"/>
                </a:moveTo>
                <a:cubicBezTo>
                  <a:pt x="1617869" y="344012"/>
                  <a:pt x="1642529" y="107706"/>
                  <a:pt x="1743221" y="44006"/>
                </a:cubicBezTo>
                <a:cubicBezTo>
                  <a:pt x="1843913" y="-19694"/>
                  <a:pt x="2039134" y="-9420"/>
                  <a:pt x="2150101" y="44006"/>
                </a:cubicBezTo>
                <a:cubicBezTo>
                  <a:pt x="2261068" y="97432"/>
                  <a:pt x="2320661" y="280312"/>
                  <a:pt x="2409024" y="364560"/>
                </a:cubicBezTo>
                <a:cubicBezTo>
                  <a:pt x="2497387" y="448808"/>
                  <a:pt x="2587804" y="502234"/>
                  <a:pt x="2680277" y="549495"/>
                </a:cubicBezTo>
                <a:cubicBezTo>
                  <a:pt x="2772750" y="596756"/>
                  <a:pt x="2893992" y="596756"/>
                  <a:pt x="2963860" y="648127"/>
                </a:cubicBezTo>
                <a:cubicBezTo>
                  <a:pt x="3033728" y="699498"/>
                  <a:pt x="3085101" y="773471"/>
                  <a:pt x="3099486" y="857719"/>
                </a:cubicBezTo>
                <a:cubicBezTo>
                  <a:pt x="3113871" y="941967"/>
                  <a:pt x="3076882" y="1054983"/>
                  <a:pt x="3050168" y="1153615"/>
                </a:cubicBezTo>
                <a:cubicBezTo>
                  <a:pt x="3023454" y="1252247"/>
                  <a:pt x="3015233" y="1375537"/>
                  <a:pt x="2939200" y="1449511"/>
                </a:cubicBezTo>
                <a:cubicBezTo>
                  <a:pt x="2863167" y="1523485"/>
                  <a:pt x="2719321" y="1554308"/>
                  <a:pt x="2593969" y="1597459"/>
                </a:cubicBezTo>
                <a:cubicBezTo>
                  <a:pt x="2468617" y="1640611"/>
                  <a:pt x="2316551" y="1646775"/>
                  <a:pt x="2187090" y="1708420"/>
                </a:cubicBezTo>
                <a:cubicBezTo>
                  <a:pt x="2057629" y="1770065"/>
                  <a:pt x="1934331" y="1915957"/>
                  <a:pt x="1817199" y="1967328"/>
                </a:cubicBezTo>
                <a:cubicBezTo>
                  <a:pt x="1700067" y="2018699"/>
                  <a:pt x="1591155" y="2078289"/>
                  <a:pt x="1484298" y="2016644"/>
                </a:cubicBezTo>
                <a:cubicBezTo>
                  <a:pt x="1377441" y="1954999"/>
                  <a:pt x="1336342" y="1718694"/>
                  <a:pt x="1176056" y="1597459"/>
                </a:cubicBezTo>
                <a:cubicBezTo>
                  <a:pt x="1015770" y="1476224"/>
                  <a:pt x="713693" y="1373482"/>
                  <a:pt x="522583" y="1289234"/>
                </a:cubicBezTo>
                <a:cubicBezTo>
                  <a:pt x="331473" y="1204986"/>
                  <a:pt x="93099" y="1209095"/>
                  <a:pt x="29396" y="1091970"/>
                </a:cubicBezTo>
                <a:cubicBezTo>
                  <a:pt x="-34307" y="974845"/>
                  <a:pt x="6791" y="681004"/>
                  <a:pt x="140363" y="586482"/>
                </a:cubicBezTo>
                <a:cubicBezTo>
                  <a:pt x="273935" y="491960"/>
                  <a:pt x="635605" y="533056"/>
                  <a:pt x="830825" y="524837"/>
                </a:cubicBezTo>
                <a:cubicBezTo>
                  <a:pt x="1026045" y="516618"/>
                  <a:pt x="1192495" y="555660"/>
                  <a:pt x="1311682" y="537166"/>
                </a:cubicBezTo>
                <a:cubicBezTo>
                  <a:pt x="1430869" y="518673"/>
                  <a:pt x="1474023" y="508398"/>
                  <a:pt x="1545946" y="426205"/>
                </a:cubicBezTo>
                <a:close/>
              </a:path>
            </a:pathLst>
          </a:custGeom>
          <a:solidFill>
            <a:schemeClr val="bg1">
              <a:lumMod val="65000"/>
              <a:alpha val="2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p:cNvSpPr/>
          <p:nvPr/>
        </p:nvSpPr>
        <p:spPr>
          <a:xfrm>
            <a:off x="450011" y="1596568"/>
            <a:ext cx="5467746" cy="4586708"/>
          </a:xfrm>
          <a:custGeom>
            <a:avLst/>
            <a:gdLst>
              <a:gd name="connsiteX0" fmla="*/ 2237860 w 5467746"/>
              <a:gd name="connsiteY0" fmla="*/ 715405 h 4586708"/>
              <a:gd name="connsiteX1" fmla="*/ 1572057 w 5467746"/>
              <a:gd name="connsiteY1" fmla="*/ 234575 h 4586708"/>
              <a:gd name="connsiteX2" fmla="*/ 881595 w 5467746"/>
              <a:gd name="connsiteY2" fmla="*/ 324 h 4586708"/>
              <a:gd name="connsiteX3" fmla="*/ 351418 w 5467746"/>
              <a:gd name="connsiteY3" fmla="*/ 197588 h 4586708"/>
              <a:gd name="connsiteX4" fmla="*/ 30847 w 5467746"/>
              <a:gd name="connsiteY4" fmla="*/ 727734 h 4586708"/>
              <a:gd name="connsiteX5" fmla="*/ 30847 w 5467746"/>
              <a:gd name="connsiteY5" fmla="*/ 1294868 h 4586708"/>
              <a:gd name="connsiteX6" fmla="*/ 191132 w 5467746"/>
              <a:gd name="connsiteY6" fmla="*/ 1837343 h 4586708"/>
              <a:gd name="connsiteX7" fmla="*/ 351418 w 5467746"/>
              <a:gd name="connsiteY7" fmla="*/ 2157897 h 4586708"/>
              <a:gd name="connsiteX8" fmla="*/ 388407 w 5467746"/>
              <a:gd name="connsiteY8" fmla="*/ 2552425 h 4586708"/>
              <a:gd name="connsiteX9" fmla="*/ 191132 w 5467746"/>
              <a:gd name="connsiteY9" fmla="*/ 3131887 h 4586708"/>
              <a:gd name="connsiteX10" fmla="*/ 265111 w 5467746"/>
              <a:gd name="connsiteY10" fmla="*/ 3834640 h 4586708"/>
              <a:gd name="connsiteX11" fmla="*/ 684320 w 5467746"/>
              <a:gd name="connsiteY11" fmla="*/ 4426431 h 4586708"/>
              <a:gd name="connsiteX12" fmla="*/ 1424101 w 5467746"/>
              <a:gd name="connsiteY12" fmla="*/ 4586708 h 4586708"/>
              <a:gd name="connsiteX13" fmla="*/ 2102233 w 5467746"/>
              <a:gd name="connsiteY13" fmla="*/ 4426431 h 4586708"/>
              <a:gd name="connsiteX14" fmla="*/ 2595420 w 5467746"/>
              <a:gd name="connsiteY14" fmla="*/ 4155193 h 4586708"/>
              <a:gd name="connsiteX15" fmla="*/ 3026959 w 5467746"/>
              <a:gd name="connsiteY15" fmla="*/ 3797653 h 4586708"/>
              <a:gd name="connsiteX16" fmla="*/ 3791399 w 5467746"/>
              <a:gd name="connsiteY16" fmla="*/ 3119558 h 4586708"/>
              <a:gd name="connsiteX17" fmla="*/ 4728455 w 5467746"/>
              <a:gd name="connsiteY17" fmla="*/ 3218190 h 4586708"/>
              <a:gd name="connsiteX18" fmla="*/ 5283291 w 5467746"/>
              <a:gd name="connsiteY18" fmla="*/ 3218190 h 4586708"/>
              <a:gd name="connsiteX19" fmla="*/ 5443577 w 5467746"/>
              <a:gd name="connsiteY19" fmla="*/ 2725031 h 4586708"/>
              <a:gd name="connsiteX20" fmla="*/ 4827093 w 5467746"/>
              <a:gd name="connsiteY20" fmla="*/ 2416806 h 4586708"/>
              <a:gd name="connsiteX21" fmla="*/ 3976345 w 5467746"/>
              <a:gd name="connsiteY21" fmla="*/ 2194884 h 4586708"/>
              <a:gd name="connsiteX22" fmla="*/ 3298212 w 5467746"/>
              <a:gd name="connsiteY22" fmla="*/ 1874330 h 4586708"/>
              <a:gd name="connsiteX23" fmla="*/ 2805025 w 5467746"/>
              <a:gd name="connsiteY23" fmla="*/ 1356513 h 4586708"/>
              <a:gd name="connsiteX24" fmla="*/ 2237860 w 5467746"/>
              <a:gd name="connsiteY24" fmla="*/ 715405 h 4586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67746" h="4586708">
                <a:moveTo>
                  <a:pt x="2237860" y="715405"/>
                </a:moveTo>
                <a:cubicBezTo>
                  <a:pt x="2032365" y="528415"/>
                  <a:pt x="1798101" y="353755"/>
                  <a:pt x="1572057" y="234575"/>
                </a:cubicBezTo>
                <a:cubicBezTo>
                  <a:pt x="1346013" y="115395"/>
                  <a:pt x="1085035" y="6488"/>
                  <a:pt x="881595" y="324"/>
                </a:cubicBezTo>
                <a:cubicBezTo>
                  <a:pt x="678155" y="-5840"/>
                  <a:pt x="493209" y="76353"/>
                  <a:pt x="351418" y="197588"/>
                </a:cubicBezTo>
                <a:cubicBezTo>
                  <a:pt x="209627" y="318823"/>
                  <a:pt x="84275" y="544854"/>
                  <a:pt x="30847" y="727734"/>
                </a:cubicBezTo>
                <a:cubicBezTo>
                  <a:pt x="-22582" y="910614"/>
                  <a:pt x="4133" y="1109933"/>
                  <a:pt x="30847" y="1294868"/>
                </a:cubicBezTo>
                <a:cubicBezTo>
                  <a:pt x="57561" y="1479803"/>
                  <a:pt x="137703" y="1693505"/>
                  <a:pt x="191132" y="1837343"/>
                </a:cubicBezTo>
                <a:cubicBezTo>
                  <a:pt x="244560" y="1981181"/>
                  <a:pt x="318539" y="2038717"/>
                  <a:pt x="351418" y="2157897"/>
                </a:cubicBezTo>
                <a:cubicBezTo>
                  <a:pt x="384297" y="2277077"/>
                  <a:pt x="415121" y="2390093"/>
                  <a:pt x="388407" y="2552425"/>
                </a:cubicBezTo>
                <a:cubicBezTo>
                  <a:pt x="361693" y="2714757"/>
                  <a:pt x="211681" y="2918185"/>
                  <a:pt x="191132" y="3131887"/>
                </a:cubicBezTo>
                <a:cubicBezTo>
                  <a:pt x="170583" y="3345589"/>
                  <a:pt x="182913" y="3618883"/>
                  <a:pt x="265111" y="3834640"/>
                </a:cubicBezTo>
                <a:cubicBezTo>
                  <a:pt x="347309" y="4050397"/>
                  <a:pt x="491155" y="4301086"/>
                  <a:pt x="684320" y="4426431"/>
                </a:cubicBezTo>
                <a:cubicBezTo>
                  <a:pt x="877485" y="4551776"/>
                  <a:pt x="1187782" y="4586708"/>
                  <a:pt x="1424101" y="4586708"/>
                </a:cubicBezTo>
                <a:cubicBezTo>
                  <a:pt x="1660420" y="4586708"/>
                  <a:pt x="1907013" y="4498350"/>
                  <a:pt x="2102233" y="4426431"/>
                </a:cubicBezTo>
                <a:cubicBezTo>
                  <a:pt x="2297453" y="4354512"/>
                  <a:pt x="2441299" y="4259989"/>
                  <a:pt x="2595420" y="4155193"/>
                </a:cubicBezTo>
                <a:cubicBezTo>
                  <a:pt x="2749541" y="4050397"/>
                  <a:pt x="2827629" y="3970259"/>
                  <a:pt x="3026959" y="3797653"/>
                </a:cubicBezTo>
                <a:cubicBezTo>
                  <a:pt x="3226289" y="3625047"/>
                  <a:pt x="3507816" y="3216135"/>
                  <a:pt x="3791399" y="3119558"/>
                </a:cubicBezTo>
                <a:cubicBezTo>
                  <a:pt x="4074982" y="3022981"/>
                  <a:pt x="4479806" y="3201751"/>
                  <a:pt x="4728455" y="3218190"/>
                </a:cubicBezTo>
                <a:cubicBezTo>
                  <a:pt x="4977104" y="3234629"/>
                  <a:pt x="5164104" y="3300383"/>
                  <a:pt x="5283291" y="3218190"/>
                </a:cubicBezTo>
                <a:cubicBezTo>
                  <a:pt x="5402478" y="3135997"/>
                  <a:pt x="5519610" y="2858595"/>
                  <a:pt x="5443577" y="2725031"/>
                </a:cubicBezTo>
                <a:cubicBezTo>
                  <a:pt x="5367544" y="2591467"/>
                  <a:pt x="5071632" y="2505164"/>
                  <a:pt x="4827093" y="2416806"/>
                </a:cubicBezTo>
                <a:cubicBezTo>
                  <a:pt x="4582554" y="2328448"/>
                  <a:pt x="4231158" y="2285297"/>
                  <a:pt x="3976345" y="2194884"/>
                </a:cubicBezTo>
                <a:cubicBezTo>
                  <a:pt x="3721532" y="2104471"/>
                  <a:pt x="3493432" y="2014058"/>
                  <a:pt x="3298212" y="1874330"/>
                </a:cubicBezTo>
                <a:cubicBezTo>
                  <a:pt x="3102992" y="1734602"/>
                  <a:pt x="2983805" y="1553777"/>
                  <a:pt x="2805025" y="1356513"/>
                </a:cubicBezTo>
                <a:cubicBezTo>
                  <a:pt x="2626245" y="1159249"/>
                  <a:pt x="2443355" y="902395"/>
                  <a:pt x="2237860" y="715405"/>
                </a:cubicBezTo>
                <a:close/>
              </a:path>
            </a:pathLst>
          </a:custGeom>
          <a:solidFill>
            <a:srgbClr val="C20515">
              <a:alpha val="1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1959693" y="3828440"/>
            <a:ext cx="396000" cy="394527"/>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a:spLocks noChangeAspect="1"/>
          </p:cNvSpPr>
          <p:nvPr/>
        </p:nvSpPr>
        <p:spPr>
          <a:xfrm>
            <a:off x="3711234" y="3962085"/>
            <a:ext cx="251461" cy="25052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a:spLocks noChangeAspect="1"/>
          </p:cNvSpPr>
          <p:nvPr/>
        </p:nvSpPr>
        <p:spPr>
          <a:xfrm>
            <a:off x="840982" y="4473069"/>
            <a:ext cx="251461" cy="25052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1218174" y="1870158"/>
            <a:ext cx="251461" cy="250525"/>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reeform 11"/>
          <p:cNvSpPr/>
          <p:nvPr/>
        </p:nvSpPr>
        <p:spPr>
          <a:xfrm>
            <a:off x="1134331" y="4161322"/>
            <a:ext cx="838418" cy="419185"/>
          </a:xfrm>
          <a:custGeom>
            <a:avLst/>
            <a:gdLst>
              <a:gd name="connsiteX0" fmla="*/ 0 w 838418"/>
              <a:gd name="connsiteY0" fmla="*/ 419185 h 419185"/>
              <a:gd name="connsiteX1" fmla="*/ 542506 w 838418"/>
              <a:gd name="connsiteY1" fmla="*/ 271237 h 419185"/>
              <a:gd name="connsiteX2" fmla="*/ 838418 w 838418"/>
              <a:gd name="connsiteY2" fmla="*/ 0 h 419185"/>
            </a:gdLst>
            <a:ahLst/>
            <a:cxnLst>
              <a:cxn ang="0">
                <a:pos x="connsiteX0" y="connsiteY0"/>
              </a:cxn>
              <a:cxn ang="0">
                <a:pos x="connsiteX1" y="connsiteY1"/>
              </a:cxn>
              <a:cxn ang="0">
                <a:pos x="connsiteX2" y="connsiteY2"/>
              </a:cxn>
            </a:cxnLst>
            <a:rect l="l" t="t" r="r" b="b"/>
            <a:pathLst>
              <a:path w="838418" h="419185">
                <a:moveTo>
                  <a:pt x="0" y="419185"/>
                </a:moveTo>
                <a:cubicBezTo>
                  <a:pt x="201385" y="380143"/>
                  <a:pt x="402770" y="341101"/>
                  <a:pt x="542506" y="271237"/>
                </a:cubicBezTo>
                <a:cubicBezTo>
                  <a:pt x="682242" y="201373"/>
                  <a:pt x="838418" y="0"/>
                  <a:pt x="838418" y="0"/>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Freeform 13"/>
          <p:cNvSpPr/>
          <p:nvPr/>
        </p:nvSpPr>
        <p:spPr>
          <a:xfrm>
            <a:off x="2416619" y="3964030"/>
            <a:ext cx="1269956" cy="124948"/>
          </a:xfrm>
          <a:custGeom>
            <a:avLst/>
            <a:gdLst>
              <a:gd name="connsiteX0" fmla="*/ 0 w 1491891"/>
              <a:gd name="connsiteY0" fmla="*/ 402220 h 402478"/>
              <a:gd name="connsiteX1" fmla="*/ 517846 w 1491891"/>
              <a:gd name="connsiteY1" fmla="*/ 340575 h 402478"/>
              <a:gd name="connsiteX2" fmla="*/ 1072682 w 1491891"/>
              <a:gd name="connsiteY2" fmla="*/ 20021 h 402478"/>
              <a:gd name="connsiteX3" fmla="*/ 1491891 w 1491891"/>
              <a:gd name="connsiteY3" fmla="*/ 32350 h 402478"/>
              <a:gd name="connsiteX0" fmla="*/ 0 w 1491891"/>
              <a:gd name="connsiteY0" fmla="*/ 369870 h 369897"/>
              <a:gd name="connsiteX1" fmla="*/ 517846 w 1491891"/>
              <a:gd name="connsiteY1" fmla="*/ 308225 h 369897"/>
              <a:gd name="connsiteX2" fmla="*/ 875407 w 1491891"/>
              <a:gd name="connsiteY2" fmla="*/ 160277 h 369897"/>
              <a:gd name="connsiteX3" fmla="*/ 1491891 w 1491891"/>
              <a:gd name="connsiteY3" fmla="*/ 0 h 369897"/>
              <a:gd name="connsiteX0" fmla="*/ 0 w 1257627"/>
              <a:gd name="connsiteY0" fmla="*/ 210044 h 210071"/>
              <a:gd name="connsiteX1" fmla="*/ 517846 w 1257627"/>
              <a:gd name="connsiteY1" fmla="*/ 148399 h 210071"/>
              <a:gd name="connsiteX2" fmla="*/ 875407 w 1257627"/>
              <a:gd name="connsiteY2" fmla="*/ 451 h 210071"/>
              <a:gd name="connsiteX3" fmla="*/ 1257627 w 1257627"/>
              <a:gd name="connsiteY3" fmla="*/ 99083 h 210071"/>
              <a:gd name="connsiteX0" fmla="*/ 0 w 1257627"/>
              <a:gd name="connsiteY0" fmla="*/ 209593 h 209603"/>
              <a:gd name="connsiteX1" fmla="*/ 394549 w 1257627"/>
              <a:gd name="connsiteY1" fmla="*/ 98632 h 209603"/>
              <a:gd name="connsiteX2" fmla="*/ 875407 w 1257627"/>
              <a:gd name="connsiteY2" fmla="*/ 0 h 209603"/>
              <a:gd name="connsiteX3" fmla="*/ 1257627 w 1257627"/>
              <a:gd name="connsiteY3" fmla="*/ 98632 h 209603"/>
              <a:gd name="connsiteX0" fmla="*/ 0 w 1257627"/>
              <a:gd name="connsiteY0" fmla="*/ 110989 h 123318"/>
              <a:gd name="connsiteX1" fmla="*/ 394549 w 1257627"/>
              <a:gd name="connsiteY1" fmla="*/ 28 h 123318"/>
              <a:gd name="connsiteX2" fmla="*/ 887737 w 1257627"/>
              <a:gd name="connsiteY2" fmla="*/ 123318 h 123318"/>
              <a:gd name="connsiteX3" fmla="*/ 1257627 w 1257627"/>
              <a:gd name="connsiteY3" fmla="*/ 28 h 123318"/>
              <a:gd name="connsiteX0" fmla="*/ 0 w 1269956"/>
              <a:gd name="connsiteY0" fmla="*/ 110989 h 124948"/>
              <a:gd name="connsiteX1" fmla="*/ 394549 w 1269956"/>
              <a:gd name="connsiteY1" fmla="*/ 28 h 124948"/>
              <a:gd name="connsiteX2" fmla="*/ 887737 w 1269956"/>
              <a:gd name="connsiteY2" fmla="*/ 123318 h 124948"/>
              <a:gd name="connsiteX3" fmla="*/ 1269956 w 1269956"/>
              <a:gd name="connsiteY3" fmla="*/ 74002 h 124948"/>
            </a:gdLst>
            <a:ahLst/>
            <a:cxnLst>
              <a:cxn ang="0">
                <a:pos x="connsiteX0" y="connsiteY0"/>
              </a:cxn>
              <a:cxn ang="0">
                <a:pos x="connsiteX1" y="connsiteY1"/>
              </a:cxn>
              <a:cxn ang="0">
                <a:pos x="connsiteX2" y="connsiteY2"/>
              </a:cxn>
              <a:cxn ang="0">
                <a:pos x="connsiteX3" y="connsiteY3"/>
              </a:cxn>
            </a:cxnLst>
            <a:rect l="l" t="t" r="r" b="b"/>
            <a:pathLst>
              <a:path w="1269956" h="124948">
                <a:moveTo>
                  <a:pt x="0" y="110989"/>
                </a:moveTo>
                <a:cubicBezTo>
                  <a:pt x="169533" y="112016"/>
                  <a:pt x="246593" y="-2027"/>
                  <a:pt x="394549" y="28"/>
                </a:cubicBezTo>
                <a:cubicBezTo>
                  <a:pt x="542505" y="2083"/>
                  <a:pt x="741836" y="110989"/>
                  <a:pt x="887737" y="123318"/>
                </a:cubicBezTo>
                <a:cubicBezTo>
                  <a:pt x="1033638" y="135647"/>
                  <a:pt x="1269956" y="74002"/>
                  <a:pt x="1269956" y="74002"/>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Freeform 14"/>
          <p:cNvSpPr/>
          <p:nvPr/>
        </p:nvSpPr>
        <p:spPr>
          <a:xfrm>
            <a:off x="805446" y="2127039"/>
            <a:ext cx="550833" cy="2317849"/>
          </a:xfrm>
          <a:custGeom>
            <a:avLst/>
            <a:gdLst>
              <a:gd name="connsiteX0" fmla="*/ 415192 w 550833"/>
              <a:gd name="connsiteY0" fmla="*/ 0 h 2317849"/>
              <a:gd name="connsiteX1" fmla="*/ 32972 w 550833"/>
              <a:gd name="connsiteY1" fmla="*/ 308224 h 2317849"/>
              <a:gd name="connsiteX2" fmla="*/ 45302 w 550833"/>
              <a:gd name="connsiteY2" fmla="*/ 937003 h 2317849"/>
              <a:gd name="connsiteX3" fmla="*/ 254907 w 550833"/>
              <a:gd name="connsiteY3" fmla="*/ 1343859 h 2317849"/>
              <a:gd name="connsiteX4" fmla="*/ 550819 w 550833"/>
              <a:gd name="connsiteY4" fmla="*/ 1664413 h 2317849"/>
              <a:gd name="connsiteX5" fmla="*/ 242577 w 550833"/>
              <a:gd name="connsiteY5" fmla="*/ 2317849 h 2317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833" h="2317849">
                <a:moveTo>
                  <a:pt x="415192" y="0"/>
                </a:moveTo>
                <a:cubicBezTo>
                  <a:pt x="254906" y="76028"/>
                  <a:pt x="94620" y="152057"/>
                  <a:pt x="32972" y="308224"/>
                </a:cubicBezTo>
                <a:cubicBezTo>
                  <a:pt x="-28676" y="464391"/>
                  <a:pt x="8313" y="764397"/>
                  <a:pt x="45302" y="937003"/>
                </a:cubicBezTo>
                <a:cubicBezTo>
                  <a:pt x="82291" y="1109609"/>
                  <a:pt x="170654" y="1222624"/>
                  <a:pt x="254907" y="1343859"/>
                </a:cubicBezTo>
                <a:cubicBezTo>
                  <a:pt x="339160" y="1465094"/>
                  <a:pt x="552874" y="1502081"/>
                  <a:pt x="550819" y="1664413"/>
                </a:cubicBezTo>
                <a:cubicBezTo>
                  <a:pt x="548764" y="1826745"/>
                  <a:pt x="242577" y="2317849"/>
                  <a:pt x="242577" y="2317849"/>
                </a:cubicBezTo>
              </a:path>
            </a:pathLst>
          </a:custGeom>
          <a:ln w="31750">
            <a:solidFill>
              <a:schemeClr val="tx1"/>
            </a:solidFill>
            <a:prstDash val="dash"/>
            <a:headEnd type="stealth"/>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Freeform 17"/>
          <p:cNvSpPr/>
          <p:nvPr/>
        </p:nvSpPr>
        <p:spPr>
          <a:xfrm>
            <a:off x="7706051" y="3976387"/>
            <a:ext cx="12330" cy="579462"/>
          </a:xfrm>
          <a:custGeom>
            <a:avLst/>
            <a:gdLst>
              <a:gd name="connsiteX0" fmla="*/ 0 w 12330"/>
              <a:gd name="connsiteY0" fmla="*/ 579462 h 579462"/>
              <a:gd name="connsiteX1" fmla="*/ 12330 w 12330"/>
              <a:gd name="connsiteY1" fmla="*/ 0 h 579462"/>
              <a:gd name="connsiteX2" fmla="*/ 12330 w 12330"/>
              <a:gd name="connsiteY2" fmla="*/ 0 h 579462"/>
            </a:gdLst>
            <a:ahLst/>
            <a:cxnLst>
              <a:cxn ang="0">
                <a:pos x="connsiteX0" y="connsiteY0"/>
              </a:cxn>
              <a:cxn ang="0">
                <a:pos x="connsiteX1" y="connsiteY1"/>
              </a:cxn>
              <a:cxn ang="0">
                <a:pos x="connsiteX2" y="connsiteY2"/>
              </a:cxn>
            </a:cxnLst>
            <a:rect l="l" t="t" r="r" b="b"/>
            <a:pathLst>
              <a:path w="12330" h="579462">
                <a:moveTo>
                  <a:pt x="0" y="579462"/>
                </a:moveTo>
                <a:lnTo>
                  <a:pt x="12330" y="0"/>
                </a:lnTo>
                <a:lnTo>
                  <a:pt x="12330" y="0"/>
                </a:lnTo>
              </a:path>
            </a:pathLst>
          </a:custGeom>
          <a:ln w="31750">
            <a:solidFill>
              <a:schemeClr val="tx1">
                <a:lumMod val="85000"/>
                <a:lumOff val="15000"/>
              </a:schemeClr>
            </a:solidFill>
            <a:prstDash val="sysDot"/>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Freeform 19"/>
          <p:cNvSpPr/>
          <p:nvPr/>
        </p:nvSpPr>
        <p:spPr>
          <a:xfrm>
            <a:off x="7915655" y="4580507"/>
            <a:ext cx="641144" cy="160277"/>
          </a:xfrm>
          <a:custGeom>
            <a:avLst/>
            <a:gdLst>
              <a:gd name="connsiteX0" fmla="*/ 0 w 641144"/>
              <a:gd name="connsiteY0" fmla="*/ 160277 h 160277"/>
              <a:gd name="connsiteX1" fmla="*/ 641144 w 641144"/>
              <a:gd name="connsiteY1" fmla="*/ 0 h 160277"/>
            </a:gdLst>
            <a:ahLst/>
            <a:cxnLst>
              <a:cxn ang="0">
                <a:pos x="connsiteX0" y="connsiteY0"/>
              </a:cxn>
              <a:cxn ang="0">
                <a:pos x="connsiteX1" y="connsiteY1"/>
              </a:cxn>
            </a:cxnLst>
            <a:rect l="l" t="t" r="r" b="b"/>
            <a:pathLst>
              <a:path w="641144" h="160277">
                <a:moveTo>
                  <a:pt x="0" y="160277"/>
                </a:moveTo>
                <a:lnTo>
                  <a:pt x="641144" y="0"/>
                </a:lnTo>
              </a:path>
            </a:pathLst>
          </a:custGeom>
          <a:ln w="31750">
            <a:solidFill>
              <a:schemeClr val="tx1">
                <a:lumMod val="85000"/>
                <a:lumOff val="15000"/>
              </a:schemeClr>
            </a:solidFill>
            <a:prstDash val="sysDot"/>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Oval 22"/>
          <p:cNvSpPr>
            <a:spLocks noChangeAspect="1"/>
          </p:cNvSpPr>
          <p:nvPr/>
        </p:nvSpPr>
        <p:spPr>
          <a:xfrm>
            <a:off x="5300854" y="4473069"/>
            <a:ext cx="179191" cy="17852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a:spLocks noChangeAspect="1"/>
          </p:cNvSpPr>
          <p:nvPr/>
        </p:nvSpPr>
        <p:spPr>
          <a:xfrm>
            <a:off x="7609061" y="4097704"/>
            <a:ext cx="179191" cy="17852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8269627" y="4545070"/>
            <a:ext cx="179191" cy="178524"/>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Donut 26"/>
          <p:cNvSpPr>
            <a:spLocks noChangeAspect="1"/>
          </p:cNvSpPr>
          <p:nvPr/>
        </p:nvSpPr>
        <p:spPr>
          <a:xfrm>
            <a:off x="7523924" y="4603342"/>
            <a:ext cx="360674" cy="339138"/>
          </a:xfrm>
          <a:prstGeom prst="donut">
            <a:avLst>
              <a:gd name="adj" fmla="val 31970"/>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8" name="Content Placeholder 2"/>
          <p:cNvSpPr txBox="1">
            <a:spLocks/>
          </p:cNvSpPr>
          <p:nvPr/>
        </p:nvSpPr>
        <p:spPr>
          <a:xfrm>
            <a:off x="165100" y="109588"/>
            <a:ext cx="8727379" cy="157951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0000"/>
              </a:lnSpc>
              <a:buFont typeface="Arial"/>
              <a:buNone/>
            </a:pPr>
            <a:r>
              <a:rPr lang="en-ZA" sz="2000" b="1" cap="all" dirty="0" smtClean="0">
                <a:solidFill>
                  <a:schemeClr val="bg1"/>
                </a:solidFill>
                <a:latin typeface="+mj-lt"/>
                <a:cs typeface="Franklin Gothic Medium"/>
              </a:rPr>
              <a:t>The UNS seeks to put in place, through well-planned and targeted public investment, a resilient skeleton of:</a:t>
            </a:r>
          </a:p>
          <a:p>
            <a:pPr marL="0" indent="0" algn="r">
              <a:lnSpc>
                <a:spcPct val="130000"/>
              </a:lnSpc>
              <a:buFont typeface="Arial"/>
              <a:buNone/>
            </a:pPr>
            <a:endParaRPr lang="en-ZA" sz="1600" b="1" cap="all" dirty="0" smtClean="0">
              <a:solidFill>
                <a:schemeClr val="bg1"/>
              </a:solidFill>
              <a:latin typeface="+mj-lt"/>
              <a:cs typeface="Franklin Gothic Medium"/>
            </a:endParaRPr>
          </a:p>
        </p:txBody>
      </p:sp>
      <p:sp>
        <p:nvSpPr>
          <p:cNvPr id="3" name="Content Placeholder 2"/>
          <p:cNvSpPr txBox="1">
            <a:spLocks/>
          </p:cNvSpPr>
          <p:nvPr/>
        </p:nvSpPr>
        <p:spPr>
          <a:xfrm>
            <a:off x="432540" y="1549400"/>
            <a:ext cx="8370851" cy="506867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lnSpc>
                <a:spcPct val="150000"/>
              </a:lnSpc>
              <a:spcAft>
                <a:spcPts val="600"/>
              </a:spcAft>
              <a:buNone/>
            </a:pPr>
            <a:r>
              <a:rPr lang="en-ZA" sz="2400" b="1" dirty="0" smtClean="0">
                <a:latin typeface="+mj-lt"/>
                <a:cs typeface="Abadi MT Condensed Extra Bold"/>
              </a:rPr>
              <a:t> </a:t>
            </a:r>
          </a:p>
          <a:p>
            <a:pPr marL="0" indent="0" algn="just">
              <a:lnSpc>
                <a:spcPct val="150000"/>
              </a:lnSpc>
              <a:spcAft>
                <a:spcPts val="600"/>
              </a:spcAft>
              <a:buNone/>
            </a:pPr>
            <a:endParaRPr lang="en-ZA" sz="2000" b="1" dirty="0">
              <a:solidFill>
                <a:srgbClr val="C20515"/>
              </a:solidFill>
            </a:endParaRPr>
          </a:p>
          <a:p>
            <a:pPr marL="0" indent="0" algn="just">
              <a:lnSpc>
                <a:spcPct val="120000"/>
              </a:lnSpc>
              <a:spcAft>
                <a:spcPts val="600"/>
              </a:spcAft>
              <a:buNone/>
            </a:pPr>
            <a:endParaRPr lang="en-ZA" sz="1400" b="1" dirty="0">
              <a:solidFill>
                <a:srgbClr val="C20515"/>
              </a:solidFill>
              <a:latin typeface="Abadi MT Condensed Extra Bold"/>
              <a:cs typeface="Abadi MT Condensed Extra Bold"/>
            </a:endParaRPr>
          </a:p>
        </p:txBody>
      </p:sp>
      <p:cxnSp>
        <p:nvCxnSpPr>
          <p:cNvPr id="30" name="Straight Arrow Connector 29"/>
          <p:cNvCxnSpPr/>
          <p:nvPr/>
        </p:nvCxnSpPr>
        <p:spPr>
          <a:xfrm flipH="1">
            <a:off x="1553540" y="1699914"/>
            <a:ext cx="1848284" cy="1702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3422710" y="1371600"/>
            <a:ext cx="5026108" cy="38792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ZA" b="1" dirty="0" smtClean="0">
                <a:solidFill>
                  <a:srgbClr val="C00000"/>
                </a:solidFill>
              </a:rPr>
              <a:t>Primary Nodes with ample public space</a:t>
            </a:r>
            <a:endParaRPr lang="en-ZA" b="1" dirty="0">
              <a:solidFill>
                <a:srgbClr val="C00000"/>
              </a:solidFill>
            </a:endParaRPr>
          </a:p>
        </p:txBody>
      </p:sp>
      <p:sp>
        <p:nvSpPr>
          <p:cNvPr id="33" name="Rectangle 32"/>
          <p:cNvSpPr/>
          <p:nvPr/>
        </p:nvSpPr>
        <p:spPr>
          <a:xfrm>
            <a:off x="3475590" y="2031902"/>
            <a:ext cx="5668410" cy="9878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smtClean="0">
                <a:solidFill>
                  <a:srgbClr val="C20515"/>
                </a:solidFill>
                <a:cs typeface="Abadi MT Condensed Extra Bold"/>
              </a:rPr>
              <a:t>Connecting </a:t>
            </a:r>
            <a:r>
              <a:rPr lang="en-ZA" b="1" dirty="0">
                <a:solidFill>
                  <a:srgbClr val="C20515"/>
                </a:solidFill>
                <a:cs typeface="Abadi MT Condensed Extra Bold"/>
              </a:rPr>
              <a:t>routes serviceable by public transport, which act as a guiding framework for private, public and communal land development</a:t>
            </a:r>
            <a:endParaRPr lang="en-ZA" dirty="0"/>
          </a:p>
        </p:txBody>
      </p:sp>
      <p:cxnSp>
        <p:nvCxnSpPr>
          <p:cNvPr id="36" name="Straight Arrow Connector 35"/>
          <p:cNvCxnSpPr/>
          <p:nvPr/>
        </p:nvCxnSpPr>
        <p:spPr>
          <a:xfrm flipH="1">
            <a:off x="2229963" y="1699914"/>
            <a:ext cx="1171861" cy="20915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4738255" y="2990479"/>
            <a:ext cx="293915" cy="12513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2416619" y="2991309"/>
            <a:ext cx="2615550" cy="13796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985181" y="1699914"/>
            <a:ext cx="623880" cy="369332"/>
          </a:xfrm>
          <a:prstGeom prst="rect">
            <a:avLst/>
          </a:prstGeom>
          <a:noFill/>
        </p:spPr>
        <p:txBody>
          <a:bodyPr wrap="square" rtlCol="0">
            <a:spAutoFit/>
          </a:bodyPr>
          <a:lstStyle/>
          <a:p>
            <a:r>
              <a:rPr lang="en-US" b="1" dirty="0"/>
              <a:t>&amp;</a:t>
            </a:r>
          </a:p>
        </p:txBody>
      </p:sp>
    </p:spTree>
    <p:extLst>
      <p:ext uri="{BB962C8B-B14F-4D97-AF65-F5344CB8AC3E}">
        <p14:creationId xmlns:p14="http://schemas.microsoft.com/office/powerpoint/2010/main" val="60929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0"/>
                            </p:stCondLst>
                            <p:childTnLst>
                              <p:par>
                                <p:cTn id="11" presetID="2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childTnLst>
                                </p:cTn>
                              </p:par>
                            </p:childTnLst>
                          </p:cTn>
                        </p:par>
                        <p:par>
                          <p:cTn id="15" fill="hold">
                            <p:stCondLst>
                              <p:cond delay="2000"/>
                            </p:stCondLst>
                            <p:childTnLst>
                              <p:par>
                                <p:cTn id="16" presetID="2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2000" fill="hold"/>
                                        <p:tgtEl>
                                          <p:spTgt spid="27"/>
                                        </p:tgtEl>
                                        <p:attrNameLst>
                                          <p:attrName>ppt_w</p:attrName>
                                        </p:attrNameLst>
                                      </p:cBhvr>
                                      <p:tavLst>
                                        <p:tav tm="0">
                                          <p:val>
                                            <p:fltVal val="0"/>
                                          </p:val>
                                        </p:tav>
                                        <p:tav tm="100000">
                                          <p:val>
                                            <p:strVal val="#ppt_w"/>
                                          </p:val>
                                        </p:tav>
                                      </p:tavLst>
                                    </p:anim>
                                    <p:anim calcmode="lin" valueType="num">
                                      <p:cBhvr>
                                        <p:cTn id="19" dur="2000" fill="hold"/>
                                        <p:tgtEl>
                                          <p:spTgt spid="27"/>
                                        </p:tgtEl>
                                        <p:attrNameLst>
                                          <p:attrName>ppt_h</p:attrName>
                                        </p:attrNameLst>
                                      </p:cBhvr>
                                      <p:tavLst>
                                        <p:tav tm="0">
                                          <p:val>
                                            <p:fltVal val="0"/>
                                          </p:val>
                                        </p:tav>
                                        <p:tav tm="100000">
                                          <p:val>
                                            <p:strVal val="#ppt_h"/>
                                          </p:val>
                                        </p:tav>
                                      </p:tavLst>
                                    </p:anim>
                                  </p:childTnLst>
                                </p:cTn>
                              </p:par>
                              <p:par>
                                <p:cTn id="20" presetID="1" presetClass="entr" presetSubtype="0" fill="hold" nodeType="withEffect">
                                  <p:stCondLst>
                                    <p:cond delay="1000"/>
                                  </p:stCondLst>
                                  <p:childTnLst>
                                    <p:set>
                                      <p:cBhvr>
                                        <p:cTn id="21" dur="1" fill="hold">
                                          <p:stCondLst>
                                            <p:cond delay="0"/>
                                          </p:stCondLst>
                                        </p:cTn>
                                        <p:tgtEl>
                                          <p:spTgt spid="36"/>
                                        </p:tgtEl>
                                        <p:attrNameLst>
                                          <p:attrName>style.visibility</p:attrName>
                                        </p:attrNameLst>
                                      </p:cBhvr>
                                      <p:to>
                                        <p:strVal val="visible"/>
                                      </p:to>
                                    </p:set>
                                  </p:childTnLst>
                                </p:cTn>
                              </p:par>
                            </p:childTnLst>
                          </p:cTn>
                        </p:par>
                        <p:par>
                          <p:cTn id="22" fill="hold">
                            <p:stCondLst>
                              <p:cond delay="4000"/>
                            </p:stCondLst>
                            <p:childTnLst>
                              <p:par>
                                <p:cTn id="23" presetID="2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0" fill="hold"/>
                                        <p:tgtEl>
                                          <p:spTgt spid="8"/>
                                        </p:tgtEl>
                                        <p:attrNameLst>
                                          <p:attrName>ppt_w</p:attrName>
                                        </p:attrNameLst>
                                      </p:cBhvr>
                                      <p:tavLst>
                                        <p:tav tm="0">
                                          <p:val>
                                            <p:fltVal val="0"/>
                                          </p:val>
                                        </p:tav>
                                        <p:tav tm="100000">
                                          <p:val>
                                            <p:strVal val="#ppt_w"/>
                                          </p:val>
                                        </p:tav>
                                      </p:tavLst>
                                    </p:anim>
                                    <p:anim calcmode="lin" valueType="num">
                                      <p:cBhvr>
                                        <p:cTn id="30" dur="2000" fill="hold"/>
                                        <p:tgtEl>
                                          <p:spTgt spid="8"/>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2000" fill="hold"/>
                                        <p:tgtEl>
                                          <p:spTgt spid="9"/>
                                        </p:tgtEl>
                                        <p:attrNameLst>
                                          <p:attrName>ppt_w</p:attrName>
                                        </p:attrNameLst>
                                      </p:cBhvr>
                                      <p:tavLst>
                                        <p:tav tm="0">
                                          <p:val>
                                            <p:fltVal val="0"/>
                                          </p:val>
                                        </p:tav>
                                        <p:tav tm="100000">
                                          <p:val>
                                            <p:strVal val="#ppt_w"/>
                                          </p:val>
                                        </p:tav>
                                      </p:tavLst>
                                    </p:anim>
                                    <p:anim calcmode="lin" valueType="num">
                                      <p:cBhvr>
                                        <p:cTn id="34" dur="2000" fill="hold"/>
                                        <p:tgtEl>
                                          <p:spTgt spid="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000" fill="hold"/>
                                        <p:tgtEl>
                                          <p:spTgt spid="10"/>
                                        </p:tgtEl>
                                        <p:attrNameLst>
                                          <p:attrName>ppt_w</p:attrName>
                                        </p:attrNameLst>
                                      </p:cBhvr>
                                      <p:tavLst>
                                        <p:tav tm="0">
                                          <p:val>
                                            <p:fltVal val="0"/>
                                          </p:val>
                                        </p:tav>
                                        <p:tav tm="100000">
                                          <p:val>
                                            <p:strVal val="#ppt_w"/>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childTnLst>
                                </p:cTn>
                              </p:par>
                            </p:childTnLst>
                          </p:cTn>
                        </p:par>
                        <p:par>
                          <p:cTn id="39" fill="hold">
                            <p:stCondLst>
                              <p:cond delay="6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2000" fill="hold"/>
                                        <p:tgtEl>
                                          <p:spTgt spid="24"/>
                                        </p:tgtEl>
                                        <p:attrNameLst>
                                          <p:attrName>ppt_w</p:attrName>
                                        </p:attrNameLst>
                                      </p:cBhvr>
                                      <p:tavLst>
                                        <p:tav tm="0">
                                          <p:val>
                                            <p:fltVal val="0"/>
                                          </p:val>
                                        </p:tav>
                                        <p:tav tm="100000">
                                          <p:val>
                                            <p:strVal val="#ppt_w"/>
                                          </p:val>
                                        </p:tav>
                                      </p:tavLst>
                                    </p:anim>
                                    <p:anim calcmode="lin" valueType="num">
                                      <p:cBhvr>
                                        <p:cTn id="43" dur="2000" fill="hold"/>
                                        <p:tgtEl>
                                          <p:spTgt spid="24"/>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2000" fill="hold"/>
                                        <p:tgtEl>
                                          <p:spTgt spid="26"/>
                                        </p:tgtEl>
                                        <p:attrNameLst>
                                          <p:attrName>ppt_w</p:attrName>
                                        </p:attrNameLst>
                                      </p:cBhvr>
                                      <p:tavLst>
                                        <p:tav tm="0">
                                          <p:val>
                                            <p:fltVal val="0"/>
                                          </p:val>
                                        </p:tav>
                                        <p:tav tm="100000">
                                          <p:val>
                                            <p:strVal val="#ppt_w"/>
                                          </p:val>
                                        </p:tav>
                                      </p:tavLst>
                                    </p:anim>
                                    <p:anim calcmode="lin" valueType="num">
                                      <p:cBhvr>
                                        <p:cTn id="47" dur="2000" fill="hold"/>
                                        <p:tgtEl>
                                          <p:spTgt spid="26"/>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2000" fill="hold"/>
                                        <p:tgtEl>
                                          <p:spTgt spid="25"/>
                                        </p:tgtEl>
                                        <p:attrNameLst>
                                          <p:attrName>ppt_w</p:attrName>
                                        </p:attrNameLst>
                                      </p:cBhvr>
                                      <p:tavLst>
                                        <p:tav tm="0">
                                          <p:val>
                                            <p:fltVal val="0"/>
                                          </p:val>
                                        </p:tav>
                                        <p:tav tm="100000">
                                          <p:val>
                                            <p:strVal val="#ppt_w"/>
                                          </p:val>
                                        </p:tav>
                                      </p:tavLst>
                                    </p:anim>
                                    <p:anim calcmode="lin" valueType="num">
                                      <p:cBhvr>
                                        <p:cTn id="51" dur="2000" fill="hold"/>
                                        <p:tgtEl>
                                          <p:spTgt spid="25"/>
                                        </p:tgtEl>
                                        <p:attrNameLst>
                                          <p:attrName>ppt_h</p:attrName>
                                        </p:attrNameLst>
                                      </p:cBhvr>
                                      <p:tavLst>
                                        <p:tav tm="0">
                                          <p:val>
                                            <p:fltVal val="0"/>
                                          </p:val>
                                        </p:tav>
                                        <p:tav tm="100000">
                                          <p:val>
                                            <p:strVal val="#ppt_h"/>
                                          </p:val>
                                        </p:tav>
                                      </p:tavLst>
                                    </p:anim>
                                  </p:childTnLst>
                                </p:cTn>
                              </p:par>
                            </p:childTnLst>
                          </p:cTn>
                        </p:par>
                        <p:par>
                          <p:cTn id="52" fill="hold">
                            <p:stCondLst>
                              <p:cond delay="8000"/>
                            </p:stCondLst>
                            <p:childTnLst>
                              <p:par>
                                <p:cTn id="53" presetID="1" presetClass="entr" presetSubtype="0" fill="hold" nodeType="afterEffect">
                                  <p:stCondLst>
                                    <p:cond delay="1000"/>
                                  </p:stCondLst>
                                  <p:childTnLst>
                                    <p:set>
                                      <p:cBhvr>
                                        <p:cTn id="54" dur="1" fill="hold">
                                          <p:stCondLst>
                                            <p:cond delay="0"/>
                                          </p:stCondLst>
                                        </p:cTn>
                                        <p:tgtEl>
                                          <p:spTgt spid="30"/>
                                        </p:tgtEl>
                                        <p:attrNameLst>
                                          <p:attrName>style.visibility</p:attrName>
                                        </p:attrNameLst>
                                      </p:cBhvr>
                                      <p:to>
                                        <p:strVal val="visible"/>
                                      </p:to>
                                    </p:set>
                                  </p:childTnLst>
                                </p:cTn>
                              </p:par>
                            </p:childTnLst>
                          </p:cTn>
                        </p:par>
                        <p:par>
                          <p:cTn id="55" fill="hold">
                            <p:stCondLst>
                              <p:cond delay="9000"/>
                            </p:stCondLst>
                            <p:childTnLst>
                              <p:par>
                                <p:cTn id="56" presetID="1" presetClass="entr" presetSubtype="0" fill="hold" grpId="0" nodeType="afterEffect">
                                  <p:stCondLst>
                                    <p:cond delay="1000"/>
                                  </p:stCondLst>
                                  <p:childTnLst>
                                    <p:set>
                                      <p:cBhvr>
                                        <p:cTn id="57" dur="1" fill="hold">
                                          <p:stCondLst>
                                            <p:cond delay="0"/>
                                          </p:stCondLst>
                                        </p:cTn>
                                        <p:tgtEl>
                                          <p:spTgt spid="29"/>
                                        </p:tgtEl>
                                        <p:attrNameLst>
                                          <p:attrName>style.visibility</p:attrName>
                                        </p:attrNameLst>
                                      </p:cBhvr>
                                      <p:to>
                                        <p:strVal val="visible"/>
                                      </p:to>
                                    </p:set>
                                  </p:childTnLst>
                                </p:cTn>
                              </p:par>
                            </p:childTnLst>
                          </p:cTn>
                        </p:par>
                        <p:par>
                          <p:cTn id="58" fill="hold">
                            <p:stCondLst>
                              <p:cond delay="10000"/>
                            </p:stCondLst>
                            <p:childTnLst>
                              <p:par>
                                <p:cTn id="59" presetID="1" presetClass="entr" presetSubtype="0" fill="hold" grpId="0" nodeType="afterEffect">
                                  <p:stCondLst>
                                    <p:cond delay="1000"/>
                                  </p:stCondLst>
                                  <p:childTnLst>
                                    <p:set>
                                      <p:cBhvr>
                                        <p:cTn id="60" dur="1" fill="hold">
                                          <p:stCondLst>
                                            <p:cond delay="0"/>
                                          </p:stCondLst>
                                        </p:cTn>
                                        <p:tgtEl>
                                          <p:spTgt spid="33"/>
                                        </p:tgtEl>
                                        <p:attrNameLst>
                                          <p:attrName>style.visibility</p:attrName>
                                        </p:attrNameLst>
                                      </p:cBhvr>
                                      <p:to>
                                        <p:strVal val="visible"/>
                                      </p:to>
                                    </p:set>
                                  </p:childTnLst>
                                </p:cTn>
                              </p:par>
                            </p:childTnLst>
                          </p:cTn>
                        </p:par>
                        <p:par>
                          <p:cTn id="61" fill="hold">
                            <p:stCondLst>
                              <p:cond delay="11000"/>
                            </p:stCondLst>
                            <p:childTnLst>
                              <p:par>
                                <p:cTn id="62" presetID="9"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2000"/>
                                        <p:tgtEl>
                                          <p:spTgt spid="11"/>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dissolve">
                                      <p:cBhvr>
                                        <p:cTn id="67" dur="2000"/>
                                        <p:tgtEl>
                                          <p:spTgt spid="12"/>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dissolve">
                                      <p:cBhvr>
                                        <p:cTn id="70" dur="2000"/>
                                        <p:tgtEl>
                                          <p:spTgt spid="13"/>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dissolve">
                                      <p:cBhvr>
                                        <p:cTn id="73" dur="2000"/>
                                        <p:tgtEl>
                                          <p:spTgt spid="14"/>
                                        </p:tgtEl>
                                      </p:cBhvr>
                                    </p:animEffect>
                                  </p:childTnLst>
                                </p:cTn>
                              </p:par>
                            </p:childTnLst>
                          </p:cTn>
                        </p:par>
                        <p:par>
                          <p:cTn id="74" fill="hold">
                            <p:stCondLst>
                              <p:cond delay="13000"/>
                            </p:stCondLst>
                            <p:childTnLst>
                              <p:par>
                                <p:cTn id="75" presetID="9"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dissolve">
                                      <p:cBhvr>
                                        <p:cTn id="77" dur="2000"/>
                                        <p:tgtEl>
                                          <p:spTgt spid="15"/>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dissolve">
                                      <p:cBhvr>
                                        <p:cTn id="80" dur="2000"/>
                                        <p:tgtEl>
                                          <p:spTgt spid="16"/>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dissolve">
                                      <p:cBhvr>
                                        <p:cTn id="83" dur="2000"/>
                                        <p:tgtEl>
                                          <p:spTgt spid="17"/>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dissolve">
                                      <p:cBhvr>
                                        <p:cTn id="86" dur="2000"/>
                                        <p:tgtEl>
                                          <p:spTgt spid="21"/>
                                        </p:tgtEl>
                                      </p:cBhvr>
                                    </p:animEffect>
                                  </p:childTnLst>
                                </p:cTn>
                              </p:par>
                            </p:childTnLst>
                          </p:cTn>
                        </p:par>
                        <p:par>
                          <p:cTn id="87" fill="hold">
                            <p:stCondLst>
                              <p:cond delay="15000"/>
                            </p:stCondLst>
                            <p:childTnLst>
                              <p:par>
                                <p:cTn id="88" presetID="9" presetClass="entr" presetSubtype="0"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dissolve">
                                      <p:cBhvr>
                                        <p:cTn id="90" dur="2000"/>
                                        <p:tgtEl>
                                          <p:spTgt spid="18"/>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dissolve">
                                      <p:cBhvr>
                                        <p:cTn id="93" dur="2000"/>
                                        <p:tgtEl>
                                          <p:spTgt spid="19"/>
                                        </p:tgtEl>
                                      </p:cBhvr>
                                    </p:animEffect>
                                  </p:childTnLst>
                                </p:cTn>
                              </p:par>
                              <p:par>
                                <p:cTn id="94" presetID="9"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dissolve">
                                      <p:cBhvr>
                                        <p:cTn id="96" dur="2000"/>
                                        <p:tgtEl>
                                          <p:spTgt spid="20"/>
                                        </p:tgtEl>
                                      </p:cBhvr>
                                    </p:animEffect>
                                  </p:childTnLst>
                                </p:cTn>
                              </p:par>
                            </p:childTnLst>
                          </p:cTn>
                        </p:par>
                        <p:par>
                          <p:cTn id="97" fill="hold">
                            <p:stCondLst>
                              <p:cond delay="17000"/>
                            </p:stCondLst>
                            <p:childTnLst>
                              <p:par>
                                <p:cTn id="98" presetID="9" presetClass="entr" presetSubtype="0"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dissolve">
                                      <p:cBhvr>
                                        <p:cTn id="100" dur="2000"/>
                                        <p:tgtEl>
                                          <p:spTgt spid="22"/>
                                        </p:tgtEl>
                                      </p:cBhvr>
                                    </p:animEffect>
                                  </p:childTnLst>
                                </p:cTn>
                              </p:par>
                            </p:childTnLst>
                          </p:cTn>
                        </p:par>
                        <p:par>
                          <p:cTn id="101" fill="hold">
                            <p:stCondLst>
                              <p:cond delay="19000"/>
                            </p:stCondLst>
                            <p:childTnLst>
                              <p:par>
                                <p:cTn id="102" presetID="1" presetClass="entr" presetSubtype="0" fill="hold" nodeType="afterEffect">
                                  <p:stCondLst>
                                    <p:cond delay="0"/>
                                  </p:stCondLst>
                                  <p:childTnLst>
                                    <p:set>
                                      <p:cBhvr>
                                        <p:cTn id="103" dur="1" fill="hold">
                                          <p:stCondLst>
                                            <p:cond delay="0"/>
                                          </p:stCondLst>
                                        </p:cTn>
                                        <p:tgtEl>
                                          <p:spTgt spid="38"/>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37"/>
                                        </p:tgtEl>
                                        <p:attrNameLst>
                                          <p:attrName>style.visibility</p:attrName>
                                        </p:attrNameLst>
                                      </p:cBhvr>
                                      <p:to>
                                        <p:strVal val="visible"/>
                                      </p:to>
                                    </p:set>
                                  </p:childTnLst>
                                </p:cTn>
                              </p:par>
                              <p:par>
                                <p:cTn id="106" presetID="9" presetClass="entr" presetSubtype="0" fill="hold" grpId="0" nodeType="with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dissolve">
                                      <p:cBhvr>
                                        <p:cTn id="108" dur="2000"/>
                                        <p:tgtEl>
                                          <p:spTgt spid="23"/>
                                        </p:tgtEl>
                                      </p:cBhvr>
                                    </p:animEffect>
                                  </p:childTnLst>
                                </p:cTn>
                              </p:par>
                            </p:childTnLst>
                          </p:cTn>
                        </p:par>
                        <p:par>
                          <p:cTn id="109" fill="hold">
                            <p:stCondLst>
                              <p:cond delay="21000"/>
                            </p:stCondLst>
                            <p:childTnLst>
                              <p:par>
                                <p:cTn id="110" presetID="23" presetClass="entr" presetSubtype="16" fill="hold" grpId="0" nodeType="afterEffect">
                                  <p:stCondLst>
                                    <p:cond delay="0"/>
                                  </p:stCondLst>
                                  <p:childTnLst>
                                    <p:set>
                                      <p:cBhvr>
                                        <p:cTn id="111" dur="1" fill="hold">
                                          <p:stCondLst>
                                            <p:cond delay="0"/>
                                          </p:stCondLst>
                                        </p:cTn>
                                        <p:tgtEl>
                                          <p:spTgt spid="5"/>
                                        </p:tgtEl>
                                        <p:attrNameLst>
                                          <p:attrName>style.visibility</p:attrName>
                                        </p:attrNameLst>
                                      </p:cBhvr>
                                      <p:to>
                                        <p:strVal val="visible"/>
                                      </p:to>
                                    </p:set>
                                    <p:anim calcmode="lin" valueType="num">
                                      <p:cBhvr>
                                        <p:cTn id="112" dur="2000" fill="hold"/>
                                        <p:tgtEl>
                                          <p:spTgt spid="5"/>
                                        </p:tgtEl>
                                        <p:attrNameLst>
                                          <p:attrName>ppt_w</p:attrName>
                                        </p:attrNameLst>
                                      </p:cBhvr>
                                      <p:tavLst>
                                        <p:tav tm="0">
                                          <p:val>
                                            <p:fltVal val="0"/>
                                          </p:val>
                                        </p:tav>
                                        <p:tav tm="100000">
                                          <p:val>
                                            <p:strVal val="#ppt_w"/>
                                          </p:val>
                                        </p:tav>
                                      </p:tavLst>
                                    </p:anim>
                                    <p:anim calcmode="lin" valueType="num">
                                      <p:cBhvr>
                                        <p:cTn id="113" dur="2000" fill="hold"/>
                                        <p:tgtEl>
                                          <p:spTgt spid="5"/>
                                        </p:tgtEl>
                                        <p:attrNameLst>
                                          <p:attrName>ppt_h</p:attrName>
                                        </p:attrNameLst>
                                      </p:cBhvr>
                                      <p:tavLst>
                                        <p:tav tm="0">
                                          <p:val>
                                            <p:fltVal val="0"/>
                                          </p:val>
                                        </p:tav>
                                        <p:tav tm="100000">
                                          <p:val>
                                            <p:strVal val="#ppt_h"/>
                                          </p:val>
                                        </p:tav>
                                      </p:tavLst>
                                    </p:anim>
                                  </p:childTnLst>
                                </p:cTn>
                              </p:par>
                              <p:par>
                                <p:cTn id="114" presetID="23" presetClass="entr" presetSubtype="16" fill="hold" grpId="0" nodeType="withEffect">
                                  <p:stCondLst>
                                    <p:cond delay="0"/>
                                  </p:stCondLst>
                                  <p:childTnLst>
                                    <p:set>
                                      <p:cBhvr>
                                        <p:cTn id="115" dur="1" fill="hold">
                                          <p:stCondLst>
                                            <p:cond delay="0"/>
                                          </p:stCondLst>
                                        </p:cTn>
                                        <p:tgtEl>
                                          <p:spTgt spid="4"/>
                                        </p:tgtEl>
                                        <p:attrNameLst>
                                          <p:attrName>style.visibility</p:attrName>
                                        </p:attrNameLst>
                                      </p:cBhvr>
                                      <p:to>
                                        <p:strVal val="visible"/>
                                      </p:to>
                                    </p:set>
                                    <p:anim calcmode="lin" valueType="num">
                                      <p:cBhvr>
                                        <p:cTn id="116" dur="2000" fill="hold"/>
                                        <p:tgtEl>
                                          <p:spTgt spid="4"/>
                                        </p:tgtEl>
                                        <p:attrNameLst>
                                          <p:attrName>ppt_w</p:attrName>
                                        </p:attrNameLst>
                                      </p:cBhvr>
                                      <p:tavLst>
                                        <p:tav tm="0">
                                          <p:val>
                                            <p:fltVal val="0"/>
                                          </p:val>
                                        </p:tav>
                                        <p:tav tm="100000">
                                          <p:val>
                                            <p:strVal val="#ppt_w"/>
                                          </p:val>
                                        </p:tav>
                                      </p:tavLst>
                                    </p:anim>
                                    <p:anim calcmode="lin" valueType="num">
                                      <p:cBhvr>
                                        <p:cTn id="117"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21" grpId="0" animBg="1"/>
      <p:bldP spid="22" grpId="0" animBg="1"/>
      <p:bldP spid="11" grpId="0" animBg="1"/>
      <p:bldP spid="13" grpId="0" animBg="1"/>
      <p:bldP spid="19" grpId="0" animBg="1"/>
      <p:bldP spid="26" grpId="0" animBg="1"/>
      <p:bldP spid="10" grpId="0" animBg="1"/>
      <p:bldP spid="4" grpId="0" animBg="1"/>
      <p:bldP spid="5" grpId="0" animBg="1"/>
      <p:bldP spid="6" grpId="0" animBg="1"/>
      <p:bldP spid="7" grpId="0" animBg="1"/>
      <p:bldP spid="8" grpId="0" animBg="1"/>
      <p:bldP spid="9" grpId="0" animBg="1"/>
      <p:bldP spid="12" grpId="0" animBg="1"/>
      <p:bldP spid="14" grpId="0" animBg="1"/>
      <p:bldP spid="15" grpId="0" animBg="1"/>
      <p:bldP spid="18" grpId="0" animBg="1"/>
      <p:bldP spid="20" grpId="0" animBg="1"/>
      <p:bldP spid="23" grpId="0" animBg="1"/>
      <p:bldP spid="24" grpId="0" animBg="1"/>
      <p:bldP spid="25" grpId="0" animBg="1"/>
      <p:bldP spid="27" grpId="0" animBg="1"/>
      <p:bldP spid="31" grpId="0"/>
      <p:bldP spid="33" grpId="0"/>
      <p:bldP spid="29"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Folder_x0020_type xmlns="e6924d69-89d9-4742-8b35-75f446ed3078" xsi:nil="true"/>
    <Document_x0020_Format xmlns="e6924d69-89d9-4742-8b35-75f446ed3078">72</Document_x0020_Format>
    <NDP_x0020_Page xmlns="e6924d69-89d9-4742-8b35-75f446ed3078">SSC</NDP_x0020_Page>
    <Organisation xmlns="e6924d69-89d9-4742-8b35-75f446ed3078">National Treasury</Organisation>
    <Publication_x0020_Year xmlns="e6924d69-89d9-4742-8b35-75f446ed3078">2013</Publication_x0020_Yea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FB527C78444CA4BA9DC6DF62CDD8FD8" ma:contentTypeVersion="7" ma:contentTypeDescription="Create a new document." ma:contentTypeScope="" ma:versionID="9b855ab898d2b622201208f847a99d23">
  <xsd:schema xmlns:xsd="http://www.w3.org/2001/XMLSchema" xmlns:xs="http://www.w3.org/2001/XMLSchema" xmlns:p="http://schemas.microsoft.com/office/2006/metadata/properties" xmlns:ns2="e6924d69-89d9-4742-8b35-75f446ed3078" targetNamespace="http://schemas.microsoft.com/office/2006/metadata/properties" ma:root="true" ma:fieldsID="ef5d3668b293b808cac1c004ac6014e7" ns2:_="">
    <xsd:import namespace="e6924d69-89d9-4742-8b35-75f446ed3078"/>
    <xsd:element name="properties">
      <xsd:complexType>
        <xsd:sequence>
          <xsd:element name="documentManagement">
            <xsd:complexType>
              <xsd:all>
                <xsd:element ref="ns2:NDP_x0020_Page" minOccurs="0"/>
                <xsd:element ref="ns2:Organisation" minOccurs="0"/>
                <xsd:element ref="ns2:Publication_x0020_Year" minOccurs="0"/>
                <xsd:element ref="ns2:Folder_x0020_type" minOccurs="0"/>
                <xsd:element ref="ns2:Document_x0020_Form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24d69-89d9-4742-8b35-75f446ed3078" elementFormDefault="qualified">
    <xsd:import namespace="http://schemas.microsoft.com/office/2006/documentManagement/types"/>
    <xsd:import namespace="http://schemas.microsoft.com/office/infopath/2007/PartnerControls"/>
    <xsd:element name="NDP_x0020_Page" ma:index="8" nillable="true" ma:displayName="NDP Page" ma:format="Dropdown" ma:internalName="NDP_x0020_Page">
      <xsd:simpleType>
        <xsd:restriction base="dms:Choice">
          <xsd:enumeration value="About NDP"/>
          <xsd:enumeration value="Learning Resources"/>
          <xsd:enumeration value="SSC"/>
          <xsd:enumeration value="UNS Support Guide"/>
          <xsd:enumeration value="Operations Guide"/>
          <xsd:enumeration value="Courses"/>
        </xsd:restriction>
      </xsd:simpleType>
    </xsd:element>
    <xsd:element name="Organisation" ma:index="9" nillable="true" ma:displayName="Organisation" ma:internalName="Organisation">
      <xsd:simpleType>
        <xsd:restriction base="dms:Text">
          <xsd:maxLength value="255"/>
        </xsd:restriction>
      </xsd:simpleType>
    </xsd:element>
    <xsd:element name="Publication_x0020_Year" ma:index="10" nillable="true" ma:displayName="Publication Year" ma:format="Dropdown" ma:internalName="Publication_x0020_Year">
      <xsd:simpleType>
        <xsd:restriction base="dms:Choice">
          <xsd:enumeration value="Before 2000"/>
          <xsd:enumeration value="2000"/>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Folder_x0020_type" ma:index="11" nillable="true" ma:displayName="Folder/Type" ma:format="Dropdown" ma:internalName="Folder_x0020_type">
      <xsd:simpleType>
        <xsd:union memberTypes="dms:Text">
          <xsd:simpleType>
            <xsd:restriction base="dms:Choice">
              <xsd:enumeration value="Contact Details"/>
              <xsd:enumeration value="NDP 2006-2012"/>
              <xsd:enumeration value="NDP 2012 to date"/>
              <xsd:enumeration value="0. Urban Network Roadmap"/>
              <xsd:enumeration value="1. Urban Network Planning"/>
            </xsd:restriction>
          </xsd:simpleType>
        </xsd:union>
      </xsd:simpleType>
    </xsd:element>
    <xsd:element name="Document_x0020_Format" ma:index="12" nillable="true" ma:displayName="Document Format" ma:list="d229b794-4360-42e5-ac99-50bf30b8b4d4" ma:internalName="Document_x0020_Format" ma:showField="Title" ma:web="c25e63c0-db1d-4680-9a1f-4e25439e281c">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04C9B7-134B-46E7-B2C3-AD8D8B138551}"/>
</file>

<file path=customXml/itemProps2.xml><?xml version="1.0" encoding="utf-8"?>
<ds:datastoreItem xmlns:ds="http://schemas.openxmlformats.org/officeDocument/2006/customXml" ds:itemID="{623BC869-A659-4E92-B58F-44DBB4059A18}"/>
</file>

<file path=customXml/itemProps3.xml><?xml version="1.0" encoding="utf-8"?>
<ds:datastoreItem xmlns:ds="http://schemas.openxmlformats.org/officeDocument/2006/customXml" ds:itemID="{C54DE78C-9747-4CB6-BB5C-8D904F761A80}"/>
</file>

<file path=docProps/app.xml><?xml version="1.0" encoding="utf-8"?>
<Properties xmlns="http://schemas.openxmlformats.org/officeDocument/2006/extended-properties" xmlns:vt="http://schemas.openxmlformats.org/officeDocument/2006/docPropsVTypes">
  <TotalTime>2791</TotalTime>
  <Words>3222</Words>
  <Application>Microsoft Office PowerPoint</Application>
  <PresentationFormat>On-screen Show (4:3)</PresentationFormat>
  <Paragraphs>598</Paragraphs>
  <Slides>38</Slides>
  <Notes>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Blank Presentation</vt:lpstr>
      <vt:lpstr>1_Blank Presentation</vt:lpstr>
      <vt:lpstr>PowerPoint Presentation</vt:lpstr>
      <vt:lpstr>PowerPoint Presentation</vt:lpstr>
      <vt:lpstr>CONTEXT OF THE NEIGHBOURHOOD DEVELOPMENT PROGRAMME</vt:lpstr>
      <vt:lpstr>PowerPoint Presentation</vt:lpstr>
      <vt:lpstr>PowerPoint Presentation</vt:lpstr>
      <vt:lpstr>PowerPoint Presentation</vt:lpstr>
      <vt:lpstr>PowerPoint Presentation</vt:lpstr>
      <vt:lpstr>PowerPoint Presentation</vt:lpstr>
      <vt:lpstr>PowerPoint Presentation</vt:lpstr>
      <vt:lpstr>SPATIAL TARGETING: FOCUS OF THE URBAN NETWORK STRATEGY</vt:lpstr>
      <vt:lpstr>PowerPoint Presentation</vt:lpstr>
      <vt:lpstr>THE URBAN NETWORKS STRATEGY IS AIMED AT INTEGRATED DEVELOPMENT &amp;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Governments Urban   Spatial  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 Next Steps</vt:lpstr>
      <vt:lpstr>Process / 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NDP_Sustainable Settlement Collective_25Nov2013_For Discussion</dc:title>
  <dc:creator>Andile Sitshaluza</dc:creator>
  <cp:lastModifiedBy>Douglas Cohen</cp:lastModifiedBy>
  <cp:revision>102</cp:revision>
  <cp:lastPrinted>2013-11-25T15:09:25Z</cp:lastPrinted>
  <dcterms:created xsi:type="dcterms:W3CDTF">2013-08-12T05:41:01Z</dcterms:created>
  <dcterms:modified xsi:type="dcterms:W3CDTF">2013-11-26T06:30:46Z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0x010100AFB527C78444CA4BA9DC6DF62CDD8FD8</vt:lpwstr>
  </property>
</Properties>
</file>